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26.xml" ContentType="application/vnd.openxmlformats-officedocument.presentationml.tags+xml"/>
  <Override PartName="/ppt/notesSlides/notesSlide1.xml" ContentType="application/vnd.openxmlformats-officedocument.presentationml.notesSlide+xml"/>
  <Override PartName="/ppt/tags/tag27.xml" ContentType="application/vnd.openxmlformats-officedocument.presentationml.tags+xml"/>
  <Override PartName="/ppt/notesSlides/notesSlide2.xml" ContentType="application/vnd.openxmlformats-officedocument.presentationml.notesSlide+xml"/>
  <Override PartName="/ppt/tags/tag28.xml" ContentType="application/vnd.openxmlformats-officedocument.presentationml.tags+xml"/>
  <Override PartName="/ppt/notesSlides/notesSlide3.xml" ContentType="application/vnd.openxmlformats-officedocument.presentationml.notesSlide+xml"/>
  <Override PartName="/ppt/tags/tag29.xml" ContentType="application/vnd.openxmlformats-officedocument.presentationml.tags+xml"/>
  <Override PartName="/ppt/notesSlides/notesSlide4.xml" ContentType="application/vnd.openxmlformats-officedocument.presentationml.notesSlide+xml"/>
  <Override PartName="/ppt/tags/tag30.xml" ContentType="application/vnd.openxmlformats-officedocument.presentationml.tags+xml"/>
  <Override PartName="/ppt/notesSlides/notesSlide5.xml" ContentType="application/vnd.openxmlformats-officedocument.presentationml.notesSlide+xml"/>
  <Override PartName="/ppt/tags/tag31.xml" ContentType="application/vnd.openxmlformats-officedocument.presentationml.tags+xml"/>
  <Override PartName="/ppt/notesSlides/notesSlide6.xml" ContentType="application/vnd.openxmlformats-officedocument.presentationml.notesSlide+xml"/>
  <Override PartName="/ppt/tags/tag32.xml" ContentType="application/vnd.openxmlformats-officedocument.presentationml.tags+xml"/>
  <Override PartName="/ppt/notesSlides/notesSlide7.xml" ContentType="application/vnd.openxmlformats-officedocument.presentationml.notesSlide+xml"/>
  <Override PartName="/ppt/tags/tag33.xml" ContentType="application/vnd.openxmlformats-officedocument.presentationml.tags+xml"/>
  <Override PartName="/ppt/notesSlides/notesSlide8.xml" ContentType="application/vnd.openxmlformats-officedocument.presentationml.notesSlide+xml"/>
  <Override PartName="/ppt/tags/tag34.xml" ContentType="application/vnd.openxmlformats-officedocument.presentationml.tags+xml"/>
  <Override PartName="/ppt/notesSlides/notesSlide9.xml" ContentType="application/vnd.openxmlformats-officedocument.presentationml.notesSlide+xml"/>
  <Override PartName="/ppt/tags/tag35.xml" ContentType="application/vnd.openxmlformats-officedocument.presentationml.tags+xml"/>
  <Override PartName="/ppt/notesSlides/notesSlide10.xml" ContentType="application/vnd.openxmlformats-officedocument.presentationml.notesSlide+xml"/>
  <Override PartName="/ppt/tags/tag36.xml" ContentType="application/vnd.openxmlformats-officedocument.presentationml.tags+xml"/>
  <Override PartName="/ppt/notesSlides/notesSlide11.xml" ContentType="application/vnd.openxmlformats-officedocument.presentationml.notesSlide+xml"/>
  <Override PartName="/ppt/tags/tag37.xml" ContentType="application/vnd.openxmlformats-officedocument.presentationml.tags+xml"/>
  <Override PartName="/ppt/notesSlides/notesSlide12.xml" ContentType="application/vnd.openxmlformats-officedocument.presentationml.notesSlide+xml"/>
  <Override PartName="/ppt/tags/tag38.xml" ContentType="application/vnd.openxmlformats-officedocument.presentationml.tags+xml"/>
  <Override PartName="/ppt/notesSlides/notesSlide13.xml" ContentType="application/vnd.openxmlformats-officedocument.presentationml.notesSlide+xml"/>
  <Override PartName="/ppt/tags/tag39.xml" ContentType="application/vnd.openxmlformats-officedocument.presentationml.tags+xml"/>
  <Override PartName="/ppt/notesSlides/notesSlide14.xml" ContentType="application/vnd.openxmlformats-officedocument.presentationml.notesSlide+xml"/>
  <Override PartName="/ppt/tags/tag40.xml" ContentType="application/vnd.openxmlformats-officedocument.presentationml.tags+xml"/>
  <Override PartName="/ppt/notesSlides/notesSlide15.xml" ContentType="application/vnd.openxmlformats-officedocument.presentationml.notesSlide+xml"/>
  <Override PartName="/ppt/tags/tag41.xml" ContentType="application/vnd.openxmlformats-officedocument.presentationml.tags+xml"/>
  <Override PartName="/ppt/notesSlides/notesSlide16.xml" ContentType="application/vnd.openxmlformats-officedocument.presentationml.notesSlide+xml"/>
  <Override PartName="/ppt/tags/tag42.xml" ContentType="application/vnd.openxmlformats-officedocument.presentationml.tags+xml"/>
  <Override PartName="/ppt/notesSlides/notesSlide17.xml" ContentType="application/vnd.openxmlformats-officedocument.presentationml.notesSlide+xml"/>
  <Override PartName="/ppt/tags/tag43.xml" ContentType="application/vnd.openxmlformats-officedocument.presentationml.tags+xml"/>
  <Override PartName="/ppt/notesSlides/notesSlide18.xml" ContentType="application/vnd.openxmlformats-officedocument.presentationml.notesSlide+xml"/>
  <Override PartName="/ppt/tags/tag44.xml" ContentType="application/vnd.openxmlformats-officedocument.presentationml.tags+xml"/>
  <Override PartName="/ppt/notesSlides/notesSlide19.xml" ContentType="application/vnd.openxmlformats-officedocument.presentationml.notesSlide+xml"/>
  <Override PartName="/ppt/tags/tag45.xml" ContentType="application/vnd.openxmlformats-officedocument.presentationml.tags+xml"/>
  <Override PartName="/ppt/notesSlides/notesSlide20.xml" ContentType="application/vnd.openxmlformats-officedocument.presentationml.notesSlide+xml"/>
  <Override PartName="/ppt/tags/tag46.xml" ContentType="application/vnd.openxmlformats-officedocument.presentationml.tags+xml"/>
  <Override PartName="/ppt/notesSlides/notesSlide21.xml" ContentType="application/vnd.openxmlformats-officedocument.presentationml.notesSlide+xml"/>
  <Override PartName="/ppt/tags/tag47.xml" ContentType="application/vnd.openxmlformats-officedocument.presentationml.tags+xml"/>
  <Override PartName="/ppt/notesSlides/notesSlide22.xml" ContentType="application/vnd.openxmlformats-officedocument.presentationml.notesSlide+xml"/>
  <Override PartName="/ppt/tags/tag48.xml" ContentType="application/vnd.openxmlformats-officedocument.presentationml.tags+xml"/>
  <Override PartName="/ppt/notesSlides/notesSlide23.xml" ContentType="application/vnd.openxmlformats-officedocument.presentationml.notesSlide+xml"/>
  <Override PartName="/ppt/tags/tag49.xml" ContentType="application/vnd.openxmlformats-officedocument.presentationml.tags+xml"/>
  <Override PartName="/ppt/notesSlides/notesSlide24.xml" ContentType="application/vnd.openxmlformats-officedocument.presentationml.notesSlide+xml"/>
  <Override PartName="/ppt/tags/tag50.xml" ContentType="application/vnd.openxmlformats-officedocument.presentationml.tags+xml"/>
  <Override PartName="/ppt/notesSlides/notesSlide25.xml" ContentType="application/vnd.openxmlformats-officedocument.presentationml.notesSlide+xml"/>
  <Override PartName="/ppt/tags/tag51.xml" ContentType="application/vnd.openxmlformats-officedocument.presentationml.tags+xml"/>
  <Override PartName="/ppt/notesSlides/notesSlide26.xml" ContentType="application/vnd.openxmlformats-officedocument.presentationml.notesSlide+xml"/>
  <Override PartName="/ppt/tags/tag52.xml" ContentType="application/vnd.openxmlformats-officedocument.presentationml.tags+xml"/>
  <Override PartName="/ppt/notesSlides/notesSlide27.xml" ContentType="application/vnd.openxmlformats-officedocument.presentationml.notesSlide+xml"/>
  <Override PartName="/ppt/tags/tag53.xml" ContentType="application/vnd.openxmlformats-officedocument.presentationml.tags+xml"/>
  <Override PartName="/ppt/notesSlides/notesSlide28.xml" ContentType="application/vnd.openxmlformats-officedocument.presentationml.notesSlide+xml"/>
  <Override PartName="/ppt/tags/tag54.xml" ContentType="application/vnd.openxmlformats-officedocument.presentationml.tags+xml"/>
  <Override PartName="/ppt/notesSlides/notesSlide29.xml" ContentType="application/vnd.openxmlformats-officedocument.presentationml.notesSlide+xml"/>
  <Override PartName="/ppt/tags/tag55.xml" ContentType="application/vnd.openxmlformats-officedocument.presentationml.tags+xml"/>
  <Override PartName="/ppt/notesSlides/notesSlide30.xml" ContentType="application/vnd.openxmlformats-officedocument.presentationml.notesSlide+xml"/>
  <Override PartName="/ppt/tags/tag56.xml" ContentType="application/vnd.openxmlformats-officedocument.presentationml.tags+xml"/>
  <Override PartName="/ppt/notesSlides/notesSlide31.xml" ContentType="application/vnd.openxmlformats-officedocument.presentationml.notesSlide+xml"/>
  <Override PartName="/ppt/tags/tag57.xml" ContentType="application/vnd.openxmlformats-officedocument.presentationml.tags+xml"/>
  <Override PartName="/ppt/notesSlides/notesSlide32.xml" ContentType="application/vnd.openxmlformats-officedocument.presentationml.notesSlide+xml"/>
  <Override PartName="/ppt/tags/tag58.xml" ContentType="application/vnd.openxmlformats-officedocument.presentationml.tags+xml"/>
  <Override PartName="/ppt/notesSlides/notesSlide33.xml" ContentType="application/vnd.openxmlformats-officedocument.presentationml.notesSlide+xml"/>
  <Override PartName="/ppt/tags/tag59.xml" ContentType="application/vnd.openxmlformats-officedocument.presentationml.tags+xml"/>
  <Override PartName="/ppt/notesSlides/notesSlide34.xml" ContentType="application/vnd.openxmlformats-officedocument.presentationml.notesSlide+xml"/>
  <Override PartName="/ppt/tags/tag60.xml" ContentType="application/vnd.openxmlformats-officedocument.presentationml.tags+xml"/>
  <Override PartName="/ppt/notesSlides/notesSlide35.xml" ContentType="application/vnd.openxmlformats-officedocument.presentationml.notesSlide+xml"/>
  <Override PartName="/ppt/tags/tag61.xml" ContentType="application/vnd.openxmlformats-officedocument.presentationml.tags+xml"/>
  <Override PartName="/ppt/notesSlides/notesSlide36.xml" ContentType="application/vnd.openxmlformats-officedocument.presentationml.notesSlide+xml"/>
  <Override PartName="/ppt/tags/tag62.xml" ContentType="application/vnd.openxmlformats-officedocument.presentationml.tags+xml"/>
  <Override PartName="/ppt/notesSlides/notesSlide37.xml" ContentType="application/vnd.openxmlformats-officedocument.presentationml.notesSlide+xml"/>
  <Override PartName="/ppt/tags/tag63.xml" ContentType="application/vnd.openxmlformats-officedocument.presentationml.tags+xml"/>
  <Override PartName="/ppt/notesSlides/notesSlide38.xml" ContentType="application/vnd.openxmlformats-officedocument.presentationml.notesSlide+xml"/>
  <Override PartName="/ppt/tags/tag64.xml" ContentType="application/vnd.openxmlformats-officedocument.presentationml.tags+xml"/>
  <Override PartName="/ppt/notesSlides/notesSlide39.xml" ContentType="application/vnd.openxmlformats-officedocument.presentationml.notesSlide+xml"/>
  <Override PartName="/ppt/tags/tag65.xml" ContentType="application/vnd.openxmlformats-officedocument.presentationml.tags+xml"/>
  <Override PartName="/ppt/notesSlides/notesSlide40.xml" ContentType="application/vnd.openxmlformats-officedocument.presentationml.notesSlide+xml"/>
  <Override PartName="/ppt/tags/tag66.xml" ContentType="application/vnd.openxmlformats-officedocument.presentationml.tags+xml"/>
  <Override PartName="/ppt/notesSlides/notesSlide41.xml" ContentType="application/vnd.openxmlformats-officedocument.presentationml.notesSlide+xml"/>
  <Override PartName="/ppt/tags/tag67.xml" ContentType="application/vnd.openxmlformats-officedocument.presentationml.tags+xml"/>
  <Override PartName="/ppt/notesSlides/notesSlide42.xml" ContentType="application/vnd.openxmlformats-officedocument.presentationml.notesSlide+xml"/>
  <Override PartName="/ppt/tags/tag68.xml" ContentType="application/vnd.openxmlformats-officedocument.presentationml.tags+xml"/>
  <Override PartName="/ppt/notesSlides/notesSlide43.xml" ContentType="application/vnd.openxmlformats-officedocument.presentationml.notesSlide+xml"/>
  <Override PartName="/ppt/tags/tag69.xml" ContentType="application/vnd.openxmlformats-officedocument.presentationml.tags+xml"/>
  <Override PartName="/ppt/notesSlides/notesSlide44.xml" ContentType="application/vnd.openxmlformats-officedocument.presentationml.notesSlide+xml"/>
  <Override PartName="/ppt/tags/tag70.xml" ContentType="application/vnd.openxmlformats-officedocument.presentationml.tags+xml"/>
  <Override PartName="/ppt/notesSlides/notesSlide45.xml" ContentType="application/vnd.openxmlformats-officedocument.presentationml.notesSlide+xml"/>
  <Override PartName="/ppt/tags/tag71.xml" ContentType="application/vnd.openxmlformats-officedocument.presentationml.tags+xml"/>
  <Override PartName="/ppt/notesSlides/notesSlide46.xml" ContentType="application/vnd.openxmlformats-officedocument.presentationml.notesSlide+xml"/>
  <Override PartName="/ppt/tags/tag72.xml" ContentType="application/vnd.openxmlformats-officedocument.presentationml.tags+xml"/>
  <Override PartName="/ppt/notesSlides/notesSlide47.xml" ContentType="application/vnd.openxmlformats-officedocument.presentationml.notesSlide+xml"/>
  <Override PartName="/ppt/tags/tag73.xml" ContentType="application/vnd.openxmlformats-officedocument.presentationml.tags+xml"/>
  <Override PartName="/ppt/notesSlides/notesSlide48.xml" ContentType="application/vnd.openxmlformats-officedocument.presentationml.notesSlide+xml"/>
  <Override PartName="/ppt/tags/tag74.xml" ContentType="application/vnd.openxmlformats-officedocument.presentationml.tags+xml"/>
  <Override PartName="/ppt/notesSlides/notesSlide49.xml" ContentType="application/vnd.openxmlformats-officedocument.presentationml.notesSlide+xml"/>
  <Override PartName="/ppt/tags/tag75.xml" ContentType="application/vnd.openxmlformats-officedocument.presentationml.tags+xml"/>
  <Override PartName="/ppt/notesSlides/notesSlide50.xml" ContentType="application/vnd.openxmlformats-officedocument.presentationml.notesSlide+xml"/>
  <Override PartName="/ppt/tags/tag76.xml" ContentType="application/vnd.openxmlformats-officedocument.presentationml.tags+xml"/>
  <Override PartName="/ppt/notesSlides/notesSlide51.xml" ContentType="application/vnd.openxmlformats-officedocument.presentationml.notesSlide+xml"/>
  <Override PartName="/ppt/tags/tag77.xml" ContentType="application/vnd.openxmlformats-officedocument.presentationml.tags+xml"/>
  <Override PartName="/ppt/notesSlides/notesSlide52.xml" ContentType="application/vnd.openxmlformats-officedocument.presentationml.notesSlide+xml"/>
  <Override PartName="/ppt/tags/tag78.xml" ContentType="application/vnd.openxmlformats-officedocument.presentationml.tags+xml"/>
  <Override PartName="/ppt/notesSlides/notesSlide53.xml" ContentType="application/vnd.openxmlformats-officedocument.presentationml.notesSlide+xml"/>
  <Override PartName="/ppt/tags/tag79.xml" ContentType="application/vnd.openxmlformats-officedocument.presentationml.tags+xml"/>
  <Override PartName="/ppt/notesSlides/notesSlide54.xml" ContentType="application/vnd.openxmlformats-officedocument.presentationml.notesSlide+xml"/>
  <Override PartName="/ppt/tags/tag80.xml" ContentType="application/vnd.openxmlformats-officedocument.presentationml.tags+xml"/>
  <Override PartName="/ppt/notesSlides/notesSlide55.xml" ContentType="application/vnd.openxmlformats-officedocument.presentationml.notesSlide+xml"/>
  <Override PartName="/ppt/tags/tag81.xml" ContentType="application/vnd.openxmlformats-officedocument.presentationml.tags+xml"/>
  <Override PartName="/ppt/notesSlides/notesSlide56.xml" ContentType="application/vnd.openxmlformats-officedocument.presentationml.notesSlide+xml"/>
  <Override PartName="/ppt/tags/tag82.xml" ContentType="application/vnd.openxmlformats-officedocument.presentationml.tags+xml"/>
  <Override PartName="/ppt/notesSlides/notesSlide57.xml" ContentType="application/vnd.openxmlformats-officedocument.presentationml.notesSlide+xml"/>
  <Override PartName="/ppt/tags/tag83.xml" ContentType="application/vnd.openxmlformats-officedocument.presentationml.tags+xml"/>
  <Override PartName="/ppt/notesSlides/notesSlide58.xml" ContentType="application/vnd.openxmlformats-officedocument.presentationml.notesSlide+xml"/>
  <Override PartName="/ppt/tags/tag84.xml" ContentType="application/vnd.openxmlformats-officedocument.presentationml.tags+xml"/>
  <Override PartName="/ppt/notesSlides/notesSlide59.xml" ContentType="application/vnd.openxmlformats-officedocument.presentationml.notesSlide+xml"/>
  <Override PartName="/ppt/tags/tag85.xml" ContentType="application/vnd.openxmlformats-officedocument.presentationml.tags+xml"/>
  <Override PartName="/ppt/notesSlides/notesSlide60.xml" ContentType="application/vnd.openxmlformats-officedocument.presentationml.notesSlide+xml"/>
  <Override PartName="/ppt/tags/tag86.xml" ContentType="application/vnd.openxmlformats-officedocument.presentationml.tags+xml"/>
  <Override PartName="/ppt/notesSlides/notesSlide61.xml" ContentType="application/vnd.openxmlformats-officedocument.presentationml.notesSlide+xml"/>
  <Override PartName="/ppt/tags/tag87.xml" ContentType="application/vnd.openxmlformats-officedocument.presentationml.tags+xml"/>
  <Override PartName="/ppt/notesSlides/notesSlide62.xml" ContentType="application/vnd.openxmlformats-officedocument.presentationml.notesSlide+xml"/>
  <Override PartName="/ppt/tags/tag88.xml" ContentType="application/vnd.openxmlformats-officedocument.presentationml.tags+xml"/>
  <Override PartName="/ppt/notesSlides/notesSlide63.xml" ContentType="application/vnd.openxmlformats-officedocument.presentationml.notesSlide+xml"/>
  <Override PartName="/ppt/tags/tag89.xml" ContentType="application/vnd.openxmlformats-officedocument.presentationml.tags+xml"/>
  <Override PartName="/ppt/notesSlides/notesSlide64.xml" ContentType="application/vnd.openxmlformats-officedocument.presentationml.notesSlide+xml"/>
  <Override PartName="/ppt/tags/tag90.xml" ContentType="application/vnd.openxmlformats-officedocument.presentationml.tags+xml"/>
  <Override PartName="/ppt/notesSlides/notesSlide65.xml" ContentType="application/vnd.openxmlformats-officedocument.presentationml.notesSlide+xml"/>
  <Override PartName="/ppt/tags/tag91.xml" ContentType="application/vnd.openxmlformats-officedocument.presentationml.tags+xml"/>
  <Override PartName="/ppt/notesSlides/notesSlide66.xml" ContentType="application/vnd.openxmlformats-officedocument.presentationml.notesSlide+xml"/>
  <Override PartName="/ppt/tags/tag92.xml" ContentType="application/vnd.openxmlformats-officedocument.presentationml.tags+xml"/>
  <Override PartName="/ppt/notesSlides/notesSlide67.xml" ContentType="application/vnd.openxmlformats-officedocument.presentationml.notesSlide+xml"/>
  <Override PartName="/ppt/tags/tag93.xml" ContentType="application/vnd.openxmlformats-officedocument.presentationml.tags+xml"/>
  <Override PartName="/ppt/notesSlides/notesSlide68.xml" ContentType="application/vnd.openxmlformats-officedocument.presentationml.notesSlide+xml"/>
  <Override PartName="/ppt/tags/tag94.xml" ContentType="application/vnd.openxmlformats-officedocument.presentationml.tags+xml"/>
  <Override PartName="/ppt/notesSlides/notesSlide69.xml" ContentType="application/vnd.openxmlformats-officedocument.presentationml.notesSlide+xml"/>
  <Override PartName="/ppt/tags/tag95.xml" ContentType="application/vnd.openxmlformats-officedocument.presentationml.tags+xml"/>
  <Override PartName="/ppt/notesSlides/notesSlide70.xml" ContentType="application/vnd.openxmlformats-officedocument.presentationml.notesSlide+xml"/>
  <Override PartName="/ppt/tags/tag96.xml" ContentType="application/vnd.openxmlformats-officedocument.presentationml.tags+xml"/>
  <Override PartName="/ppt/notesSlides/notesSlide71.xml" ContentType="application/vnd.openxmlformats-officedocument.presentationml.notesSlide+xml"/>
  <Override PartName="/ppt/tags/tag97.xml" ContentType="application/vnd.openxmlformats-officedocument.presentationml.tags+xml"/>
  <Override PartName="/ppt/notesSlides/notesSlide72.xml" ContentType="application/vnd.openxmlformats-officedocument.presentationml.notesSlide+xml"/>
  <Override PartName="/ppt/tags/tag98.xml" ContentType="application/vnd.openxmlformats-officedocument.presentationml.tags+xml"/>
  <Override PartName="/ppt/notesSlides/notesSlide73.xml" ContentType="application/vnd.openxmlformats-officedocument.presentationml.notesSlide+xml"/>
  <Override PartName="/ppt/tags/tag99.xml" ContentType="application/vnd.openxmlformats-officedocument.presentationml.tags+xml"/>
  <Override PartName="/ppt/notesSlides/notesSlide74.xml" ContentType="application/vnd.openxmlformats-officedocument.presentationml.notesSlide+xml"/>
  <Override PartName="/ppt/tags/tag100.xml" ContentType="application/vnd.openxmlformats-officedocument.presentationml.tags+xml"/>
  <Override PartName="/ppt/notesSlides/notesSlide75.xml" ContentType="application/vnd.openxmlformats-officedocument.presentationml.notesSlide+xml"/>
  <Override PartName="/ppt/tags/tag101.xml" ContentType="application/vnd.openxmlformats-officedocument.presentationml.tags+xml"/>
  <Override PartName="/ppt/notesSlides/notesSlide76.xml" ContentType="application/vnd.openxmlformats-officedocument.presentationml.notesSlide+xml"/>
  <Override PartName="/ppt/tags/tag102.xml" ContentType="application/vnd.openxmlformats-officedocument.presentationml.tags+xml"/>
  <Override PartName="/ppt/notesSlides/notesSlide77.xml" ContentType="application/vnd.openxmlformats-officedocument.presentationml.notesSlide+xml"/>
  <Override PartName="/ppt/tags/tag103.xml" ContentType="application/vnd.openxmlformats-officedocument.presentationml.tags+xml"/>
  <Override PartName="/ppt/notesSlides/notesSlide78.xml" ContentType="application/vnd.openxmlformats-officedocument.presentationml.notesSlide+xml"/>
  <Override PartName="/ppt/tags/tag104.xml" ContentType="application/vnd.openxmlformats-officedocument.presentationml.tags+xml"/>
  <Override PartName="/ppt/notesSlides/notesSlide7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1"/>
  </p:notesMasterIdLst>
  <p:handoutMasterIdLst>
    <p:handoutMasterId r:id="rId82"/>
  </p:handoutMasterIdLst>
  <p:sldIdLst>
    <p:sldId id="430" r:id="rId2"/>
    <p:sldId id="613" r:id="rId3"/>
    <p:sldId id="400" r:id="rId4"/>
    <p:sldId id="431" r:id="rId5"/>
    <p:sldId id="432" r:id="rId6"/>
    <p:sldId id="433" r:id="rId7"/>
    <p:sldId id="434" r:id="rId8"/>
    <p:sldId id="435" r:id="rId9"/>
    <p:sldId id="864" r:id="rId10"/>
    <p:sldId id="856" r:id="rId11"/>
    <p:sldId id="438" r:id="rId12"/>
    <p:sldId id="857" r:id="rId13"/>
    <p:sldId id="617" r:id="rId14"/>
    <p:sldId id="440" r:id="rId15"/>
    <p:sldId id="374" r:id="rId16"/>
    <p:sldId id="626" r:id="rId17"/>
    <p:sldId id="377" r:id="rId18"/>
    <p:sldId id="385" r:id="rId19"/>
    <p:sldId id="625" r:id="rId20"/>
    <p:sldId id="442" r:id="rId21"/>
    <p:sldId id="627" r:id="rId22"/>
    <p:sldId id="380" r:id="rId23"/>
    <p:sldId id="852" r:id="rId24"/>
    <p:sldId id="378" r:id="rId25"/>
    <p:sldId id="382" r:id="rId26"/>
    <p:sldId id="840" r:id="rId27"/>
    <p:sldId id="841" r:id="rId28"/>
    <p:sldId id="618" r:id="rId29"/>
    <p:sldId id="508" r:id="rId30"/>
    <p:sldId id="391" r:id="rId31"/>
    <p:sldId id="420" r:id="rId32"/>
    <p:sldId id="392" r:id="rId33"/>
    <p:sldId id="393" r:id="rId34"/>
    <p:sldId id="402" r:id="rId35"/>
    <p:sldId id="397" r:id="rId36"/>
    <p:sldId id="488" r:id="rId37"/>
    <p:sldId id="489" r:id="rId38"/>
    <p:sldId id="490" r:id="rId39"/>
    <p:sldId id="491" r:id="rId40"/>
    <p:sldId id="492" r:id="rId41"/>
    <p:sldId id="493" r:id="rId42"/>
    <p:sldId id="494" r:id="rId43"/>
    <p:sldId id="495" r:id="rId44"/>
    <p:sldId id="496" r:id="rId45"/>
    <p:sldId id="497" r:id="rId46"/>
    <p:sldId id="498" r:id="rId47"/>
    <p:sldId id="499" r:id="rId48"/>
    <p:sldId id="500" r:id="rId49"/>
    <p:sldId id="501" r:id="rId50"/>
    <p:sldId id="620" r:id="rId51"/>
    <p:sldId id="520" r:id="rId52"/>
    <p:sldId id="427" r:id="rId53"/>
    <p:sldId id="504" r:id="rId54"/>
    <p:sldId id="621" r:id="rId55"/>
    <p:sldId id="622" r:id="rId56"/>
    <p:sldId id="842" r:id="rId57"/>
    <p:sldId id="848" r:id="rId58"/>
    <p:sldId id="853" r:id="rId59"/>
    <p:sldId id="858" r:id="rId60"/>
    <p:sldId id="865" r:id="rId61"/>
    <p:sldId id="866" r:id="rId62"/>
    <p:sldId id="861" r:id="rId63"/>
    <p:sldId id="850" r:id="rId64"/>
    <p:sldId id="860" r:id="rId65"/>
    <p:sldId id="855" r:id="rId66"/>
    <p:sldId id="450" r:id="rId67"/>
    <p:sldId id="846" r:id="rId68"/>
    <p:sldId id="845" r:id="rId69"/>
    <p:sldId id="851" r:id="rId70"/>
    <p:sldId id="619" r:id="rId71"/>
    <p:sldId id="862" r:id="rId72"/>
    <p:sldId id="437" r:id="rId73"/>
    <p:sldId id="849" r:id="rId74"/>
    <p:sldId id="863" r:id="rId75"/>
    <p:sldId id="623" r:id="rId76"/>
    <p:sldId id="628" r:id="rId77"/>
    <p:sldId id="839" r:id="rId78"/>
    <p:sldId id="859" r:id="rId79"/>
    <p:sldId id="448" r:id="rId80"/>
  </p:sldIdLst>
  <p:sldSz cx="12192000" cy="6858000"/>
  <p:notesSz cx="6858000" cy="9144000"/>
  <p:custDataLst>
    <p:tags r:id="rId83"/>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Module intro" id="{3CEBA81D-4A98-7644-BE2E-7E4FAAF208B0}">
          <p14:sldIdLst>
            <p14:sldId id="430"/>
            <p14:sldId id="613"/>
            <p14:sldId id="400"/>
          </p14:sldIdLst>
        </p14:section>
        <p14:section name="Section 1: AWS Shared Responsibility Model" id="{2100FFDF-B411-AE4D-B937-E9DE9362DC92}">
          <p14:sldIdLst>
            <p14:sldId id="431"/>
            <p14:sldId id="432"/>
            <p14:sldId id="433"/>
            <p14:sldId id="434"/>
            <p14:sldId id="435"/>
            <p14:sldId id="864"/>
          </p14:sldIdLst>
        </p14:section>
        <p14:section name="Activity: Shared responsibility model" id="{26A23A24-B6F1-494B-BC4F-A29E50CA2012}">
          <p14:sldIdLst>
            <p14:sldId id="856"/>
            <p14:sldId id="438"/>
            <p14:sldId id="857"/>
            <p14:sldId id="617"/>
          </p14:sldIdLst>
        </p14:section>
        <p14:section name="Section 2: IAM" id="{B5A50875-55F7-6943-8C7F-CA1A955423EF}">
          <p14:sldIdLst>
            <p14:sldId id="440"/>
            <p14:sldId id="374"/>
            <p14:sldId id="626"/>
            <p14:sldId id="377"/>
            <p14:sldId id="385"/>
            <p14:sldId id="625"/>
            <p14:sldId id="442"/>
            <p14:sldId id="627"/>
            <p14:sldId id="380"/>
            <p14:sldId id="852"/>
            <p14:sldId id="378"/>
            <p14:sldId id="382"/>
            <p14:sldId id="840"/>
            <p14:sldId id="841"/>
            <p14:sldId id="618"/>
          </p14:sldIdLst>
        </p14:section>
        <p14:section name="Demo: IAM" id="{092C6C31-7261-6C4B-A0AD-3EAC51C3524F}">
          <p14:sldIdLst>
            <p14:sldId id="508"/>
          </p14:sldIdLst>
        </p14:section>
        <p14:section name="Section 3: Securing a new AWS account" id="{BE6321CC-894B-EA41-93AD-79921DB14C08}">
          <p14:sldIdLst>
            <p14:sldId id="391"/>
            <p14:sldId id="420"/>
            <p14:sldId id="392"/>
            <p14:sldId id="393"/>
            <p14:sldId id="402"/>
            <p14:sldId id="397"/>
            <p14:sldId id="488"/>
            <p14:sldId id="489"/>
            <p14:sldId id="490"/>
            <p14:sldId id="491"/>
            <p14:sldId id="492"/>
            <p14:sldId id="493"/>
            <p14:sldId id="494"/>
            <p14:sldId id="495"/>
            <p14:sldId id="496"/>
            <p14:sldId id="497"/>
            <p14:sldId id="498"/>
            <p14:sldId id="499"/>
            <p14:sldId id="500"/>
            <p14:sldId id="501"/>
            <p14:sldId id="620"/>
          </p14:sldIdLst>
        </p14:section>
        <p14:section name="Lab 1: IAM" id="{872B8D2A-A833-5146-AE90-317748E5601C}">
          <p14:sldIdLst>
            <p14:sldId id="520"/>
            <p14:sldId id="427"/>
            <p14:sldId id="504"/>
            <p14:sldId id="621"/>
            <p14:sldId id="622"/>
          </p14:sldIdLst>
        </p14:section>
        <p14:section name="Section 4: AWS Organizations" id="{FFB531E8-4A87-8E40-9102-7C976B1CEE24}">
          <p14:sldIdLst>
            <p14:sldId id="842"/>
            <p14:sldId id="848"/>
            <p14:sldId id="853"/>
            <p14:sldId id="858"/>
            <p14:sldId id="865"/>
            <p14:sldId id="866"/>
          </p14:sldIdLst>
        </p14:section>
        <p14:section name="Section 5: Securing Data on AWS" id="{B392CE9E-ADFC-1541-BBDE-EA1F05750957}">
          <p14:sldIdLst>
            <p14:sldId id="861"/>
            <p14:sldId id="850"/>
            <p14:sldId id="860"/>
            <p14:sldId id="855"/>
          </p14:sldIdLst>
        </p14:section>
        <p14:section name="Section 6: Working to Ensure Compliance" id="{4D134222-4510-6F41-B3A8-EC0E640C538B}">
          <p14:sldIdLst>
            <p14:sldId id="450"/>
            <p14:sldId id="846"/>
            <p14:sldId id="845"/>
            <p14:sldId id="851"/>
            <p14:sldId id="619"/>
          </p14:sldIdLst>
        </p14:section>
        <p14:section name="Section 7: Additional security services and resources" id="{90450F5A-C968-0441-A0BF-8B58BEA26521}">
          <p14:sldIdLst>
            <p14:sldId id="862"/>
            <p14:sldId id="437"/>
            <p14:sldId id="849"/>
          </p14:sldIdLst>
        </p14:section>
        <p14:section name="Module wrap up" id="{A787AEC7-7D7E-5E49-8946-A38F97ACF0AE}">
          <p14:sldIdLst>
            <p14:sldId id="863"/>
            <p14:sldId id="623"/>
            <p14:sldId id="628"/>
            <p14:sldId id="839"/>
            <p14:sldId id="859"/>
            <p14:sldId id="448"/>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Yoshii, June" initials="YJ" lastIdx="57" clrIdx="0">
    <p:extLst>
      <p:ext uri="{19B8F6BF-5375-455C-9EA6-DF929625EA0E}">
        <p15:presenceInfo xmlns:p15="http://schemas.microsoft.com/office/powerpoint/2012/main" userId="S-1-5-21-1407069837-2091007605-538272213-3003247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D75E7"/>
    <a:srgbClr val="16966D"/>
    <a:srgbClr val="4E24A7"/>
    <a:srgbClr val="E817E4"/>
    <a:srgbClr val="FE5496"/>
    <a:srgbClr val="B3EB5B"/>
    <a:srgbClr val="FF9B29"/>
    <a:srgbClr val="535B63"/>
    <a:srgbClr val="31C1B3"/>
    <a:srgbClr val="222E3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1330" autoAdjust="0"/>
    <p:restoredTop sz="53228" autoAdjust="0"/>
  </p:normalViewPr>
  <p:slideViewPr>
    <p:cSldViewPr snapToGrid="0" snapToObjects="1" showGuides="1">
      <p:cViewPr varScale="1">
        <p:scale>
          <a:sx n="57" d="100"/>
          <a:sy n="57" d="100"/>
        </p:scale>
        <p:origin x="1794" y="72"/>
      </p:cViewPr>
      <p:guideLst>
        <p:guide orient="horz" pos="2160"/>
        <p:guide pos="3840"/>
      </p:guideLst>
    </p:cSldViewPr>
  </p:slideViewPr>
  <p:outlineViewPr>
    <p:cViewPr>
      <p:scale>
        <a:sx n="33" d="100"/>
        <a:sy n="33" d="100"/>
      </p:scale>
      <p:origin x="0" y="-39312"/>
    </p:cViewPr>
  </p:outlineViewPr>
  <p:notesTextViewPr>
    <p:cViewPr>
      <p:scale>
        <a:sx n="100" d="100"/>
        <a:sy n="100" d="100"/>
      </p:scale>
      <p:origin x="0" y="0"/>
    </p:cViewPr>
  </p:notesTextViewPr>
  <p:sorterViewPr>
    <p:cViewPr>
      <p:scale>
        <a:sx n="120" d="100"/>
        <a:sy n="120" d="100"/>
      </p:scale>
      <p:origin x="0" y="0"/>
    </p:cViewPr>
  </p:sorterViewPr>
  <p:notesViewPr>
    <p:cSldViewPr snapToGrid="0" snapToObjects="1" showGuides="1">
      <p:cViewPr varScale="1">
        <p:scale>
          <a:sx n="84" d="100"/>
          <a:sy n="84" d="100"/>
        </p:scale>
        <p:origin x="3828" y="10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commentAuthors" Target="commentAuthor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ags" Target="tags/tag1.xml"/><Relationship Id="rId88"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notesMaster" Target="notesMasters/notesMaster1.xml"/><Relationship Id="rId86"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DA624B0-90F9-634D-B088-BAF914AB736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85550255-9A44-5141-A14B-0AFB2414ADF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E7D4CC6-1AC1-6547-8987-01DDD7392771}" type="datetimeFigureOut">
              <a:rPr lang="en-US" smtClean="0"/>
              <a:t>11/17/2020</a:t>
            </a:fld>
            <a:endParaRPr lang="en-US" dirty="0"/>
          </a:p>
        </p:txBody>
      </p:sp>
      <p:sp>
        <p:nvSpPr>
          <p:cNvPr id="4" name="Footer Placeholder 3">
            <a:extLst>
              <a:ext uri="{FF2B5EF4-FFF2-40B4-BE49-F238E27FC236}">
                <a16:creationId xmlns:a16="http://schemas.microsoft.com/office/drawing/2014/main" id="{D3CB1F18-ED24-9E49-9F0B-B6FD6B22F87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Tree>
    <p:extLst>
      <p:ext uri="{BB962C8B-B14F-4D97-AF65-F5344CB8AC3E}">
        <p14:creationId xmlns:p14="http://schemas.microsoft.com/office/powerpoint/2010/main" val="2459080753"/>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A01FDFC-8250-AD46-B773-8125051BCCF6}" type="datetimeFigureOut">
              <a:rPr lang="en-US" smtClean="0"/>
              <a:t>11/17/2020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Tree>
    <p:extLst>
      <p:ext uri="{BB962C8B-B14F-4D97-AF65-F5344CB8AC3E}">
        <p14:creationId xmlns:p14="http://schemas.microsoft.com/office/powerpoint/2010/main" val="2247105075"/>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docs.aws.amazon.com/whitepapers/latest/oracle-database-aws-best-practices/introduction.html"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docs.aws.amazon.com/IAM/latest/UserGuide/access_policies_testing-policies.html"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docs.aws.amazon.com/IAM/latest/UserGuide/id_roles_use_switch-role-ec2.html"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aws-tc-largeobjects.s3-us-west-2.amazonaws.com/ILT-TF-100-ACFNDS-20-EN/Module_4_IAM+v2.0.mp4"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docs.aws.amazon.com/general/latest/gr/root-vs-iam.html#aws_tasks-that-require-root" TargetMode="External"/><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s://docs.aws.amazon.com/IAM/latest/UserGuide/getting-started_create-admin-group.html" TargetMode="External"/><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docs.aws.amazon.com/IAM/latest/UserGuide/id_credentials_mfa_configure-api-require.html" TargetMode="External"/><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s://docs.aws.amazon.com/awscloudtrail/latest/userguide/cloudtrail-aws-service-specific-topics.html" TargetMode="External"/><Relationship Id="rId2" Type="http://schemas.openxmlformats.org/officeDocument/2006/relationships/slide" Target="../slides/slide34.xml"/><Relationship Id="rId1" Type="http://schemas.openxmlformats.org/officeDocument/2006/relationships/notesMaster" Target="../notesMasters/notesMaster1.xml"/><Relationship Id="rId4" Type="http://schemas.openxmlformats.org/officeDocument/2006/relationships/hyperlink" Target="https://docs.aws.amazon.com/awscloudtrail/latest/userguide/cloudtrail-create-a-trail-using-the-console-first-time.html" TargetMode="Externa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s://docs.aws.amazon.com/cur/latest/userguide/cur-create.html" TargetMode="External"/><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3" Type="http://schemas.openxmlformats.org/officeDocument/2006/relationships/hyperlink" Target="https://docs.aws.amazon.com/organizations/latest/userguide/orgs_manage_org_support-all-features.html" TargetMode="External"/><Relationship Id="rId2" Type="http://schemas.openxmlformats.org/officeDocument/2006/relationships/slide" Target="../slides/slide58.xml"/><Relationship Id="rId1" Type="http://schemas.openxmlformats.org/officeDocument/2006/relationships/notesMaster" Target="../notesMasters/notesMaster1.xml"/><Relationship Id="rId5" Type="http://schemas.openxmlformats.org/officeDocument/2006/relationships/hyperlink" Target="https://docs.aws.amazon.com/IAM/latest/UserGuide/access_policies.html" TargetMode="External"/><Relationship Id="rId4" Type="http://schemas.openxmlformats.org/officeDocument/2006/relationships/hyperlink" Target="https://docs.aws.amazon.com/organizations/latest/userguide/orgs_manage_policies.html#enable_policies_on_root" TargetMode="External"/></Relationships>
</file>

<file path=ppt/notesSlides/_rels/notesSlide59.xml.rels><?xml version="1.0" encoding="UTF-8" standalone="yes"?>
<Relationships xmlns="http://schemas.openxmlformats.org/package/2006/relationships"><Relationship Id="rId3" Type="http://schemas.openxmlformats.org/officeDocument/2006/relationships/hyperlink" Target="https://aws.amazon.com/kms/features/" TargetMode="External"/><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8" Type="http://schemas.openxmlformats.org/officeDocument/2006/relationships/hyperlink" Target="https://aws.amazon.com/compliance/iso-27018-faqs/" TargetMode="External"/><Relationship Id="rId3" Type="http://schemas.openxmlformats.org/officeDocument/2006/relationships/hyperlink" Target="https://aws.amazon.com/compliance/hipaa-compliance/" TargetMode="External"/><Relationship Id="rId7" Type="http://schemas.openxmlformats.org/officeDocument/2006/relationships/hyperlink" Target="https://aws.amazon.com/compliance/iso-27017-faqs/" TargetMode="External"/><Relationship Id="rId2" Type="http://schemas.openxmlformats.org/officeDocument/2006/relationships/slide" Target="../slides/slide60.xml"/><Relationship Id="rId1" Type="http://schemas.openxmlformats.org/officeDocument/2006/relationships/notesMaster" Target="../notesMasters/notesMaster1.xml"/><Relationship Id="rId6" Type="http://schemas.openxmlformats.org/officeDocument/2006/relationships/hyperlink" Target="https://aws.amazon.com/compliance/iso-27001-faqs/" TargetMode="External"/><Relationship Id="rId5" Type="http://schemas.openxmlformats.org/officeDocument/2006/relationships/hyperlink" Target="https://aws.amazon.com/compliance/soc-faqs/" TargetMode="External"/><Relationship Id="rId4" Type="http://schemas.openxmlformats.org/officeDocument/2006/relationships/hyperlink" Target="https://aws.amazon.com/compliance/pci-dss-level-1-faqs/" TargetMode="External"/><Relationship Id="rId9" Type="http://schemas.openxmlformats.org/officeDocument/2006/relationships/hyperlink" Target="https://aws.amazon.com/compliance/iso-9001-faqs/" TargetMode="External"/></Relationships>
</file>

<file path=ppt/notesSlides/_rels/notesSlide61.xml.rels><?xml version="1.0" encoding="UTF-8" standalone="yes"?>
<Relationships xmlns="http://schemas.openxmlformats.org/package/2006/relationships"><Relationship Id="rId3" Type="http://schemas.openxmlformats.org/officeDocument/2006/relationships/hyperlink" Target="https://docs.aws.amazon.com/waf/latest/developerguide/waf-chapter.html" TargetMode="External"/><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3" Type="http://schemas.openxmlformats.org/officeDocument/2006/relationships/hyperlink" Target="https://docs.aws.amazon.com/kms/latest/developerguide/service-integration.html" TargetMode="External"/><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3" Type="http://schemas.openxmlformats.org/officeDocument/2006/relationships/hyperlink" Target="https://docs.aws.amazon.com/whitepapers/latest/efs-encrypted-file-systems/encryption-of-data-in-transit.html" TargetMode="External"/><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3" Type="http://schemas.openxmlformats.org/officeDocument/2006/relationships/hyperlink" Target="https://aws.amazon.com/compliance/programs/" TargetMode="External"/><Relationship Id="rId2" Type="http://schemas.openxmlformats.org/officeDocument/2006/relationships/slide" Target="../slides/slide67.xml"/><Relationship Id="rId1" Type="http://schemas.openxmlformats.org/officeDocument/2006/relationships/notesMaster" Target="../notesMasters/notesMaster1.xml"/><Relationship Id="rId5" Type="http://schemas.openxmlformats.org/officeDocument/2006/relationships/hyperlink" Target="https://aws.amazon.com/compliance/gdpr-center/" TargetMode="External"/><Relationship Id="rId4" Type="http://schemas.openxmlformats.org/officeDocument/2006/relationships/hyperlink" Target="https://aws.amazon.com/compliance/services-in-scope/" TargetMode="Externa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3" Type="http://schemas.openxmlformats.org/officeDocument/2006/relationships/hyperlink" Target="https://docs.aws.amazon.com/artifact/latest/ug/managing-agreements.html" TargetMode="External"/><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3" Type="http://schemas.openxmlformats.org/officeDocument/2006/relationships/hyperlink" Target="https://aws.amazon.com/servicecatalog/" TargetMode="External"/><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3" Type="http://schemas.openxmlformats.org/officeDocument/2006/relationships/hyperlink" Target="https://aws.amazon.com/certification/certified-cloud-practitioner/" TargetMode="External"/><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8" Type="http://schemas.openxmlformats.org/officeDocument/2006/relationships/hyperlink" Target="https://d1.awsstatic.com/whitepapers/architecture/AWS-Security-Pillar.pdf" TargetMode="External"/><Relationship Id="rId3" Type="http://schemas.openxmlformats.org/officeDocument/2006/relationships/hyperlink" Target="https://aws.amazon.com/security/" TargetMode="External"/><Relationship Id="rId7" Type="http://schemas.openxmlformats.org/officeDocument/2006/relationships/hyperlink" Target="https://aws.amazon.com/security/penetration-testing/" TargetMode="External"/><Relationship Id="rId2" Type="http://schemas.openxmlformats.org/officeDocument/2006/relationships/slide" Target="../slides/slide78.xml"/><Relationship Id="rId1" Type="http://schemas.openxmlformats.org/officeDocument/2006/relationships/notesMaster" Target="../notesMasters/notesMaster1.xml"/><Relationship Id="rId6" Type="http://schemas.openxmlformats.org/officeDocument/2006/relationships/hyperlink" Target="https://aws.amazon.com/security/security-bulletins/" TargetMode="External"/><Relationship Id="rId5" Type="http://schemas.openxmlformats.org/officeDocument/2006/relationships/hyperlink" Target="https://aws.amazon.com/blogs/security/" TargetMode="External"/><Relationship Id="rId4" Type="http://schemas.openxmlformats.org/officeDocument/2006/relationships/hyperlink" Target="https://aws.amazon.com/security/security-learning/" TargetMode="External"/><Relationship Id="rId9" Type="http://schemas.openxmlformats.org/officeDocument/2006/relationships/hyperlink" Target="https://docs.aws.amazon.com/IAM/latest/UserGuide/best-practices.html" TargetMode="Externa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600450"/>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Welcom</a:t>
            </a:r>
            <a:r>
              <a:rPr lang="en-US" sz="1100" baseline="0" dirty="0"/>
              <a:t>e to Module 4:</a:t>
            </a:r>
            <a:r>
              <a:rPr lang="en-US" sz="1100" dirty="0"/>
              <a:t> AWS Cloud Security.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kern="1200" dirty="0">
                <a:solidFill>
                  <a:schemeClr val="tx1"/>
                </a:solidFill>
                <a:effectLst/>
                <a:latin typeface="+mn-lt"/>
                <a:ea typeface="+mn-ea"/>
                <a:cs typeface="+mn-cs"/>
              </a:rPr>
              <a:t>Security is the highest priority at Amazon Web</a:t>
            </a:r>
            <a:r>
              <a:rPr lang="en-US" sz="1100" kern="1200" baseline="0" dirty="0">
                <a:solidFill>
                  <a:schemeClr val="tx1"/>
                </a:solidFill>
                <a:effectLst/>
                <a:latin typeface="+mn-lt"/>
                <a:ea typeface="+mn-ea"/>
                <a:cs typeface="+mn-cs"/>
              </a:rPr>
              <a:t> Services (</a:t>
            </a:r>
            <a:r>
              <a:rPr lang="en-US" sz="1100" kern="1200" dirty="0">
                <a:solidFill>
                  <a:schemeClr val="tx1"/>
                </a:solidFill>
                <a:effectLst/>
                <a:latin typeface="+mn-lt"/>
                <a:ea typeface="+mn-ea"/>
                <a:cs typeface="+mn-cs"/>
              </a:rPr>
              <a:t>AWS). AWS delivers a scalable cloud computing environment that is designed for high availability and dependability, while providing the tools that enable you to run a wide range of applications. Helping to protect the confidentiality, integrity, and availability of your systems and data is critical to AWS, and so is maintaining customer trust and confidence. This module provides an introduction to the AWS approach to security, which includes</a:t>
            </a:r>
            <a:r>
              <a:rPr lang="en-US" sz="1100" kern="1200" baseline="0" dirty="0">
                <a:solidFill>
                  <a:schemeClr val="tx1"/>
                </a:solidFill>
                <a:effectLst/>
                <a:latin typeface="+mn-lt"/>
                <a:ea typeface="+mn-ea"/>
                <a:cs typeface="+mn-cs"/>
              </a:rPr>
              <a:t> both</a:t>
            </a:r>
            <a:r>
              <a:rPr lang="en-US" sz="1100" kern="1200" dirty="0">
                <a:solidFill>
                  <a:schemeClr val="tx1"/>
                </a:solidFill>
                <a:effectLst/>
                <a:latin typeface="+mn-lt"/>
                <a:ea typeface="+mn-ea"/>
                <a:cs typeface="+mn-cs"/>
              </a:rPr>
              <a:t> the controls in the AWS environment and some of the AWS products and features customers can use to meet their security objectives. </a:t>
            </a:r>
            <a:endParaRPr lang="en-US" sz="1100" dirty="0"/>
          </a:p>
        </p:txBody>
      </p:sp>
    </p:spTree>
    <p:extLst>
      <p:ext uri="{BB962C8B-B14F-4D97-AF65-F5344CB8AC3E}">
        <p14:creationId xmlns:p14="http://schemas.microsoft.com/office/powerpoint/2010/main" val="17368607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100" dirty="0"/>
              <a:t>In this educator-led activity,</a:t>
            </a:r>
            <a:r>
              <a:rPr lang="en-US" sz="1100" baseline="0" dirty="0"/>
              <a:t> </a:t>
            </a:r>
            <a:r>
              <a:rPr lang="en-US" sz="1100" dirty="0"/>
              <a:t>you will be presented with two scenarios. For each scenario, you will be asked several questions about whose responsibility it is (AWS or the customer) to ensure security of the item in question. The educator will lead the class in a discussion of each question and reveal the correct answers one at a time.</a:t>
            </a:r>
            <a:endParaRPr lang="en-US" dirty="0"/>
          </a:p>
        </p:txBody>
      </p:sp>
    </p:spTree>
    <p:extLst>
      <p:ext uri="{BB962C8B-B14F-4D97-AF65-F5344CB8AC3E}">
        <p14:creationId xmlns:p14="http://schemas.microsoft.com/office/powerpoint/2010/main" val="17751795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a:xfrm>
            <a:off x="685800" y="4398264"/>
            <a:ext cx="5486400" cy="3430742"/>
          </a:xfrm>
        </p:spPr>
        <p:txBody>
          <a:bodyPr/>
          <a:lstStyle/>
          <a:p>
            <a:r>
              <a:rPr lang="en-US" sz="1100" kern="1200" dirty="0">
                <a:solidFill>
                  <a:schemeClr val="tx1"/>
                </a:solidFill>
                <a:effectLst/>
                <a:ea typeface="+mn-ea"/>
                <a:cs typeface="+mn-cs"/>
              </a:rPr>
              <a:t>Consider the case where a customer uses the AWS services and resources that</a:t>
            </a:r>
            <a:r>
              <a:rPr lang="en-US" sz="1100" kern="1200" baseline="0" dirty="0">
                <a:solidFill>
                  <a:schemeClr val="tx1"/>
                </a:solidFill>
                <a:effectLst/>
                <a:ea typeface="+mn-ea"/>
                <a:cs typeface="+mn-cs"/>
              </a:rPr>
              <a:t> are </a:t>
            </a:r>
            <a:r>
              <a:rPr lang="en-US" sz="1100" kern="1200" dirty="0">
                <a:solidFill>
                  <a:schemeClr val="tx1"/>
                </a:solidFill>
                <a:effectLst/>
                <a:ea typeface="+mn-ea"/>
                <a:cs typeface="+mn-cs"/>
              </a:rPr>
              <a:t>shown here. Who is responsible for maintaining security? AWS or the customer?</a:t>
            </a:r>
          </a:p>
          <a:p>
            <a:r>
              <a:rPr lang="en-US" sz="1100" kern="1200" dirty="0">
                <a:solidFill>
                  <a:schemeClr val="tx1"/>
                </a:solidFill>
                <a:effectLst/>
                <a:ea typeface="+mn-ea"/>
                <a:cs typeface="+mn-cs"/>
              </a:rPr>
              <a:t> </a:t>
            </a:r>
          </a:p>
          <a:p>
            <a:r>
              <a:rPr lang="en-US" sz="1100" kern="1200" dirty="0">
                <a:solidFill>
                  <a:schemeClr val="tx1"/>
                </a:solidFill>
                <a:effectLst/>
                <a:ea typeface="+mn-ea"/>
                <a:cs typeface="+mn-cs"/>
              </a:rPr>
              <a:t>The customer uses Amazon Simple Storage Service</a:t>
            </a:r>
            <a:r>
              <a:rPr lang="en-US" sz="1100" kern="1200" baseline="0" dirty="0">
                <a:solidFill>
                  <a:schemeClr val="tx1"/>
                </a:solidFill>
                <a:effectLst/>
                <a:ea typeface="+mn-ea"/>
                <a:cs typeface="+mn-cs"/>
              </a:rPr>
              <a:t> (Amazon</a:t>
            </a:r>
            <a:r>
              <a:rPr lang="en-US" sz="1100" kern="1200" dirty="0">
                <a:solidFill>
                  <a:schemeClr val="tx1"/>
                </a:solidFill>
                <a:effectLst/>
                <a:ea typeface="+mn-ea"/>
                <a:cs typeface="+mn-cs"/>
              </a:rPr>
              <a:t> S3) to store data. The customer configured a virtual private</a:t>
            </a:r>
            <a:r>
              <a:rPr lang="en-US" sz="1100" kern="1200" baseline="0" dirty="0">
                <a:solidFill>
                  <a:schemeClr val="tx1"/>
                </a:solidFill>
                <a:effectLst/>
                <a:ea typeface="+mn-ea"/>
                <a:cs typeface="+mn-cs"/>
              </a:rPr>
              <a:t> cloud (</a:t>
            </a:r>
            <a:r>
              <a:rPr lang="en-US" sz="1100" kern="1200" dirty="0">
                <a:solidFill>
                  <a:schemeClr val="tx1"/>
                </a:solidFill>
                <a:effectLst/>
                <a:ea typeface="+mn-ea"/>
                <a:cs typeface="+mn-cs"/>
              </a:rPr>
              <a:t>VPC) with Amazon Virtual Private Cloud (Amazon VPC). The EC2 instance and the Oracle database instance that they created both run in the VPC.</a:t>
            </a:r>
          </a:p>
          <a:p>
            <a:endParaRPr lang="en-US" sz="1100" kern="1200" dirty="0">
              <a:solidFill>
                <a:schemeClr val="tx1"/>
              </a:solidFill>
              <a:effectLst/>
              <a:ea typeface="+mn-ea"/>
              <a:cs typeface="+mn-cs"/>
            </a:endParaRPr>
          </a:p>
          <a:p>
            <a:r>
              <a:rPr lang="en-US" sz="1100" kern="1200" dirty="0">
                <a:solidFill>
                  <a:schemeClr val="tx1"/>
                </a:solidFill>
                <a:effectLst/>
                <a:ea typeface="+mn-ea"/>
                <a:cs typeface="+mn-cs"/>
              </a:rPr>
              <a:t>In this example, the customer must manage the guest operating system (OS) that runs on the </a:t>
            </a:r>
            <a:r>
              <a:rPr lang="en-US" sz="1100" b="1" kern="1200" dirty="0">
                <a:solidFill>
                  <a:schemeClr val="tx1"/>
                </a:solidFill>
                <a:effectLst/>
                <a:ea typeface="+mn-ea"/>
                <a:cs typeface="+mn-cs"/>
              </a:rPr>
              <a:t>EC2 instance</a:t>
            </a:r>
            <a:r>
              <a:rPr lang="en-US" sz="1100" kern="1200" dirty="0">
                <a:solidFill>
                  <a:schemeClr val="tx1"/>
                </a:solidFill>
                <a:effectLst/>
                <a:ea typeface="+mn-ea"/>
                <a:cs typeface="+mn-cs"/>
              </a:rPr>
              <a:t>. Over time, the guest OS will need to be upgraded and have security patches applied. Additionally, any application software or utilities that the customer installed on the Amazon EC2 instance must also be maintained. The customer is responsible for configuring the AWS firewall (or security group) that is applied to the Amazon EC2 instance. The customer is also responsible for the </a:t>
            </a:r>
            <a:r>
              <a:rPr lang="en-US" sz="1100" b="1" kern="1200" dirty="0">
                <a:solidFill>
                  <a:schemeClr val="tx1"/>
                </a:solidFill>
                <a:effectLst/>
                <a:ea typeface="+mn-ea"/>
                <a:cs typeface="+mn-cs"/>
              </a:rPr>
              <a:t>VPC</a:t>
            </a:r>
            <a:r>
              <a:rPr lang="en-US" sz="1100" kern="1200" dirty="0">
                <a:solidFill>
                  <a:schemeClr val="tx1"/>
                </a:solidFill>
                <a:effectLst/>
                <a:ea typeface="+mn-ea"/>
                <a:cs typeface="+mn-cs"/>
              </a:rPr>
              <a:t> configurations that specify the network conditions in which the Amazon EC2 instance runs. These tasks are the same security tasks that IT staff</a:t>
            </a:r>
            <a:r>
              <a:rPr lang="en-US" sz="1100" kern="1200" baseline="0" dirty="0">
                <a:solidFill>
                  <a:schemeClr val="tx1"/>
                </a:solidFill>
                <a:effectLst/>
                <a:ea typeface="+mn-ea"/>
                <a:cs typeface="+mn-cs"/>
              </a:rPr>
              <a:t> would </a:t>
            </a:r>
            <a:r>
              <a:rPr lang="en-US" sz="1100" kern="1200" dirty="0">
                <a:solidFill>
                  <a:schemeClr val="tx1"/>
                </a:solidFill>
                <a:effectLst/>
                <a:ea typeface="+mn-ea"/>
                <a:cs typeface="+mn-cs"/>
              </a:rPr>
              <a:t>perform, no matter where their servers are located. </a:t>
            </a:r>
          </a:p>
          <a:p>
            <a:endParaRPr lang="en-US" sz="1100" kern="1200" dirty="0">
              <a:solidFill>
                <a:schemeClr val="tx1"/>
              </a:solidFill>
              <a:effectLst/>
              <a:ea typeface="+mn-ea"/>
              <a:cs typeface="+mn-cs"/>
            </a:endParaRPr>
          </a:p>
          <a:p>
            <a:r>
              <a:rPr lang="en-US" sz="1100" b="0" i="0" kern="1200" dirty="0">
                <a:solidFill>
                  <a:schemeClr val="tx1"/>
                </a:solidFill>
                <a:effectLst/>
                <a:ea typeface="+mn-ea"/>
                <a:cs typeface="+mn-cs"/>
              </a:rPr>
              <a:t>The </a:t>
            </a:r>
            <a:r>
              <a:rPr lang="en-US" sz="1100" i="0" kern="1200" dirty="0">
                <a:solidFill>
                  <a:schemeClr val="tx1"/>
                </a:solidFill>
                <a:effectLst/>
                <a:ea typeface="+mn-ea"/>
                <a:cs typeface="+mn-cs"/>
              </a:rPr>
              <a:t>Oracle instance </a:t>
            </a:r>
            <a:r>
              <a:rPr lang="en-US" sz="1100" b="0" i="0" kern="1200" dirty="0">
                <a:solidFill>
                  <a:schemeClr val="tx1"/>
                </a:solidFill>
                <a:effectLst/>
                <a:ea typeface="+mn-ea"/>
                <a:cs typeface="+mn-cs"/>
              </a:rPr>
              <a:t>in this example provides an interesting case study in terms of AWS or customer responsibility. </a:t>
            </a:r>
            <a:r>
              <a:rPr lang="en-US" sz="1100" b="1" i="0" kern="1200" dirty="0">
                <a:solidFill>
                  <a:schemeClr val="tx1"/>
                </a:solidFill>
                <a:effectLst/>
                <a:ea typeface="+mn-ea"/>
                <a:cs typeface="+mn-cs"/>
              </a:rPr>
              <a:t>If the database runs on an EC2 instance</a:t>
            </a:r>
            <a:r>
              <a:rPr lang="en-US" sz="1100" b="0" i="0" kern="1200" dirty="0">
                <a:solidFill>
                  <a:schemeClr val="tx1"/>
                </a:solidFill>
                <a:effectLst/>
                <a:ea typeface="+mn-ea"/>
                <a:cs typeface="+mn-cs"/>
              </a:rPr>
              <a:t>, then it is the customer's responsibility to apply Oracle software upgrades and patches. However, </a:t>
            </a:r>
            <a:r>
              <a:rPr lang="en-US" sz="1100" b="1" i="0" kern="1200" dirty="0">
                <a:solidFill>
                  <a:schemeClr val="tx1"/>
                </a:solidFill>
                <a:effectLst/>
                <a:ea typeface="+mn-ea"/>
                <a:cs typeface="+mn-cs"/>
              </a:rPr>
              <a:t>if the database runs as an Amazon RDS instance</a:t>
            </a:r>
            <a:r>
              <a:rPr lang="en-US" sz="1100" b="0" i="0" kern="1200" dirty="0">
                <a:solidFill>
                  <a:schemeClr val="tx1"/>
                </a:solidFill>
                <a:effectLst/>
                <a:ea typeface="+mn-ea"/>
                <a:cs typeface="+mn-cs"/>
              </a:rPr>
              <a:t>, then it is the responsibility</a:t>
            </a:r>
            <a:r>
              <a:rPr lang="en-US" sz="1100" b="0" i="0" kern="1200" baseline="0" dirty="0">
                <a:solidFill>
                  <a:schemeClr val="tx1"/>
                </a:solidFill>
                <a:effectLst/>
                <a:ea typeface="+mn-ea"/>
                <a:cs typeface="+mn-cs"/>
              </a:rPr>
              <a:t> of </a:t>
            </a:r>
            <a:r>
              <a:rPr lang="en-US" sz="1100" b="0" i="0" kern="1200" dirty="0">
                <a:solidFill>
                  <a:schemeClr val="tx1"/>
                </a:solidFill>
                <a:effectLst/>
                <a:ea typeface="+mn-ea"/>
                <a:cs typeface="+mn-cs"/>
              </a:rPr>
              <a:t>AWS to apply Oracle software upgrades and patches. Because Amazon RDS is a managed database offering, time-consuming database administration tasks—which</a:t>
            </a:r>
            <a:r>
              <a:rPr lang="en-US" sz="1100" b="0" i="0" kern="1200" baseline="0" dirty="0">
                <a:solidFill>
                  <a:schemeClr val="tx1"/>
                </a:solidFill>
                <a:effectLst/>
                <a:ea typeface="+mn-ea"/>
                <a:cs typeface="+mn-cs"/>
              </a:rPr>
              <a:t> </a:t>
            </a:r>
            <a:r>
              <a:rPr lang="en-US" sz="1100" b="0" i="0" kern="1200" dirty="0">
                <a:solidFill>
                  <a:schemeClr val="tx1"/>
                </a:solidFill>
                <a:effectLst/>
                <a:ea typeface="+mn-ea"/>
                <a:cs typeface="+mn-cs"/>
              </a:rPr>
              <a:t>include provisioning, backups, software patching, monitoring, and hardware scaling—are handled by AWS. To learn more, see </a:t>
            </a:r>
            <a:r>
              <a:rPr lang="en-US" sz="1100" dirty="0">
                <a:ea typeface="Amazon Ember Light" panose="020B0403020204020204" pitchFamily="34" charset="0"/>
                <a:cs typeface="Amazon Ember Light" panose="020B0403020204020204" pitchFamily="34" charset="0"/>
                <a:hlinkClick r:id="rId3"/>
              </a:rPr>
              <a:t>Best Practices for Running Oracle Database on AWS</a:t>
            </a:r>
            <a:r>
              <a:rPr lang="en-US" sz="1100" dirty="0">
                <a:ea typeface="Amazon Ember Light" panose="020B0403020204020204" pitchFamily="34" charset="0"/>
                <a:cs typeface="Amazon Ember Light" panose="020B0403020204020204" pitchFamily="34" charset="0"/>
              </a:rPr>
              <a:t> for details.</a:t>
            </a:r>
            <a:endParaRPr lang="en-US" sz="1100" kern="1200" dirty="0">
              <a:solidFill>
                <a:schemeClr val="tx1"/>
              </a:solidFill>
              <a:effectLst/>
              <a:ea typeface="+mn-ea"/>
              <a:cs typeface="+mn-cs"/>
            </a:endParaRPr>
          </a:p>
        </p:txBody>
      </p:sp>
    </p:spTree>
    <p:extLst>
      <p:ext uri="{BB962C8B-B14F-4D97-AF65-F5344CB8AC3E}">
        <p14:creationId xmlns:p14="http://schemas.microsoft.com/office/powerpoint/2010/main" val="33180107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4813" cy="3086100"/>
          </a:xfrm>
        </p:spPr>
      </p:sp>
      <p:sp>
        <p:nvSpPr>
          <p:cNvPr id="3" name="Notes Placeholder 2"/>
          <p:cNvSpPr>
            <a:spLocks noGrp="1"/>
          </p:cNvSpPr>
          <p:nvPr>
            <p:ph type="body" idx="1"/>
          </p:nvPr>
        </p:nvSpPr>
        <p:spPr>
          <a:xfrm>
            <a:off x="685800" y="4400550"/>
            <a:ext cx="5486400" cy="3600450"/>
          </a:xfrm>
        </p:spPr>
        <p:txBody>
          <a:bodyPr/>
          <a:lstStyle/>
          <a:p>
            <a:r>
              <a:rPr lang="en-US" sz="1100" kern="1200" dirty="0">
                <a:solidFill>
                  <a:schemeClr val="tx1"/>
                </a:solidFill>
                <a:effectLst/>
                <a:ea typeface="+mn-ea"/>
                <a:cs typeface="+mn-cs"/>
              </a:rPr>
              <a:t>Now, consider this additional case where a customer uses the AWS services and resources that are shown here. Who is responsible for maintaining security? AWS or the customer?</a:t>
            </a:r>
          </a:p>
          <a:p>
            <a:r>
              <a:rPr lang="en-US" sz="1100" kern="1200" dirty="0">
                <a:solidFill>
                  <a:schemeClr val="tx1"/>
                </a:solidFill>
                <a:effectLst/>
                <a:ea typeface="+mn-ea"/>
                <a:cs typeface="+mn-cs"/>
              </a:rPr>
              <a:t> </a:t>
            </a:r>
          </a:p>
          <a:p>
            <a:r>
              <a:rPr lang="en-US" sz="1100" kern="1200" dirty="0">
                <a:solidFill>
                  <a:schemeClr val="tx1"/>
                </a:solidFill>
                <a:effectLst/>
                <a:ea typeface="+mn-ea"/>
                <a:cs typeface="+mn-cs"/>
              </a:rPr>
              <a:t>A customer uses Amazon S3 to store data. The customer configured a virtual</a:t>
            </a:r>
            <a:r>
              <a:rPr lang="en-US" sz="1100" kern="1200" baseline="0" dirty="0">
                <a:solidFill>
                  <a:schemeClr val="tx1"/>
                </a:solidFill>
                <a:effectLst/>
                <a:ea typeface="+mn-ea"/>
                <a:cs typeface="+mn-cs"/>
              </a:rPr>
              <a:t> private cloud (</a:t>
            </a:r>
            <a:r>
              <a:rPr lang="en-US" sz="1100" kern="1200" dirty="0">
                <a:solidFill>
                  <a:schemeClr val="tx1"/>
                </a:solidFill>
                <a:effectLst/>
                <a:ea typeface="+mn-ea"/>
                <a:cs typeface="+mn-cs"/>
              </a:rPr>
              <a:t>VPC) with Amazon VPC, and is running a web server on an EC2 instance in the VPC. The customer configured an internet gateway as part of the VPC so that the web server can be reached by using the AWS Management Console or the AWS Command Line Interface (AWS CLI). When the customer uses the AWS CLI, the connection requires the use of Secure Shell (SSH) keys.</a:t>
            </a:r>
          </a:p>
        </p:txBody>
      </p:sp>
    </p:spTree>
    <p:extLst>
      <p:ext uri="{BB962C8B-B14F-4D97-AF65-F5344CB8AC3E}">
        <p14:creationId xmlns:p14="http://schemas.microsoft.com/office/powerpoint/2010/main" val="28393217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latin typeface="+mn-lt"/>
              </a:rPr>
              <a:t>Some key</a:t>
            </a:r>
            <a:r>
              <a:rPr lang="en-US" sz="1100" baseline="0" dirty="0">
                <a:latin typeface="+mn-lt"/>
              </a:rPr>
              <a:t> takeaways from this section of the module include: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baseline="0" dirty="0">
              <a:latin typeface="+mn-lt"/>
            </a:endParaRPr>
          </a:p>
          <a:p>
            <a:pPr marL="171450" indent="-171450">
              <a:buFont typeface="Arial" panose="020B0604020202020204" pitchFamily="34" charset="0"/>
              <a:buChar char="•"/>
            </a:pPr>
            <a:r>
              <a:rPr lang="en-US" sz="1100" dirty="0"/>
              <a:t>AWS and the customer share security responsibilities</a:t>
            </a:r>
            <a:r>
              <a:rPr lang="en-US" sz="1100" baseline="0" dirty="0"/>
              <a:t> – </a:t>
            </a:r>
            <a:endParaRPr lang="en-US" sz="1100" dirty="0"/>
          </a:p>
          <a:p>
            <a:pPr marL="628650" lvl="1" indent="-171450">
              <a:buFont typeface="Arial" panose="020B0604020202020204" pitchFamily="34" charset="0"/>
              <a:buChar char="•"/>
            </a:pPr>
            <a:r>
              <a:rPr lang="en-US" sz="1100" dirty="0"/>
              <a:t>AWS is responsible for security </a:t>
            </a:r>
            <a:r>
              <a:rPr lang="en-US" sz="1100" b="1" dirty="0"/>
              <a:t>of</a:t>
            </a:r>
            <a:r>
              <a:rPr lang="en-US" sz="1100" dirty="0"/>
              <a:t> the cloud</a:t>
            </a:r>
          </a:p>
          <a:p>
            <a:pPr marL="628650" lvl="1" indent="-171450">
              <a:buFont typeface="Arial" panose="020B0604020202020204" pitchFamily="34" charset="0"/>
              <a:buChar char="•"/>
            </a:pPr>
            <a:r>
              <a:rPr lang="en-US" sz="1100" dirty="0"/>
              <a:t>Customer is responsible for security </a:t>
            </a:r>
            <a:r>
              <a:rPr lang="en-US" sz="1100" b="1" dirty="0"/>
              <a:t>in</a:t>
            </a:r>
            <a:r>
              <a:rPr lang="en-US" sz="1100" dirty="0"/>
              <a:t> the cloud</a:t>
            </a:r>
          </a:p>
          <a:p>
            <a:pPr marL="628650" lvl="1" indent="-171450">
              <a:buFont typeface="Arial" panose="020B0604020202020204" pitchFamily="34" charset="0"/>
              <a:buChar char="•"/>
            </a:pPr>
            <a:endParaRPr lang="en-US" sz="1100" dirty="0"/>
          </a:p>
          <a:p>
            <a:pPr marL="171450" indent="-171450">
              <a:buFont typeface="Arial" panose="020B0604020202020204" pitchFamily="34" charset="0"/>
              <a:buChar char="•"/>
            </a:pPr>
            <a:r>
              <a:rPr lang="en-US" sz="1100" b="1" dirty="0"/>
              <a:t>AWS is responsible for protecting the infrastructure</a:t>
            </a:r>
            <a:r>
              <a:rPr lang="en-US" sz="1100" dirty="0"/>
              <a:t>—including hardware, software, networking, and facilities—that run AWS Cloud services</a:t>
            </a:r>
          </a:p>
          <a:p>
            <a:pPr marL="171450" indent="-171450">
              <a:buFont typeface="Arial" panose="020B0604020202020204" pitchFamily="34" charset="0"/>
              <a:buChar char="•"/>
            </a:pPr>
            <a:endParaRPr lang="en-US" sz="1100" dirty="0"/>
          </a:p>
          <a:p>
            <a:pPr marL="171450" indent="-171450">
              <a:buFont typeface="Arial" panose="020B0604020202020204" pitchFamily="34" charset="0"/>
              <a:buChar char="•"/>
            </a:pPr>
            <a:r>
              <a:rPr lang="en-US" sz="1100" dirty="0"/>
              <a:t>For services that are categorized as infrastructure as a service (IaaS),</a:t>
            </a:r>
            <a:r>
              <a:rPr lang="en-US" sz="1100" baseline="0" dirty="0"/>
              <a:t> </a:t>
            </a:r>
            <a:r>
              <a:rPr lang="en-US" sz="1100" dirty="0"/>
              <a:t>the </a:t>
            </a:r>
            <a:r>
              <a:rPr lang="en-US" sz="1100" b="1" dirty="0"/>
              <a:t>customer is responsible for performing necessary security configuration and management tasks</a:t>
            </a:r>
          </a:p>
          <a:p>
            <a:pPr marL="628650" lvl="1" indent="-171450">
              <a:buFont typeface="Arial" panose="020B0604020202020204" pitchFamily="34" charset="0"/>
              <a:buChar char="•"/>
            </a:pPr>
            <a:r>
              <a:rPr lang="en-US" sz="1100" dirty="0"/>
              <a:t>For example, guest OS updates and security patches, firewall, security group configurations</a:t>
            </a:r>
            <a:endParaRPr lang="en-US" sz="1100" baseline="0" dirty="0"/>
          </a:p>
        </p:txBody>
      </p:sp>
    </p:spTree>
    <p:extLst>
      <p:ext uri="{BB962C8B-B14F-4D97-AF65-F5344CB8AC3E}">
        <p14:creationId xmlns:p14="http://schemas.microsoft.com/office/powerpoint/2010/main" val="17577180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Introducing Section 2: AWS Identity and Access Management (or IAM).</a:t>
            </a:r>
          </a:p>
        </p:txBody>
      </p:sp>
    </p:spTree>
    <p:extLst>
      <p:ext uri="{BB962C8B-B14F-4D97-AF65-F5344CB8AC3E}">
        <p14:creationId xmlns:p14="http://schemas.microsoft.com/office/powerpoint/2010/main" val="1886930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dirty="0"/>
              <a:t>AWS Identity and Access Management (IAM)</a:t>
            </a:r>
            <a:r>
              <a:rPr lang="en-US" sz="1100" dirty="0"/>
              <a:t> allows you to control access to compute, storage, database, and application services in the AWS Cloud.</a:t>
            </a:r>
            <a:r>
              <a:rPr lang="en-US" sz="1100" baseline="0" dirty="0"/>
              <a:t> IAM can be used to handle authentication, and to specify and enforce authorization policies so that </a:t>
            </a:r>
            <a:r>
              <a:rPr lang="en-US" sz="1100" dirty="0"/>
              <a:t>you can specify which users can access which services. </a:t>
            </a:r>
          </a:p>
          <a:p>
            <a:endParaRPr lang="en-US" sz="1100" kern="1200" dirty="0">
              <a:solidFill>
                <a:schemeClr val="tx1"/>
              </a:solidFill>
              <a:effectLst/>
              <a:ea typeface="+mn-ea"/>
              <a:cs typeface="+mn-cs"/>
            </a:endParaRPr>
          </a:p>
          <a:p>
            <a:r>
              <a:rPr lang="en-US" sz="1100" kern="1200" dirty="0">
                <a:solidFill>
                  <a:schemeClr val="tx1"/>
                </a:solidFill>
                <a:effectLst/>
                <a:ea typeface="+mn-ea"/>
                <a:cs typeface="+mn-cs"/>
              </a:rPr>
              <a:t>IAM is a tool that centrally manages access to launching, configuring, managing, and terminating resources in your AWS account. It provides granular control over access to resources, including the ability to specify exactly which </a:t>
            </a:r>
            <a:r>
              <a:rPr lang="en-US" sz="1100" b="1" kern="1200" dirty="0">
                <a:solidFill>
                  <a:schemeClr val="tx1"/>
                </a:solidFill>
                <a:effectLst/>
                <a:ea typeface="+mn-ea"/>
                <a:cs typeface="+mn-cs"/>
              </a:rPr>
              <a:t>API </a:t>
            </a:r>
            <a:r>
              <a:rPr lang="en-US" sz="1100" kern="1200" dirty="0">
                <a:solidFill>
                  <a:schemeClr val="tx1"/>
                </a:solidFill>
                <a:effectLst/>
                <a:ea typeface="+mn-ea"/>
                <a:cs typeface="+mn-cs"/>
              </a:rPr>
              <a:t>calls the user is authorized to make to each service. Whether you use the AWS Management Console, the AWS CLI, or the AWS software development kits (SDKs), every call to an AWS service is an API call.</a:t>
            </a:r>
          </a:p>
          <a:p>
            <a:endParaRPr lang="en-US" sz="1100" kern="1200" dirty="0">
              <a:solidFill>
                <a:schemeClr val="tx1"/>
              </a:solidFill>
              <a:effectLs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With IAM, you can manage </a:t>
            </a:r>
            <a:r>
              <a:rPr lang="en-US" sz="1100" i="1" dirty="0"/>
              <a:t>which</a:t>
            </a:r>
            <a:r>
              <a:rPr lang="en-US" sz="1100" dirty="0"/>
              <a:t> resources can be accessed by </a:t>
            </a:r>
            <a:r>
              <a:rPr lang="en-US" sz="1100" i="1" dirty="0"/>
              <a:t>who</a:t>
            </a:r>
            <a:r>
              <a:rPr lang="en-US" sz="1100" i="0" dirty="0"/>
              <a:t>,</a:t>
            </a:r>
            <a:r>
              <a:rPr lang="en-US" sz="1100" dirty="0"/>
              <a:t> and </a:t>
            </a:r>
            <a:r>
              <a:rPr lang="en-US" sz="1100" i="1" dirty="0"/>
              <a:t>how</a:t>
            </a:r>
            <a:r>
              <a:rPr lang="en-US" sz="1100" dirty="0"/>
              <a:t> these</a:t>
            </a:r>
            <a:r>
              <a:rPr lang="en-US" sz="1100" baseline="0" dirty="0"/>
              <a:t> resources</a:t>
            </a:r>
            <a:r>
              <a:rPr lang="en-US" sz="1100" dirty="0"/>
              <a:t> can be accessed. </a:t>
            </a:r>
            <a:r>
              <a:rPr lang="en-US" sz="1100" b="0" i="0" kern="1200" dirty="0">
                <a:solidFill>
                  <a:schemeClr val="tx1"/>
                </a:solidFill>
                <a:effectLst/>
                <a:ea typeface="+mn-ea"/>
                <a:cs typeface="+mn-cs"/>
              </a:rPr>
              <a:t>You can grant different permissions to different people for different resources. For example, you might allow some users full access to Amazon EC2, Amazon S3, Amazon DynamoDB, Amazon Redshift, and other AWS services. However, for other users, you might allow read-only access to only a few S3 buckets.</a:t>
            </a:r>
            <a:r>
              <a:rPr lang="en-US" sz="1100" b="0" i="0" kern="1200" baseline="0" dirty="0">
                <a:solidFill>
                  <a:schemeClr val="tx1"/>
                </a:solidFill>
                <a:effectLst/>
                <a:ea typeface="+mn-ea"/>
                <a:cs typeface="+mn-cs"/>
              </a:rPr>
              <a:t> Similarly, y</a:t>
            </a:r>
            <a:r>
              <a:rPr lang="en-US" sz="1100" b="0" i="0" kern="1200" dirty="0">
                <a:solidFill>
                  <a:schemeClr val="tx1"/>
                </a:solidFill>
                <a:effectLst/>
                <a:ea typeface="+mn-ea"/>
                <a:cs typeface="+mn-cs"/>
              </a:rPr>
              <a:t>ou might grant permission to other users to administer only specific EC2 instances.</a:t>
            </a:r>
            <a:r>
              <a:rPr lang="en-US" sz="1100" b="0" i="0" kern="1200" baseline="0" dirty="0">
                <a:solidFill>
                  <a:schemeClr val="tx1"/>
                </a:solidFill>
                <a:effectLst/>
                <a:ea typeface="+mn-ea"/>
                <a:cs typeface="+mn-cs"/>
              </a:rPr>
              <a:t> You could also allow a few users</a:t>
            </a:r>
            <a:r>
              <a:rPr lang="en-US" sz="1100" b="0" i="0" kern="1200" dirty="0">
                <a:solidFill>
                  <a:schemeClr val="tx1"/>
                </a:solidFill>
                <a:effectLst/>
                <a:ea typeface="+mn-ea"/>
                <a:cs typeface="+mn-cs"/>
              </a:rPr>
              <a:t> to access only the account billing information, but nothing else.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b="0" i="0" kern="1200" dirty="0">
              <a:solidFill>
                <a:schemeClr val="tx1"/>
              </a:solidFill>
              <a:effectLs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IAM is a feature of your AWS account, and it is offered at no additional charge.</a:t>
            </a:r>
          </a:p>
        </p:txBody>
      </p:sp>
    </p:spTree>
    <p:extLst>
      <p:ext uri="{BB962C8B-B14F-4D97-AF65-F5344CB8AC3E}">
        <p14:creationId xmlns:p14="http://schemas.microsoft.com/office/powerpoint/2010/main" val="28457127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To understand how to use IAM to secure your AWS account, it is important to understand the role and function of each of the four IAM components.</a:t>
            </a:r>
          </a:p>
          <a:p>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An </a:t>
            </a:r>
            <a:r>
              <a:rPr lang="en-US" sz="1100" b="1" kern="1200" dirty="0">
                <a:solidFill>
                  <a:schemeClr val="tx1"/>
                </a:solidFill>
                <a:effectLst/>
                <a:latin typeface="+mn-lt"/>
                <a:ea typeface="+mn-ea"/>
                <a:cs typeface="+mn-cs"/>
              </a:rPr>
              <a:t>IAM user </a:t>
            </a:r>
            <a:r>
              <a:rPr lang="en-US" sz="1100" kern="1200" dirty="0">
                <a:solidFill>
                  <a:schemeClr val="tx1"/>
                </a:solidFill>
                <a:effectLst/>
                <a:latin typeface="+mn-lt"/>
                <a:ea typeface="+mn-ea"/>
                <a:cs typeface="+mn-cs"/>
              </a:rPr>
              <a:t>is </a:t>
            </a:r>
            <a:r>
              <a:rPr lang="en-US" sz="1100" b="0" i="0" kern="1200" dirty="0">
                <a:solidFill>
                  <a:schemeClr val="tx1"/>
                </a:solidFill>
                <a:effectLst/>
                <a:latin typeface="+mn-lt"/>
                <a:ea typeface="+mn-ea"/>
                <a:cs typeface="+mn-cs"/>
              </a:rPr>
              <a:t>a person or application that is defined in an AWS account, and that must make API calls to AWS products. Each user must have a unique name (with no spaces in the name) within the AWS account, and a set of security credentials that is not shared with other users. These credentials are different from the AWS account root user security credentials. Each user is defined in one and only one AWS account.</a:t>
            </a:r>
          </a:p>
          <a:p>
            <a:endParaRPr lang="en-US" sz="1100" b="0" i="0" kern="1200" dirty="0">
              <a:solidFill>
                <a:schemeClr val="tx1"/>
              </a:solidFill>
              <a:effectLst/>
              <a:latin typeface="+mn-lt"/>
              <a:ea typeface="+mn-ea"/>
              <a:cs typeface="+mn-cs"/>
            </a:endParaRPr>
          </a:p>
          <a:p>
            <a:r>
              <a:rPr lang="en-US" sz="1100" b="0" i="0" kern="1200" dirty="0">
                <a:solidFill>
                  <a:schemeClr val="tx1"/>
                </a:solidFill>
                <a:effectLst/>
                <a:latin typeface="+mn-lt"/>
                <a:ea typeface="+mn-ea"/>
                <a:cs typeface="+mn-cs"/>
              </a:rPr>
              <a:t>An </a:t>
            </a:r>
            <a:r>
              <a:rPr lang="en-US" sz="1100" b="1" i="0" kern="1200" dirty="0">
                <a:solidFill>
                  <a:schemeClr val="tx1"/>
                </a:solidFill>
                <a:effectLst/>
                <a:latin typeface="+mn-lt"/>
                <a:ea typeface="+mn-ea"/>
                <a:cs typeface="+mn-cs"/>
              </a:rPr>
              <a:t>IAM group </a:t>
            </a:r>
            <a:r>
              <a:rPr lang="en-US" sz="1100" b="0" i="0" kern="1200" dirty="0">
                <a:solidFill>
                  <a:schemeClr val="tx1"/>
                </a:solidFill>
                <a:effectLst/>
                <a:latin typeface="+mn-lt"/>
                <a:ea typeface="+mn-ea"/>
                <a:cs typeface="+mn-cs"/>
              </a:rPr>
              <a:t>is a collection of IAM users. You can use IAM groups to simplify specifying and managing permissions for multiple users.</a:t>
            </a:r>
            <a:endParaRPr lang="en-US" sz="1100" kern="1200" dirty="0">
              <a:solidFill>
                <a:schemeClr val="tx1"/>
              </a:solidFill>
              <a:effectLst/>
              <a:latin typeface="+mn-lt"/>
              <a:ea typeface="+mn-ea"/>
              <a:cs typeface="+mn-cs"/>
            </a:endParaRPr>
          </a:p>
          <a:p>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An </a:t>
            </a:r>
            <a:r>
              <a:rPr lang="en-US" sz="1100" b="1" kern="1200" dirty="0">
                <a:solidFill>
                  <a:schemeClr val="tx1"/>
                </a:solidFill>
                <a:effectLst/>
                <a:latin typeface="+mn-lt"/>
                <a:ea typeface="+mn-ea"/>
                <a:cs typeface="+mn-cs"/>
              </a:rPr>
              <a:t>IAM policy </a:t>
            </a:r>
            <a:r>
              <a:rPr lang="en-US" sz="1100" kern="1200" dirty="0">
                <a:solidFill>
                  <a:schemeClr val="tx1"/>
                </a:solidFill>
                <a:effectLst/>
                <a:latin typeface="+mn-lt"/>
                <a:ea typeface="+mn-ea"/>
                <a:cs typeface="+mn-cs"/>
              </a:rPr>
              <a:t>is </a:t>
            </a:r>
            <a:r>
              <a:rPr lang="en-US" sz="1100" b="0" i="0" kern="1200" dirty="0">
                <a:solidFill>
                  <a:schemeClr val="tx1"/>
                </a:solidFill>
                <a:effectLst/>
                <a:latin typeface="+mn-lt"/>
                <a:ea typeface="+mn-ea"/>
                <a:cs typeface="+mn-cs"/>
              </a:rPr>
              <a:t>a document that defines permissions to determine what users can do in the AWS account. A policy typically grants access to specific resources and specifies what the user can do with those resources. Policies can also explicitly deny access.</a:t>
            </a:r>
          </a:p>
          <a:p>
            <a:endParaRPr lang="en-US" sz="1100" b="0" i="0" kern="1200" dirty="0">
              <a:solidFill>
                <a:schemeClr val="tx1"/>
              </a:solidFill>
              <a:effectLst/>
              <a:latin typeface="+mn-lt"/>
              <a:ea typeface="+mn-ea"/>
              <a:cs typeface="+mn-cs"/>
            </a:endParaRPr>
          </a:p>
          <a:p>
            <a:r>
              <a:rPr lang="en-US" sz="1100" b="0" i="0" kern="1200" dirty="0">
                <a:solidFill>
                  <a:schemeClr val="tx1"/>
                </a:solidFill>
                <a:effectLst/>
                <a:latin typeface="+mn-lt"/>
                <a:ea typeface="+mn-ea"/>
                <a:cs typeface="+mn-cs"/>
              </a:rPr>
              <a:t>An </a:t>
            </a:r>
            <a:r>
              <a:rPr lang="en-US" sz="1100" b="1" i="0" kern="1200" dirty="0">
                <a:solidFill>
                  <a:schemeClr val="tx1"/>
                </a:solidFill>
                <a:effectLst/>
                <a:latin typeface="+mn-lt"/>
                <a:ea typeface="+mn-ea"/>
                <a:cs typeface="+mn-cs"/>
              </a:rPr>
              <a:t>IAM role</a:t>
            </a:r>
            <a:r>
              <a:rPr lang="en-US" sz="1100" b="0" i="0" kern="1200" dirty="0">
                <a:solidFill>
                  <a:schemeClr val="tx1"/>
                </a:solidFill>
                <a:effectLst/>
                <a:latin typeface="+mn-lt"/>
                <a:ea typeface="+mn-ea"/>
                <a:cs typeface="+mn-cs"/>
              </a:rPr>
              <a:t> is a tool for granting temporary access to specific AWS resources in an AWS account. </a:t>
            </a:r>
            <a:endParaRPr lang="en-US" sz="1100" kern="1200" dirty="0">
              <a:solidFill>
                <a:schemeClr val="tx1"/>
              </a:solidFill>
              <a:effectLst/>
              <a:latin typeface="+mn-lt"/>
              <a:ea typeface="+mn-ea"/>
              <a:cs typeface="+mn-cs"/>
            </a:endParaRPr>
          </a:p>
          <a:p>
            <a:endParaRPr lang="en-US" sz="1100" dirty="0"/>
          </a:p>
          <a:p>
            <a:endParaRPr lang="en-US" sz="1100" dirty="0"/>
          </a:p>
        </p:txBody>
      </p:sp>
    </p:spTree>
    <p:extLst>
      <p:ext uri="{BB962C8B-B14F-4D97-AF65-F5344CB8AC3E}">
        <p14:creationId xmlns:p14="http://schemas.microsoft.com/office/powerpoint/2010/main" val="14261931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924844"/>
          </a:xfrm>
        </p:spPr>
        <p:txBody>
          <a:bodyPr/>
          <a:lstStyle/>
          <a:p>
            <a:r>
              <a:rPr lang="en-US" sz="1100" b="1" kern="1200" dirty="0">
                <a:solidFill>
                  <a:schemeClr val="tx1"/>
                </a:solidFill>
                <a:effectLst/>
                <a:latin typeface="+mn-lt"/>
                <a:ea typeface="+mn-ea"/>
                <a:cs typeface="+mn-cs"/>
              </a:rPr>
              <a:t>Authentication</a:t>
            </a:r>
            <a:r>
              <a:rPr lang="en-US" sz="1100" kern="1200" dirty="0">
                <a:solidFill>
                  <a:schemeClr val="tx1"/>
                </a:solidFill>
                <a:effectLst/>
                <a:latin typeface="+mn-lt"/>
                <a:ea typeface="+mn-ea"/>
                <a:cs typeface="+mn-cs"/>
              </a:rPr>
              <a:t> is a basic computer security concept:</a:t>
            </a:r>
            <a:r>
              <a:rPr lang="en-US" sz="1100" kern="1200" baseline="0" dirty="0">
                <a:solidFill>
                  <a:schemeClr val="tx1"/>
                </a:solidFill>
                <a:effectLst/>
                <a:latin typeface="+mn-lt"/>
                <a:ea typeface="+mn-ea"/>
                <a:cs typeface="+mn-cs"/>
              </a:rPr>
              <a:t> </a:t>
            </a:r>
            <a:r>
              <a:rPr lang="en-US" sz="1100" kern="1200" dirty="0">
                <a:solidFill>
                  <a:schemeClr val="tx1"/>
                </a:solidFill>
                <a:effectLst/>
                <a:latin typeface="+mn-lt"/>
                <a:ea typeface="+mn-ea"/>
                <a:cs typeface="+mn-cs"/>
              </a:rPr>
              <a:t>a user or system must first prove their identity. Consider how you authenticate yourself when you go to the airport and you want to get through airport security so that you can catch your flight. In this situation, you must present some form of identification to the security official to prove who you are before you can enter a restricted area. A similar</a:t>
            </a:r>
            <a:r>
              <a:rPr lang="en-US" sz="1100" kern="1200" baseline="0" dirty="0">
                <a:solidFill>
                  <a:schemeClr val="tx1"/>
                </a:solidFill>
                <a:effectLst/>
                <a:latin typeface="+mn-lt"/>
                <a:ea typeface="+mn-ea"/>
                <a:cs typeface="+mn-cs"/>
              </a:rPr>
              <a:t> concept applies </a:t>
            </a:r>
            <a:r>
              <a:rPr lang="en-US" sz="1100" kern="1200" dirty="0">
                <a:solidFill>
                  <a:schemeClr val="tx1"/>
                </a:solidFill>
                <a:effectLst/>
                <a:latin typeface="+mn-lt"/>
                <a:ea typeface="+mn-ea"/>
                <a:cs typeface="+mn-cs"/>
              </a:rPr>
              <a:t>for gaining access to AWS resources in the cloud. </a:t>
            </a:r>
            <a:br>
              <a:rPr lang="en-US" sz="1100" kern="1200" dirty="0">
                <a:solidFill>
                  <a:schemeClr val="tx1"/>
                </a:solidFill>
                <a:effectLst/>
                <a:latin typeface="+mn-lt"/>
                <a:ea typeface="+mn-ea"/>
                <a:cs typeface="+mn-cs"/>
              </a:rPr>
            </a:br>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When you define an IAM user, you select what type of access the user is permitted to use to access AWS resources. You can assign two different types of access to users: programmatic access and AWS Management Console access. You can assign programmatic access only, console access only, or you can assign both types of access.</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If you grant </a:t>
            </a:r>
            <a:r>
              <a:rPr lang="en-US" sz="1100" b="1" kern="1200" dirty="0">
                <a:solidFill>
                  <a:schemeClr val="tx1"/>
                </a:solidFill>
                <a:effectLst/>
                <a:latin typeface="+mn-lt"/>
                <a:ea typeface="+mn-ea"/>
                <a:cs typeface="+mn-cs"/>
              </a:rPr>
              <a:t>programmatic access</a:t>
            </a:r>
            <a:r>
              <a:rPr lang="en-US" sz="1100" kern="1200" dirty="0">
                <a:solidFill>
                  <a:schemeClr val="tx1"/>
                </a:solidFill>
                <a:effectLst/>
                <a:latin typeface="+mn-lt"/>
                <a:ea typeface="+mn-ea"/>
                <a:cs typeface="+mn-cs"/>
              </a:rPr>
              <a:t>, the IAM user will be required to present an </a:t>
            </a:r>
            <a:r>
              <a:rPr lang="en-US" sz="1100" b="1" kern="1200" dirty="0">
                <a:solidFill>
                  <a:schemeClr val="tx1"/>
                </a:solidFill>
                <a:effectLst/>
                <a:latin typeface="+mn-lt"/>
                <a:ea typeface="+mn-ea"/>
                <a:cs typeface="+mn-cs"/>
              </a:rPr>
              <a:t>access key ID</a:t>
            </a:r>
            <a:r>
              <a:rPr lang="en-US" sz="1100" kern="1200" dirty="0">
                <a:solidFill>
                  <a:schemeClr val="tx1"/>
                </a:solidFill>
                <a:effectLst/>
                <a:latin typeface="+mn-lt"/>
                <a:ea typeface="+mn-ea"/>
                <a:cs typeface="+mn-cs"/>
              </a:rPr>
              <a:t> and a </a:t>
            </a:r>
            <a:r>
              <a:rPr lang="en-US" sz="1100" b="1" kern="1200" dirty="0">
                <a:solidFill>
                  <a:schemeClr val="tx1"/>
                </a:solidFill>
                <a:effectLst/>
                <a:latin typeface="+mn-lt"/>
                <a:ea typeface="+mn-ea"/>
                <a:cs typeface="+mn-cs"/>
              </a:rPr>
              <a:t>secret access key</a:t>
            </a:r>
            <a:r>
              <a:rPr lang="en-US" sz="1100" kern="1200" dirty="0">
                <a:solidFill>
                  <a:schemeClr val="tx1"/>
                </a:solidFill>
                <a:effectLst/>
                <a:latin typeface="+mn-lt"/>
                <a:ea typeface="+mn-ea"/>
                <a:cs typeface="+mn-cs"/>
              </a:rPr>
              <a:t> when they make an AWS API call by using the AWS </a:t>
            </a:r>
            <a:r>
              <a:rPr lang="en-US" sz="1100" dirty="0"/>
              <a:t>CLI, the AWS </a:t>
            </a:r>
            <a:r>
              <a:rPr lang="en-US" sz="1100" kern="1200" dirty="0">
                <a:solidFill>
                  <a:schemeClr val="tx1"/>
                </a:solidFill>
                <a:effectLst/>
                <a:latin typeface="+mn-lt"/>
                <a:ea typeface="+mn-ea"/>
                <a:cs typeface="+mn-cs"/>
              </a:rPr>
              <a:t>SDK, or some other development tool.</a:t>
            </a:r>
          </a:p>
          <a:p>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If you grant </a:t>
            </a:r>
            <a:r>
              <a:rPr lang="en-US" sz="1100" b="1" kern="1200" dirty="0">
                <a:solidFill>
                  <a:schemeClr val="tx1"/>
                </a:solidFill>
                <a:effectLst/>
                <a:latin typeface="+mn-lt"/>
                <a:ea typeface="+mn-ea"/>
                <a:cs typeface="+mn-cs"/>
              </a:rPr>
              <a:t>AWS Management Console access</a:t>
            </a:r>
            <a:r>
              <a:rPr lang="en-US" sz="1100" kern="1200" dirty="0">
                <a:solidFill>
                  <a:schemeClr val="tx1"/>
                </a:solidFill>
                <a:effectLst/>
                <a:latin typeface="+mn-lt"/>
                <a:ea typeface="+mn-ea"/>
                <a:cs typeface="+mn-cs"/>
              </a:rPr>
              <a:t>, the IAM user will be required to fill in the fields that appear in the browser login window. The user is prompted to provide either the 12-digit account ID or the corresponding account alias. The user must also enter their IAM user name and password. If </a:t>
            </a:r>
            <a:r>
              <a:rPr lang="en-US" sz="1100" b="1" kern="1200" dirty="0">
                <a:solidFill>
                  <a:schemeClr val="tx1"/>
                </a:solidFill>
                <a:effectLst/>
                <a:latin typeface="+mn-lt"/>
                <a:ea typeface="+mn-ea"/>
                <a:cs typeface="+mn-cs"/>
              </a:rPr>
              <a:t>multi-factor authentication (MFA) </a:t>
            </a:r>
            <a:r>
              <a:rPr lang="en-US" sz="1100" kern="1200" dirty="0">
                <a:solidFill>
                  <a:schemeClr val="tx1"/>
                </a:solidFill>
                <a:effectLst/>
                <a:latin typeface="+mn-lt"/>
                <a:ea typeface="+mn-ea"/>
                <a:cs typeface="+mn-cs"/>
              </a:rPr>
              <a:t>is enabled for the user, they will also be prompted for an authentication code.</a:t>
            </a:r>
          </a:p>
        </p:txBody>
      </p:sp>
    </p:spTree>
    <p:extLst>
      <p:ext uri="{BB962C8B-B14F-4D97-AF65-F5344CB8AC3E}">
        <p14:creationId xmlns:p14="http://schemas.microsoft.com/office/powerpoint/2010/main" val="15479468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600"/>
              </a:spcAft>
            </a:pPr>
            <a:r>
              <a:rPr lang="en-US" sz="1100" dirty="0"/>
              <a:t>AWS services</a:t>
            </a:r>
            <a:r>
              <a:rPr lang="en-US" sz="1100" baseline="0" dirty="0"/>
              <a:t> and resources can be accessed by using the AWS Management Console, the AWS CLI, or through SDKs and APIs. For increased security, </a:t>
            </a:r>
            <a:r>
              <a:rPr lang="en-US" sz="1100" dirty="0"/>
              <a:t>we</a:t>
            </a:r>
            <a:r>
              <a:rPr lang="en-US" sz="1100" baseline="0" dirty="0"/>
              <a:t> recommend enabling MFA. </a:t>
            </a:r>
          </a:p>
          <a:p>
            <a:pPr>
              <a:spcAft>
                <a:spcPts val="600"/>
              </a:spcAft>
            </a:pPr>
            <a:r>
              <a:rPr lang="en-US" sz="1100" baseline="0" dirty="0"/>
              <a:t>With MFA, users and systems must provide an </a:t>
            </a:r>
            <a:r>
              <a:rPr lang="en-US" sz="1100" b="1" baseline="0" dirty="0"/>
              <a:t>MFA token</a:t>
            </a:r>
            <a:r>
              <a:rPr lang="en-US" sz="1100" baseline="0" dirty="0"/>
              <a:t>—in addition to the regular sign-in credentials—before they can access AWS services and resources. </a:t>
            </a:r>
          </a:p>
          <a:p>
            <a:pPr>
              <a:spcAft>
                <a:spcPts val="600"/>
              </a:spcAft>
            </a:pPr>
            <a:r>
              <a:rPr lang="en-US" sz="1100" baseline="0" dirty="0"/>
              <a:t>Options for generating the MFA authentication token include </a:t>
            </a:r>
            <a:r>
              <a:rPr lang="en-US" sz="1100" b="1" baseline="0" dirty="0"/>
              <a:t>virtual MFA-compliant applications</a:t>
            </a:r>
            <a:r>
              <a:rPr lang="en-US" sz="1100" baseline="0" dirty="0"/>
              <a:t> (such as Google Authenticator or Authy 2-Factor Authentication), </a:t>
            </a:r>
            <a:r>
              <a:rPr lang="en-US" sz="1100" b="1" baseline="0" dirty="0"/>
              <a:t>U2F security key devices</a:t>
            </a:r>
            <a:r>
              <a:rPr lang="en-US" sz="1100" b="0" baseline="0" dirty="0"/>
              <a:t>, </a:t>
            </a:r>
            <a:r>
              <a:rPr lang="en-US" sz="1100" baseline="0" dirty="0"/>
              <a:t>and </a:t>
            </a:r>
            <a:r>
              <a:rPr lang="en-US" sz="1100" b="1" baseline="0" dirty="0"/>
              <a:t>hardware MFA devices</a:t>
            </a:r>
            <a:r>
              <a:rPr lang="en-US" sz="1100" baseline="0" dirty="0"/>
              <a:t>. </a:t>
            </a:r>
          </a:p>
        </p:txBody>
      </p:sp>
    </p:spTree>
    <p:extLst>
      <p:ext uri="{BB962C8B-B14F-4D97-AF65-F5344CB8AC3E}">
        <p14:creationId xmlns:p14="http://schemas.microsoft.com/office/powerpoint/2010/main" val="24982097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600"/>
              </a:spcAft>
              <a:buClrTx/>
              <a:buSzTx/>
              <a:buFontTx/>
              <a:buNone/>
              <a:tabLst/>
              <a:defRPr/>
            </a:pPr>
            <a:r>
              <a:rPr lang="en-US" sz="1100" b="1" dirty="0"/>
              <a:t>Authorization</a:t>
            </a:r>
            <a:r>
              <a:rPr lang="en-US" sz="1100" dirty="0"/>
              <a:t> is the process of determining what </a:t>
            </a:r>
            <a:r>
              <a:rPr lang="en-US" sz="1100" dirty="0">
                <a:solidFill>
                  <a:srgbClr val="000000"/>
                </a:solidFill>
              </a:rPr>
              <a:t>permissions</a:t>
            </a:r>
            <a:r>
              <a:rPr lang="en-US" sz="1100" dirty="0"/>
              <a:t> a </a:t>
            </a:r>
            <a:r>
              <a:rPr lang="en-US" sz="1100" dirty="0">
                <a:solidFill>
                  <a:srgbClr val="000000"/>
                </a:solidFill>
              </a:rPr>
              <a:t>user, service or application </a:t>
            </a:r>
            <a:r>
              <a:rPr lang="en-US" sz="1100" dirty="0"/>
              <a:t>should be granted. After a </a:t>
            </a:r>
            <a:r>
              <a:rPr lang="en-US" sz="1100" dirty="0">
                <a:solidFill>
                  <a:srgbClr val="000000"/>
                </a:solidFill>
              </a:rPr>
              <a:t>user</a:t>
            </a:r>
            <a:r>
              <a:rPr lang="en-US" sz="1100" dirty="0"/>
              <a:t> has been authenticated, they must be authorized</a:t>
            </a:r>
            <a:r>
              <a:rPr lang="en-US" sz="1100" baseline="0" dirty="0"/>
              <a:t> to access AWS services. </a:t>
            </a:r>
          </a:p>
          <a:p>
            <a:pPr marL="0" marR="0" indent="0" algn="l" defTabSz="457200" rtl="0" eaLnBrk="1" fontAlgn="auto" latinLnBrk="0" hangingPunct="1">
              <a:lnSpc>
                <a:spcPct val="100000"/>
              </a:lnSpc>
              <a:spcBef>
                <a:spcPts val="0"/>
              </a:spcBef>
              <a:spcAft>
                <a:spcPts val="600"/>
              </a:spcAft>
              <a:buClrTx/>
              <a:buSzTx/>
              <a:buFontTx/>
              <a:buNone/>
              <a:tabLst/>
              <a:defRPr/>
            </a:pPr>
            <a:r>
              <a:rPr lang="en-US" sz="1100" b="0" i="0" kern="1200" dirty="0">
                <a:solidFill>
                  <a:schemeClr val="tx1"/>
                </a:solidFill>
                <a:effectLst/>
                <a:latin typeface="+mn-lt"/>
                <a:ea typeface="+mn-ea"/>
                <a:cs typeface="+mn-cs"/>
              </a:rPr>
              <a:t>By default, IAM users do not have permissions to access any resources or data in an AWS account. </a:t>
            </a:r>
            <a:r>
              <a:rPr lang="en-US" sz="1100" b="0" i="0" kern="1200" dirty="0">
                <a:solidFill>
                  <a:srgbClr val="000000"/>
                </a:solidFill>
                <a:effectLst/>
                <a:latin typeface="+mn-lt"/>
                <a:ea typeface="+mn-ea"/>
                <a:cs typeface="+mn-cs"/>
              </a:rPr>
              <a:t>Instead, you must explicitly </a:t>
            </a:r>
            <a:r>
              <a:rPr lang="en-US" sz="1100" b="0" i="0" kern="1200" dirty="0">
                <a:solidFill>
                  <a:schemeClr val="tx1"/>
                </a:solidFill>
                <a:effectLst/>
                <a:latin typeface="+mn-lt"/>
                <a:ea typeface="+mn-ea"/>
                <a:cs typeface="+mn-cs"/>
              </a:rPr>
              <a:t>grant permissions to a </a:t>
            </a:r>
            <a:r>
              <a:rPr lang="en-US" sz="1100" b="0" i="0" kern="1200" dirty="0">
                <a:solidFill>
                  <a:srgbClr val="000000"/>
                </a:solidFill>
                <a:effectLst/>
                <a:latin typeface="+mn-lt"/>
                <a:ea typeface="+mn-ea"/>
                <a:cs typeface="+mn-cs"/>
              </a:rPr>
              <a:t>user, group, or role</a:t>
            </a:r>
            <a:r>
              <a:rPr lang="en-US" sz="1100" b="0" i="0" kern="1200" baseline="0" dirty="0">
                <a:solidFill>
                  <a:srgbClr val="000000"/>
                </a:solidFill>
                <a:effectLst/>
                <a:latin typeface="+mn-lt"/>
                <a:ea typeface="+mn-ea"/>
                <a:cs typeface="+mn-cs"/>
              </a:rPr>
              <a:t> </a:t>
            </a:r>
            <a:r>
              <a:rPr lang="en-US" sz="1100" b="0" i="0" kern="1200" dirty="0">
                <a:solidFill>
                  <a:schemeClr val="tx1"/>
                </a:solidFill>
                <a:effectLst/>
                <a:latin typeface="+mn-lt"/>
                <a:ea typeface="+mn-ea"/>
                <a:cs typeface="+mn-cs"/>
              </a:rPr>
              <a:t>by creating a </a:t>
            </a:r>
            <a:r>
              <a:rPr lang="en-US" sz="1100" b="0" i="1" kern="1200" dirty="0">
                <a:solidFill>
                  <a:schemeClr val="tx1"/>
                </a:solidFill>
                <a:effectLst/>
                <a:latin typeface="+mn-lt"/>
                <a:ea typeface="+mn-ea"/>
                <a:cs typeface="+mn-cs"/>
              </a:rPr>
              <a:t>policy</a:t>
            </a:r>
            <a:r>
              <a:rPr lang="en-US" sz="1100" b="0" i="0" kern="1200" dirty="0">
                <a:solidFill>
                  <a:schemeClr val="tx1"/>
                </a:solidFill>
                <a:effectLst/>
                <a:latin typeface="+mn-lt"/>
                <a:ea typeface="+mn-ea"/>
                <a:cs typeface="+mn-cs"/>
              </a:rPr>
              <a:t>,</a:t>
            </a:r>
            <a:r>
              <a:rPr lang="en-US" sz="1100" dirty="0"/>
              <a:t> which is a document in </a:t>
            </a:r>
            <a:r>
              <a:rPr lang="en-US" sz="1050" kern="1200" dirty="0">
                <a:solidFill>
                  <a:schemeClr val="tx1"/>
                </a:solidFill>
                <a:effectLst/>
                <a:ea typeface="+mn-ea"/>
                <a:cs typeface="+mn-cs"/>
              </a:rPr>
              <a:t>J</a:t>
            </a:r>
            <a:r>
              <a:rPr lang="en-US" sz="1100" b="0" i="0" kern="1200" dirty="0">
                <a:solidFill>
                  <a:schemeClr val="tx1"/>
                </a:solidFill>
                <a:effectLst/>
                <a:latin typeface="+mn-lt"/>
                <a:ea typeface="+mn-ea"/>
                <a:cs typeface="+mn-cs"/>
              </a:rPr>
              <a:t>avaScript Object Notation (JSON) </a:t>
            </a:r>
            <a:r>
              <a:rPr lang="en-US" sz="1100" dirty="0"/>
              <a:t>format.</a:t>
            </a:r>
            <a:r>
              <a:rPr lang="en-US" sz="1100" baseline="0" dirty="0"/>
              <a:t> A policy </a:t>
            </a:r>
            <a:r>
              <a:rPr lang="en-US" sz="1100" dirty="0"/>
              <a:t>lists permissions</a:t>
            </a:r>
            <a:r>
              <a:rPr lang="en-US" sz="1100" baseline="0" dirty="0"/>
              <a:t> that </a:t>
            </a:r>
            <a:r>
              <a:rPr lang="en-US" sz="1100" dirty="0">
                <a:solidFill>
                  <a:srgbClr val="000000"/>
                </a:solidFill>
              </a:rPr>
              <a:t>allow</a:t>
            </a:r>
            <a:r>
              <a:rPr lang="en-US" sz="1100" dirty="0"/>
              <a:t> or deny access to resources in the AWS </a:t>
            </a:r>
            <a:r>
              <a:rPr lang="en-US" sz="1100" dirty="0">
                <a:solidFill>
                  <a:srgbClr val="000000"/>
                </a:solidFill>
              </a:rPr>
              <a:t>account</a:t>
            </a:r>
            <a:r>
              <a:rPr lang="en-US" sz="1100" dirty="0"/>
              <a:t>.</a:t>
            </a:r>
          </a:p>
          <a:p>
            <a:pPr marL="0" marR="0" indent="0" algn="l" defTabSz="457200" rtl="0" eaLnBrk="1" fontAlgn="auto" latinLnBrk="0" hangingPunct="1">
              <a:lnSpc>
                <a:spcPct val="100000"/>
              </a:lnSpc>
              <a:spcBef>
                <a:spcPts val="0"/>
              </a:spcBef>
              <a:spcAft>
                <a:spcPts val="600"/>
              </a:spcAft>
              <a:buClrTx/>
              <a:buSzTx/>
              <a:buFontTx/>
              <a:buNone/>
              <a:tabLst/>
              <a:defRPr/>
            </a:pPr>
            <a:endParaRPr lang="en-US" sz="1100" b="0" i="0" kern="1200" baseline="0" dirty="0">
              <a:solidFill>
                <a:schemeClr val="tx1"/>
              </a:solidFill>
              <a:effectLst/>
              <a:latin typeface="Arial"/>
              <a:ea typeface="+mn-ea"/>
              <a:cs typeface="+mn-cs"/>
            </a:endParaRPr>
          </a:p>
          <a:p>
            <a:pPr marL="0" marR="0" indent="0" algn="l" defTabSz="457200" rtl="0" eaLnBrk="1" fontAlgn="auto" latinLnBrk="0" hangingPunct="1">
              <a:lnSpc>
                <a:spcPct val="100000"/>
              </a:lnSpc>
              <a:spcBef>
                <a:spcPts val="0"/>
              </a:spcBef>
              <a:spcAft>
                <a:spcPts val="600"/>
              </a:spcAft>
              <a:buClrTx/>
              <a:buSzTx/>
              <a:buFontTx/>
              <a:buNone/>
              <a:tabLst/>
              <a:defRPr/>
            </a:pPr>
            <a:endParaRPr lang="en-US" sz="1100" b="0" i="0" kern="1200" baseline="0" dirty="0">
              <a:solidFill>
                <a:schemeClr val="tx1"/>
              </a:solidFill>
              <a:effectLst/>
              <a:latin typeface="Arial"/>
              <a:ea typeface="+mn-ea"/>
              <a:cs typeface="+mn-cs"/>
            </a:endParaRPr>
          </a:p>
        </p:txBody>
      </p:sp>
    </p:spTree>
    <p:extLst>
      <p:ext uri="{BB962C8B-B14F-4D97-AF65-F5344CB8AC3E}">
        <p14:creationId xmlns:p14="http://schemas.microsoft.com/office/powerpoint/2010/main" val="23176456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This module will address the following topics:</a:t>
            </a:r>
          </a:p>
          <a:p>
            <a:endParaRPr lang="en-US" sz="11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100" dirty="0">
                <a:latin typeface="+mn-lt"/>
              </a:rPr>
              <a:t>AWS shared responsibility model</a:t>
            </a:r>
          </a:p>
          <a:p>
            <a:pPr marL="171450" indent="-171450">
              <a:buFont typeface="Arial" panose="020B0604020202020204" pitchFamily="34" charset="0"/>
              <a:buChar char="•"/>
            </a:pPr>
            <a:r>
              <a:rPr lang="en-US" sz="1100" dirty="0">
                <a:latin typeface="+mn-lt"/>
              </a:rPr>
              <a:t>AWS Identity and Access Management (IAM)</a:t>
            </a:r>
          </a:p>
          <a:p>
            <a:pPr marL="171450" indent="-171450">
              <a:buFont typeface="Arial" panose="020B0604020202020204" pitchFamily="34" charset="0"/>
              <a:buChar char="•"/>
            </a:pPr>
            <a:r>
              <a:rPr lang="en-US" sz="1100" dirty="0">
                <a:latin typeface="+mn-lt"/>
              </a:rPr>
              <a:t>Securing a new AWS account</a:t>
            </a:r>
          </a:p>
          <a:p>
            <a:pPr marL="171450" indent="-171450">
              <a:buFont typeface="Arial" panose="020B0604020202020204" pitchFamily="34" charset="0"/>
              <a:buChar char="•"/>
            </a:pPr>
            <a:r>
              <a:rPr lang="en-US" sz="1100" dirty="0">
                <a:latin typeface="+mn-lt"/>
              </a:rPr>
              <a:t>Securing accounts</a:t>
            </a:r>
          </a:p>
          <a:p>
            <a:pPr marL="171450" indent="-171450">
              <a:buFont typeface="Arial" panose="020B0604020202020204" pitchFamily="34" charset="0"/>
              <a:buChar char="•"/>
            </a:pPr>
            <a:r>
              <a:rPr lang="en-US" sz="1100" dirty="0">
                <a:latin typeface="+mn-lt"/>
              </a:rPr>
              <a:t>Securing data on AWS</a:t>
            </a:r>
          </a:p>
          <a:p>
            <a:pPr marL="171450" indent="-171450">
              <a:buFont typeface="Arial" panose="020B0604020202020204" pitchFamily="34" charset="0"/>
              <a:buChar char="•"/>
            </a:pPr>
            <a:r>
              <a:rPr lang="en-US" sz="1100" dirty="0">
                <a:latin typeface="+mn-lt"/>
              </a:rPr>
              <a:t>Working to ensure compliance</a:t>
            </a:r>
          </a:p>
          <a:p>
            <a:pPr marL="171450" indent="-171450">
              <a:buFont typeface="Arial" panose="020B0604020202020204" pitchFamily="34" charset="0"/>
              <a:buChar char="•"/>
            </a:pPr>
            <a:r>
              <a:rPr lang="en-US" sz="1100" dirty="0">
                <a:latin typeface="+mn-lt"/>
              </a:rPr>
              <a:t>Additional security services and resources</a:t>
            </a:r>
            <a:endParaRPr lang="en-US" sz="1100" kern="1200" dirty="0">
              <a:solidFill>
                <a:schemeClr val="tx1"/>
              </a:solidFill>
              <a:effectLst/>
              <a:latin typeface="+mn-lt"/>
              <a:ea typeface="+mn-ea"/>
              <a:cs typeface="+mn-cs"/>
            </a:endParaRPr>
          </a:p>
          <a:p>
            <a:pPr marL="0" indent="0">
              <a:buFont typeface="Arial" panose="020B0604020202020204" pitchFamily="34" charset="0"/>
              <a:buNone/>
            </a:pPr>
            <a:endParaRPr lang="en-US" sz="1100" kern="1200" dirty="0">
              <a:solidFill>
                <a:schemeClr val="tx1"/>
              </a:solidFill>
              <a:effectLst/>
              <a:latin typeface="+mn-lt"/>
              <a:ea typeface="+mn-ea"/>
              <a:cs typeface="+mn-cs"/>
            </a:endParaRPr>
          </a:p>
          <a:p>
            <a:pPr marL="0" indent="0">
              <a:buFont typeface="Arial" panose="020B0604020202020204" pitchFamily="34" charset="0"/>
              <a:buNone/>
            </a:pPr>
            <a:r>
              <a:rPr lang="en-US" sz="1100" kern="1200" dirty="0">
                <a:solidFill>
                  <a:schemeClr val="tx1"/>
                </a:solidFill>
                <a:effectLst/>
                <a:latin typeface="+mn-lt"/>
                <a:ea typeface="+mn-ea"/>
                <a:cs typeface="+mn-cs"/>
              </a:rPr>
              <a:t>Section one includes an educator-led </a:t>
            </a:r>
            <a:r>
              <a:rPr lang="en-US" sz="1100" b="1" kern="1200" dirty="0">
                <a:solidFill>
                  <a:schemeClr val="tx1"/>
                </a:solidFill>
                <a:effectLst/>
                <a:latin typeface="+mn-lt"/>
                <a:ea typeface="+mn-ea"/>
                <a:cs typeface="+mn-cs"/>
              </a:rPr>
              <a:t>activity</a:t>
            </a:r>
            <a:r>
              <a:rPr lang="en-US" sz="1100" kern="1200" dirty="0">
                <a:solidFill>
                  <a:schemeClr val="tx1"/>
                </a:solidFill>
                <a:effectLst/>
                <a:latin typeface="+mn-lt"/>
                <a:ea typeface="+mn-ea"/>
                <a:cs typeface="+mn-cs"/>
              </a:rPr>
              <a:t> on the AWS shared responsibility model.</a:t>
            </a:r>
          </a:p>
          <a:p>
            <a:pPr marL="0" indent="0">
              <a:buFont typeface="Arial" panose="020B0604020202020204" pitchFamily="34" charset="0"/>
              <a:buNone/>
            </a:pPr>
            <a:endParaRPr lang="en-US" sz="1100" kern="1200" dirty="0">
              <a:solidFill>
                <a:schemeClr val="tx1"/>
              </a:solidFill>
              <a:effectLst/>
              <a:latin typeface="+mn-lt"/>
              <a:ea typeface="+mn-ea"/>
              <a:cs typeface="+mn-cs"/>
            </a:endParaRPr>
          </a:p>
          <a:p>
            <a:pPr marL="0" indent="0">
              <a:buFont typeface="Arial" panose="020B0604020202020204" pitchFamily="34" charset="0"/>
              <a:buNone/>
            </a:pPr>
            <a:r>
              <a:rPr lang="en-US" sz="1100" kern="1200" dirty="0">
                <a:solidFill>
                  <a:schemeClr val="tx1"/>
                </a:solidFill>
                <a:effectLst/>
                <a:latin typeface="+mn-lt"/>
                <a:ea typeface="+mn-ea"/>
                <a:cs typeface="+mn-cs"/>
              </a:rPr>
              <a:t>Section two includes a recorded </a:t>
            </a:r>
            <a:r>
              <a:rPr lang="en-US" sz="1100" b="1" kern="1200" dirty="0">
                <a:solidFill>
                  <a:schemeClr val="tx1"/>
                </a:solidFill>
                <a:effectLst/>
                <a:latin typeface="+mn-lt"/>
                <a:ea typeface="+mn-ea"/>
                <a:cs typeface="+mn-cs"/>
              </a:rPr>
              <a:t>IAM</a:t>
            </a:r>
            <a:r>
              <a:rPr lang="en-US" sz="1100" kern="1200" dirty="0">
                <a:solidFill>
                  <a:schemeClr val="tx1"/>
                </a:solidFill>
                <a:effectLst/>
                <a:latin typeface="+mn-lt"/>
                <a:ea typeface="+mn-ea"/>
                <a:cs typeface="+mn-cs"/>
              </a:rPr>
              <a:t> </a:t>
            </a:r>
            <a:r>
              <a:rPr lang="en-US" sz="1100" b="1" kern="1200" dirty="0">
                <a:solidFill>
                  <a:schemeClr val="tx1"/>
                </a:solidFill>
                <a:effectLst/>
                <a:latin typeface="+mn-lt"/>
                <a:ea typeface="+mn-ea"/>
                <a:cs typeface="+mn-cs"/>
              </a:rPr>
              <a:t>demo</a:t>
            </a:r>
            <a:r>
              <a:rPr lang="en-US" sz="1100" b="0" kern="1200" dirty="0">
                <a:solidFill>
                  <a:schemeClr val="tx1"/>
                </a:solidFill>
                <a:effectLst/>
                <a:latin typeface="+mn-lt"/>
                <a:ea typeface="+mn-ea"/>
                <a:cs typeface="+mn-cs"/>
              </a:rPr>
              <a:t>,</a:t>
            </a:r>
            <a:r>
              <a:rPr lang="en-US" sz="1100" b="0" dirty="0"/>
              <a:t> </a:t>
            </a:r>
            <a:r>
              <a:rPr lang="en-US" sz="1100" dirty="0"/>
              <a:t>and the end of this same section</a:t>
            </a:r>
            <a:r>
              <a:rPr lang="en-US" sz="1100" kern="1200" dirty="0">
                <a:solidFill>
                  <a:schemeClr val="tx1"/>
                </a:solidFill>
                <a:effectLst/>
                <a:latin typeface="+mn-lt"/>
                <a:ea typeface="+mn-ea"/>
                <a:cs typeface="+mn-cs"/>
              </a:rPr>
              <a:t> there includes</a:t>
            </a:r>
            <a:r>
              <a:rPr lang="en-US" sz="1100" kern="1200" baseline="0" dirty="0">
                <a:solidFill>
                  <a:schemeClr val="tx1"/>
                </a:solidFill>
                <a:effectLst/>
                <a:latin typeface="+mn-lt"/>
                <a:ea typeface="+mn-ea"/>
                <a:cs typeface="+mn-cs"/>
              </a:rPr>
              <a:t> </a:t>
            </a:r>
            <a:r>
              <a:rPr lang="en-US" sz="1100" kern="1200" dirty="0">
                <a:solidFill>
                  <a:schemeClr val="tx1"/>
                </a:solidFill>
                <a:effectLst/>
                <a:latin typeface="+mn-lt"/>
                <a:ea typeface="+mn-ea"/>
                <a:cs typeface="+mn-cs"/>
              </a:rPr>
              <a:t>a</a:t>
            </a:r>
            <a:r>
              <a:rPr lang="en-US" sz="1100" b="1" kern="1200" dirty="0">
                <a:solidFill>
                  <a:schemeClr val="tx1"/>
                </a:solidFill>
                <a:effectLst/>
                <a:latin typeface="+mn-lt"/>
                <a:ea typeface="+mn-ea"/>
                <a:cs typeface="+mn-cs"/>
              </a:rPr>
              <a:t> hands-on lab </a:t>
            </a:r>
            <a:r>
              <a:rPr lang="en-US" sz="1100" kern="1200" dirty="0">
                <a:solidFill>
                  <a:schemeClr val="tx1"/>
                </a:solidFill>
                <a:effectLst/>
                <a:latin typeface="+mn-lt"/>
                <a:ea typeface="+mn-ea"/>
                <a:cs typeface="+mn-cs"/>
              </a:rPr>
              <a:t>that provides you with practice configuring </a:t>
            </a:r>
            <a:r>
              <a:rPr lang="en-US" sz="1100" dirty="0">
                <a:latin typeface="+mn-lt"/>
              </a:rPr>
              <a:t>IAM</a:t>
            </a:r>
            <a:r>
              <a:rPr lang="en-US" sz="1100" baseline="0" dirty="0">
                <a:latin typeface="+mn-lt"/>
              </a:rPr>
              <a:t> by </a:t>
            </a:r>
            <a:r>
              <a:rPr lang="en-US" sz="1100" kern="1200" dirty="0">
                <a:solidFill>
                  <a:schemeClr val="tx1"/>
                </a:solidFill>
                <a:effectLst/>
                <a:latin typeface="+mn-lt"/>
                <a:ea typeface="+mn-ea"/>
                <a:cs typeface="+mn-cs"/>
              </a:rPr>
              <a:t>using the AWS Management Console.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1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100" kern="1200" dirty="0">
                <a:solidFill>
                  <a:schemeClr val="tx1"/>
                </a:solidFill>
                <a:effectLst/>
                <a:latin typeface="+mn-lt"/>
                <a:ea typeface="+mn-ea"/>
                <a:cs typeface="+mn-cs"/>
              </a:rPr>
              <a:t>Finally, you will be asked to complete a </a:t>
            </a:r>
            <a:r>
              <a:rPr lang="en-US" sz="1100" b="1" kern="1200" dirty="0">
                <a:solidFill>
                  <a:schemeClr val="tx1"/>
                </a:solidFill>
                <a:effectLst/>
                <a:latin typeface="+mn-lt"/>
                <a:ea typeface="+mn-ea"/>
                <a:cs typeface="+mn-cs"/>
              </a:rPr>
              <a:t>knowledge check </a:t>
            </a:r>
            <a:r>
              <a:rPr lang="en-US" sz="1100" kern="1200" dirty="0">
                <a:solidFill>
                  <a:schemeClr val="tx1"/>
                </a:solidFill>
                <a:effectLst/>
                <a:latin typeface="+mn-lt"/>
                <a:ea typeface="+mn-ea"/>
                <a:cs typeface="+mn-cs"/>
              </a:rPr>
              <a:t>to test your understanding of the key concepts that are covered in this module.</a:t>
            </a:r>
          </a:p>
          <a:p>
            <a:pPr marL="0" indent="0">
              <a:buFont typeface="Arial" panose="020B0604020202020204" pitchFamily="34" charset="0"/>
              <a:buNone/>
            </a:pPr>
            <a:endParaRPr lang="en-US" sz="11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44019915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0" kern="1200" dirty="0">
                <a:solidFill>
                  <a:schemeClr val="tx1"/>
                </a:solidFill>
                <a:effectLst/>
                <a:latin typeface="+mn-lt"/>
                <a:ea typeface="+mn-ea"/>
                <a:cs typeface="+mn-cs"/>
              </a:rPr>
              <a:t>T</a:t>
            </a:r>
            <a:r>
              <a:rPr lang="en-US" sz="1100" kern="1200" dirty="0">
                <a:solidFill>
                  <a:schemeClr val="tx1"/>
                </a:solidFill>
                <a:effectLst/>
                <a:latin typeface="+mn-lt"/>
                <a:ea typeface="+mn-ea"/>
                <a:cs typeface="+mn-cs"/>
              </a:rPr>
              <a:t>o assign permission to a user, group or role, you must create an</a:t>
            </a:r>
            <a:r>
              <a:rPr lang="en-US" sz="1100" b="1" kern="1200" dirty="0">
                <a:solidFill>
                  <a:schemeClr val="tx1"/>
                </a:solidFill>
                <a:effectLst/>
                <a:latin typeface="+mn-lt"/>
                <a:ea typeface="+mn-ea"/>
                <a:cs typeface="+mn-cs"/>
              </a:rPr>
              <a:t> IAM policy</a:t>
            </a:r>
            <a:r>
              <a:rPr lang="en-US" sz="1100" kern="1200" dirty="0">
                <a:solidFill>
                  <a:schemeClr val="tx1"/>
                </a:solidFill>
                <a:effectLst/>
                <a:latin typeface="+mn-lt"/>
                <a:ea typeface="+mn-ea"/>
                <a:cs typeface="+mn-cs"/>
              </a:rPr>
              <a:t> (or find an existing policy in the account). </a:t>
            </a:r>
            <a:r>
              <a:rPr lang="en-US" sz="1100" kern="1200" dirty="0">
                <a:solidFill>
                  <a:schemeClr val="tx1"/>
                </a:solidFill>
                <a:effectLst/>
                <a:ea typeface="+mn-ea"/>
                <a:cs typeface="+mn-cs"/>
              </a:rPr>
              <a:t>There are no default permissions. All actions in the account are denied to the user by default (</a:t>
            </a:r>
            <a:r>
              <a:rPr lang="en-US" sz="1100" i="1" kern="1200" dirty="0">
                <a:solidFill>
                  <a:schemeClr val="tx1"/>
                </a:solidFill>
                <a:effectLst/>
                <a:ea typeface="+mn-ea"/>
                <a:cs typeface="+mn-cs"/>
              </a:rPr>
              <a:t>implicit deny</a:t>
            </a:r>
            <a:r>
              <a:rPr lang="en-US" sz="1100" kern="1200" dirty="0">
                <a:solidFill>
                  <a:schemeClr val="tx1"/>
                </a:solidFill>
                <a:effectLst/>
                <a:ea typeface="+mn-ea"/>
                <a:cs typeface="+mn-cs"/>
              </a:rPr>
              <a:t>) unless those actions are explicitly allowed. Any actions that you do not explicitly allow are denied. Any actions that you explicitly deny are always denied.</a:t>
            </a:r>
          </a:p>
          <a:p>
            <a:endParaRPr lang="en-US" sz="1100" kern="1200" dirty="0">
              <a:solidFill>
                <a:schemeClr val="tx1"/>
              </a:solidFill>
              <a:effectLst/>
              <a:ea typeface="+mn-ea"/>
              <a:cs typeface="+mn-cs"/>
            </a:endParaRPr>
          </a:p>
          <a:p>
            <a:r>
              <a:rPr lang="en-US" sz="1100" b="0" i="0" kern="1200" dirty="0">
                <a:solidFill>
                  <a:schemeClr val="tx1"/>
                </a:solidFill>
                <a:effectLst/>
                <a:latin typeface="+mn-lt"/>
                <a:ea typeface="+mn-ea"/>
                <a:cs typeface="+mn-cs"/>
              </a:rPr>
              <a:t>The </a:t>
            </a:r>
            <a:r>
              <a:rPr lang="en-US" sz="1100" b="1" i="0" kern="1200" dirty="0">
                <a:solidFill>
                  <a:schemeClr val="tx1"/>
                </a:solidFill>
                <a:effectLst/>
                <a:latin typeface="+mn-lt"/>
                <a:ea typeface="+mn-ea"/>
                <a:cs typeface="+mn-cs"/>
              </a:rPr>
              <a:t>principle of least privilege</a:t>
            </a:r>
            <a:r>
              <a:rPr lang="en-US" sz="1100" b="0" i="0" kern="1200" dirty="0">
                <a:solidFill>
                  <a:schemeClr val="tx1"/>
                </a:solidFill>
                <a:effectLst/>
                <a:latin typeface="+mn-lt"/>
                <a:ea typeface="+mn-ea"/>
                <a:cs typeface="+mn-cs"/>
              </a:rPr>
              <a:t> is an important concept in computer security. It promotes that you grant only the minimal user privileges needed to the user, based on the needs of</a:t>
            </a:r>
            <a:r>
              <a:rPr lang="en-US" sz="1100" b="0" i="0" kern="1200" baseline="0" dirty="0">
                <a:solidFill>
                  <a:schemeClr val="tx1"/>
                </a:solidFill>
                <a:effectLst/>
                <a:latin typeface="+mn-lt"/>
                <a:ea typeface="+mn-ea"/>
                <a:cs typeface="+mn-cs"/>
              </a:rPr>
              <a:t> your</a:t>
            </a:r>
            <a:r>
              <a:rPr lang="en-US" sz="1100" b="0" i="0" kern="1200" dirty="0">
                <a:solidFill>
                  <a:schemeClr val="tx1"/>
                </a:solidFill>
                <a:effectLst/>
                <a:latin typeface="+mn-lt"/>
                <a:ea typeface="+mn-ea"/>
                <a:cs typeface="+mn-cs"/>
              </a:rPr>
              <a:t> users. When you create IAM policies, it is a best practice to follow this security advice of granting </a:t>
            </a:r>
            <a:r>
              <a:rPr lang="en-US" sz="1100" b="0" i="1" kern="1200" dirty="0">
                <a:solidFill>
                  <a:schemeClr val="tx1"/>
                </a:solidFill>
                <a:effectLst/>
                <a:latin typeface="+mn-lt"/>
                <a:ea typeface="+mn-ea"/>
                <a:cs typeface="+mn-cs"/>
              </a:rPr>
              <a:t>least privilege</a:t>
            </a:r>
            <a:r>
              <a:rPr lang="en-US" sz="1100" b="0" i="0" kern="1200" dirty="0">
                <a:solidFill>
                  <a:schemeClr val="tx1"/>
                </a:solidFill>
                <a:effectLst/>
                <a:latin typeface="+mn-lt"/>
                <a:ea typeface="+mn-ea"/>
                <a:cs typeface="+mn-cs"/>
              </a:rPr>
              <a:t>. Determine what users need to be able to do and then craft policies for them that let the users perform </a:t>
            </a:r>
            <a:r>
              <a:rPr lang="en-US" sz="1100" b="0" i="1" kern="1200" dirty="0">
                <a:solidFill>
                  <a:schemeClr val="tx1"/>
                </a:solidFill>
                <a:effectLst/>
                <a:latin typeface="+mn-lt"/>
                <a:ea typeface="+mn-ea"/>
                <a:cs typeface="+mn-cs"/>
              </a:rPr>
              <a:t>only</a:t>
            </a:r>
            <a:r>
              <a:rPr lang="en-US" sz="1100" b="0" i="0" kern="1200" dirty="0">
                <a:solidFill>
                  <a:schemeClr val="tx1"/>
                </a:solidFill>
                <a:effectLst/>
                <a:latin typeface="+mn-lt"/>
                <a:ea typeface="+mn-ea"/>
                <a:cs typeface="+mn-cs"/>
              </a:rPr>
              <a:t> those tasks. Start with a minimum set of permissions and grant additional permissions as necessary. Doing so is more secure than starting with permissions that are too broad and then later trying to lock down the permissions granted.</a:t>
            </a:r>
          </a:p>
          <a:p>
            <a:endParaRPr lang="en-US" sz="1100" dirty="0"/>
          </a:p>
          <a:p>
            <a:r>
              <a:rPr lang="en-US" sz="1100" dirty="0"/>
              <a:t>Note that the scope of the IAM service configurations is </a:t>
            </a:r>
            <a:r>
              <a:rPr lang="en-US" sz="1100" b="1" dirty="0"/>
              <a:t>global</a:t>
            </a:r>
            <a:r>
              <a:rPr lang="en-US" sz="1100" dirty="0"/>
              <a:t>. The settings are not defined at an AWS Region level. IAM settings apply across all AWS Regions.</a:t>
            </a:r>
          </a:p>
        </p:txBody>
      </p:sp>
    </p:spTree>
    <p:extLst>
      <p:ext uri="{BB962C8B-B14F-4D97-AF65-F5344CB8AC3E}">
        <p14:creationId xmlns:p14="http://schemas.microsoft.com/office/powerpoint/2010/main" val="18576937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4029347"/>
          </a:xfrm>
        </p:spPr>
        <p:txBody>
          <a:bodyPr/>
          <a:lstStyle/>
          <a:p>
            <a:r>
              <a:rPr lang="en-US" sz="1100" dirty="0"/>
              <a:t>An IAM policy is a formal statement of permissions that will be granted to an entity. Policies can be attached to any IAM entity. Entities include users, groups, roles, or resources. For example, you can attach a policy to AWS resources that will block all requests that do not come from an approved Internet Protocol (IP) address range. Policies specify what actions are allowed, which resources to allow the actions on, and what the effect will be when the user requests access to the resources.</a:t>
            </a:r>
          </a:p>
          <a:p>
            <a:endParaRPr lang="en-US" sz="1100" kern="1200" dirty="0">
              <a:solidFill>
                <a:schemeClr val="tx1"/>
              </a:solidFill>
              <a:effectLst/>
              <a:ea typeface="+mn-ea"/>
              <a:cs typeface="+mn-cs"/>
            </a:endParaRPr>
          </a:p>
          <a:p>
            <a:r>
              <a:rPr lang="en-US" sz="1100" kern="1200" dirty="0">
                <a:solidFill>
                  <a:schemeClr val="tx1"/>
                </a:solidFill>
                <a:effectLst/>
                <a:ea typeface="+mn-ea"/>
                <a:cs typeface="+mn-cs"/>
              </a:rPr>
              <a:t>The order in which the policies are evaluated has no effect on the outcome of the evaluation. All policies are evaluated, and the result is always that the request is either allowed or denied. When there is a conflict, the most restrictive policy applies.</a:t>
            </a:r>
          </a:p>
          <a:p>
            <a:endParaRPr lang="en-US" sz="1100" kern="1200" dirty="0">
              <a:solidFill>
                <a:schemeClr val="tx1"/>
              </a:solidFill>
              <a:effectLst/>
              <a:ea typeface="+mn-ea"/>
              <a:cs typeface="+mn-cs"/>
            </a:endParaRPr>
          </a:p>
          <a:p>
            <a:r>
              <a:rPr lang="en-US" sz="1100" kern="1200" dirty="0">
                <a:solidFill>
                  <a:schemeClr val="tx1"/>
                </a:solidFill>
                <a:effectLst/>
                <a:ea typeface="+mn-ea"/>
                <a:cs typeface="+mn-cs"/>
              </a:rPr>
              <a:t>There are two types of IAM policies. </a:t>
            </a:r>
            <a:r>
              <a:rPr lang="en-US" sz="1100" b="1" kern="1200" baseline="0" dirty="0">
                <a:effectLst/>
                <a:latin typeface="+mn-lt"/>
                <a:ea typeface="+mn-ea"/>
                <a:cs typeface="+mn-cs"/>
              </a:rPr>
              <a:t>Identity-based policies </a:t>
            </a:r>
            <a:r>
              <a:rPr lang="en-US" sz="1100" kern="1200" baseline="0" dirty="0">
                <a:effectLst/>
                <a:latin typeface="+mn-lt"/>
                <a:ea typeface="+mn-ea"/>
                <a:cs typeface="+mn-cs"/>
              </a:rPr>
              <a:t>are permissions policies that you can attach to a principal (or identity) such as an IAM user, role, or group. These policies control what actions that identity can perform, on which resources, and under what conditions. Identity-based policies can be further categorized as:</a:t>
            </a:r>
          </a:p>
          <a:p>
            <a:pPr marL="171450" indent="-171450">
              <a:buFont typeface="Arial" panose="020B0604020202020204" pitchFamily="34" charset="0"/>
              <a:buChar char="•"/>
            </a:pPr>
            <a:r>
              <a:rPr lang="en-US" sz="1100" b="1" kern="1200" baseline="0" dirty="0">
                <a:effectLst/>
                <a:latin typeface="+mn-lt"/>
                <a:ea typeface="+mn-ea"/>
                <a:cs typeface="+mn-cs"/>
              </a:rPr>
              <a:t>Managed policies – </a:t>
            </a:r>
            <a:r>
              <a:rPr lang="en-US" sz="1100" kern="1200" baseline="0" dirty="0">
                <a:effectLst/>
                <a:latin typeface="+mn-lt"/>
                <a:ea typeface="+mn-ea"/>
                <a:cs typeface="+mn-cs"/>
              </a:rPr>
              <a:t>Standalone identity-based policies that you can attach to multiple users, groups, and roles in your AWS account</a:t>
            </a:r>
          </a:p>
          <a:p>
            <a:pPr marL="171450" indent="-171450">
              <a:buFont typeface="Arial" panose="020B0604020202020204" pitchFamily="34" charset="0"/>
              <a:buChar char="•"/>
            </a:pPr>
            <a:r>
              <a:rPr lang="en-US" sz="1100" b="1" kern="1200" baseline="0" dirty="0">
                <a:effectLst/>
                <a:latin typeface="+mn-lt"/>
                <a:ea typeface="+mn-ea"/>
                <a:cs typeface="+mn-cs"/>
              </a:rPr>
              <a:t>Inline policies – </a:t>
            </a:r>
            <a:r>
              <a:rPr lang="en-US" sz="1100" kern="1200" baseline="0" dirty="0">
                <a:effectLst/>
                <a:latin typeface="+mn-lt"/>
                <a:ea typeface="+mn-ea"/>
                <a:cs typeface="+mn-cs"/>
              </a:rPr>
              <a:t>Policies that you create and manage, and that are embedded directly into a single user group or role.</a:t>
            </a:r>
          </a:p>
          <a:p>
            <a:pPr marL="171450" indent="-171450">
              <a:buFont typeface="Arial" panose="020B0604020202020204" pitchFamily="34" charset="0"/>
              <a:buChar char="•"/>
            </a:pPr>
            <a:endParaRPr lang="en-US" sz="1100" kern="1200" baseline="0" dirty="0">
              <a:effectLst/>
              <a:latin typeface="+mn-lt"/>
              <a:ea typeface="+mn-ea"/>
              <a:cs typeface="+mn-cs"/>
            </a:endParaRPr>
          </a:p>
          <a:p>
            <a:r>
              <a:rPr lang="en-US" sz="1100" b="1" kern="1200" baseline="0" dirty="0">
                <a:effectLst/>
                <a:latin typeface="+mn-lt"/>
                <a:ea typeface="+mn-ea"/>
                <a:cs typeface="+mn-cs"/>
              </a:rPr>
              <a:t>Resource-based policies </a:t>
            </a:r>
            <a:r>
              <a:rPr lang="en-US" sz="1100" kern="1200" baseline="0" dirty="0">
                <a:effectLst/>
                <a:latin typeface="+mn-lt"/>
                <a:ea typeface="+mn-ea"/>
                <a:cs typeface="+mn-cs"/>
              </a:rPr>
              <a:t>are JSON policy documents that you attach to a resource, such as an S3 bucket. These policies control what actions a specified principal can perform on that resource, and under what conditions. </a:t>
            </a:r>
          </a:p>
        </p:txBody>
      </p:sp>
    </p:spTree>
    <p:extLst>
      <p:ext uri="{BB962C8B-B14F-4D97-AF65-F5344CB8AC3E}">
        <p14:creationId xmlns:p14="http://schemas.microsoft.com/office/powerpoint/2010/main" val="14660878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ea typeface="+mn-ea"/>
                <a:cs typeface="+mn-cs"/>
              </a:rPr>
              <a:t>As mentioned previously, IAM policy documents are written in JSON.</a:t>
            </a:r>
          </a:p>
          <a:p>
            <a:endParaRPr lang="en-US" sz="1100" kern="1200" dirty="0">
              <a:solidFill>
                <a:schemeClr val="tx1"/>
              </a:solidFill>
              <a:effectLst/>
              <a:ea typeface="+mn-ea"/>
              <a:cs typeface="+mn-cs"/>
            </a:endParaRPr>
          </a:p>
          <a:p>
            <a:r>
              <a:rPr lang="en-US" sz="1100" kern="1200" dirty="0">
                <a:solidFill>
                  <a:schemeClr val="tx1"/>
                </a:solidFill>
                <a:effectLst/>
                <a:ea typeface="+mn-ea"/>
                <a:cs typeface="+mn-cs"/>
              </a:rPr>
              <a:t>The example IAM policy grants users access only to the following resources:</a:t>
            </a:r>
          </a:p>
          <a:p>
            <a:pPr marL="171450" lvl="0" indent="-171450">
              <a:buFont typeface="Arial" panose="020B0604020202020204" pitchFamily="34" charset="0"/>
              <a:buChar char="•"/>
            </a:pPr>
            <a:r>
              <a:rPr lang="en-US" sz="1100" kern="1200" dirty="0">
                <a:solidFill>
                  <a:schemeClr val="tx1"/>
                </a:solidFill>
                <a:effectLst/>
                <a:ea typeface="+mn-ea"/>
                <a:cs typeface="+mn-cs"/>
              </a:rPr>
              <a:t>The DynamoDB table whose name is represented by </a:t>
            </a:r>
            <a:r>
              <a:rPr lang="en-US" sz="1100" i="1" kern="1200" dirty="0">
                <a:solidFill>
                  <a:schemeClr val="tx1"/>
                </a:solidFill>
                <a:effectLst/>
                <a:ea typeface="+mn-ea"/>
                <a:cs typeface="+mn-cs"/>
              </a:rPr>
              <a:t>table-name</a:t>
            </a:r>
            <a:r>
              <a:rPr lang="en-US" sz="1100" kern="1200" dirty="0">
                <a:solidFill>
                  <a:schemeClr val="tx1"/>
                </a:solidFill>
                <a:effectLst/>
                <a:ea typeface="+mn-ea"/>
                <a:cs typeface="+mn-cs"/>
              </a:rPr>
              <a:t>.</a:t>
            </a:r>
          </a:p>
          <a:p>
            <a:pPr marL="171450" lvl="0" indent="-171450">
              <a:buFont typeface="Arial" panose="020B0604020202020204" pitchFamily="34" charset="0"/>
              <a:buChar char="•"/>
            </a:pPr>
            <a:r>
              <a:rPr lang="en-US" sz="1100" kern="1200" dirty="0">
                <a:solidFill>
                  <a:schemeClr val="tx1"/>
                </a:solidFill>
                <a:effectLst/>
                <a:ea typeface="+mn-ea"/>
                <a:cs typeface="+mn-cs"/>
              </a:rPr>
              <a:t>The AWS account's S3 bucket, whose name is represented by </a:t>
            </a:r>
            <a:r>
              <a:rPr lang="en-US" sz="1100" i="1" kern="1200" dirty="0">
                <a:solidFill>
                  <a:schemeClr val="tx1"/>
                </a:solidFill>
                <a:effectLst/>
                <a:ea typeface="+mn-ea"/>
                <a:cs typeface="+mn-cs"/>
              </a:rPr>
              <a:t>bucket-name</a:t>
            </a:r>
            <a:r>
              <a:rPr lang="en-US" sz="1100" kern="1200" dirty="0">
                <a:solidFill>
                  <a:schemeClr val="tx1"/>
                </a:solidFill>
                <a:effectLst/>
                <a:ea typeface="+mn-ea"/>
                <a:cs typeface="+mn-cs"/>
              </a:rPr>
              <a:t> and all the objects that it contains.</a:t>
            </a:r>
          </a:p>
          <a:p>
            <a:pPr marL="0" lvl="0" indent="0">
              <a:buFont typeface="Arial" panose="020B0604020202020204" pitchFamily="34" charset="0"/>
              <a:buNone/>
            </a:pPr>
            <a:endParaRPr lang="en-US" sz="1100" kern="1200" dirty="0">
              <a:solidFill>
                <a:schemeClr val="tx1"/>
              </a:solidFill>
              <a:effectLst/>
              <a:ea typeface="+mn-ea"/>
              <a:cs typeface="+mn-cs"/>
            </a:endParaRPr>
          </a:p>
          <a:p>
            <a:r>
              <a:rPr lang="en-US" sz="1100" kern="1200" dirty="0">
                <a:solidFill>
                  <a:schemeClr val="tx1"/>
                </a:solidFill>
                <a:effectLst/>
                <a:ea typeface="+mn-ea"/>
                <a:cs typeface="+mn-cs"/>
              </a:rPr>
              <a:t>The IAM policy also includes an explicit deny ("Effect":"Deny") element. The </a:t>
            </a:r>
            <a:r>
              <a:rPr lang="en-US" sz="1100" b="1" kern="1200" dirty="0">
                <a:solidFill>
                  <a:schemeClr val="tx1"/>
                </a:solidFill>
                <a:effectLst/>
                <a:ea typeface="+mn-ea"/>
                <a:cs typeface="+mn-cs"/>
              </a:rPr>
              <a:t>NotResource</a:t>
            </a:r>
            <a:r>
              <a:rPr lang="en-US" sz="1100" kern="1200" dirty="0">
                <a:solidFill>
                  <a:schemeClr val="tx1"/>
                </a:solidFill>
                <a:effectLst/>
                <a:ea typeface="+mn-ea"/>
                <a:cs typeface="+mn-cs"/>
              </a:rPr>
              <a:t> element helps to ensure that users cannot use any other DynamoDB or S3 actions or resources except the actions and resources that are specified in the policy—even if permissions have been granted in another policy. An explicit deny statement takes precedence over an allow statement.</a:t>
            </a:r>
          </a:p>
        </p:txBody>
      </p:sp>
    </p:spTree>
    <p:extLst>
      <p:ext uri="{BB962C8B-B14F-4D97-AF65-F5344CB8AC3E}">
        <p14:creationId xmlns:p14="http://schemas.microsoft.com/office/powerpoint/2010/main" val="381095673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3811633"/>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kern="1200" baseline="0" dirty="0">
                <a:effectLst/>
                <a:latin typeface="+mn-lt"/>
                <a:ea typeface="+mn-ea"/>
                <a:cs typeface="+mn-cs"/>
              </a:rPr>
              <a:t>While </a:t>
            </a:r>
            <a:r>
              <a:rPr lang="en-US" sz="1100" b="0" i="1" kern="1200" baseline="0" dirty="0">
                <a:effectLst/>
                <a:latin typeface="+mn-lt"/>
                <a:ea typeface="+mn-ea"/>
                <a:cs typeface="+mn-cs"/>
              </a:rPr>
              <a:t>i</a:t>
            </a:r>
            <a:r>
              <a:rPr lang="en-US" sz="1100" i="1" dirty="0"/>
              <a:t>dentity-based policies </a:t>
            </a:r>
            <a:r>
              <a:rPr lang="en-US" sz="1100" dirty="0"/>
              <a:t>are attached to a user, group, or role</a:t>
            </a:r>
            <a:r>
              <a:rPr lang="en-US" sz="1100" b="0" kern="1200" baseline="0" dirty="0">
                <a:effectLst/>
                <a:latin typeface="+mn-lt"/>
                <a:ea typeface="+mn-ea"/>
                <a:cs typeface="+mn-cs"/>
              </a:rPr>
              <a:t>, </a:t>
            </a:r>
            <a:r>
              <a:rPr lang="en-US" sz="1100" b="1" kern="1200" baseline="0" dirty="0">
                <a:effectLst/>
                <a:latin typeface="+mn-lt"/>
                <a:ea typeface="+mn-ea"/>
                <a:cs typeface="+mn-cs"/>
              </a:rPr>
              <a:t>resource-based policies </a:t>
            </a:r>
            <a:r>
              <a:rPr lang="en-US" sz="1100" kern="1200" baseline="0" dirty="0">
                <a:effectLst/>
                <a:latin typeface="+mn-lt"/>
                <a:ea typeface="+mn-ea"/>
                <a:cs typeface="+mn-cs"/>
              </a:rPr>
              <a:t>are attached to a resource, such as an S3 bucket. These policies specify who can access the resource and what actions they can perform on it.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kern="1200" baseline="0" dirty="0">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kern="1200" baseline="0" dirty="0">
                <a:effectLst/>
                <a:latin typeface="+mn-lt"/>
                <a:ea typeface="+mn-ea"/>
                <a:cs typeface="+mn-cs"/>
              </a:rPr>
              <a:t>Resource-based policies are defined </a:t>
            </a:r>
            <a:r>
              <a:rPr lang="en-US" sz="1100" b="1" kern="1200" baseline="0" dirty="0">
                <a:effectLst/>
                <a:latin typeface="+mn-lt"/>
                <a:ea typeface="+mn-ea"/>
                <a:cs typeface="+mn-cs"/>
              </a:rPr>
              <a:t>inline</a:t>
            </a:r>
            <a:r>
              <a:rPr lang="en-US" sz="1100" kern="1200" baseline="0" dirty="0">
                <a:effectLst/>
                <a:latin typeface="+mn-lt"/>
                <a:ea typeface="+mn-ea"/>
                <a:cs typeface="+mn-cs"/>
              </a:rPr>
              <a:t> only, which means that you define the policy on the resource itself, instead of creating a separate IAM policy document that you attach. For example, to create an S3 bucket policy (a type of resource-based policy) on an S3 bucket, navigate to the bucket, click the </a:t>
            </a:r>
            <a:r>
              <a:rPr lang="en-US" sz="1100" b="1" kern="1200" baseline="0" dirty="0">
                <a:effectLst/>
                <a:latin typeface="+mn-lt"/>
                <a:ea typeface="+mn-ea"/>
                <a:cs typeface="+mn-cs"/>
              </a:rPr>
              <a:t>Permissions</a:t>
            </a:r>
            <a:r>
              <a:rPr lang="en-US" sz="1100" kern="1200" baseline="0" dirty="0">
                <a:effectLst/>
                <a:latin typeface="+mn-lt"/>
                <a:ea typeface="+mn-ea"/>
                <a:cs typeface="+mn-cs"/>
              </a:rPr>
              <a:t> tab, click the </a:t>
            </a:r>
            <a:r>
              <a:rPr lang="en-US" sz="1100" b="1" kern="1200" baseline="0" dirty="0">
                <a:effectLst/>
                <a:latin typeface="+mn-lt"/>
                <a:ea typeface="+mn-ea"/>
                <a:cs typeface="+mn-cs"/>
              </a:rPr>
              <a:t>Bucket Policy</a:t>
            </a:r>
            <a:r>
              <a:rPr lang="en-US" sz="1100" kern="1200" baseline="0" dirty="0">
                <a:effectLst/>
                <a:latin typeface="+mn-lt"/>
                <a:ea typeface="+mn-ea"/>
                <a:cs typeface="+mn-cs"/>
              </a:rPr>
              <a:t> button, and define the JSON-formatted policy document there.</a:t>
            </a:r>
            <a:r>
              <a:rPr lang="en-US" sz="1100" b="0" i="0" kern="1200" baseline="0" dirty="0">
                <a:solidFill>
                  <a:schemeClr val="tx1"/>
                </a:solidFill>
                <a:effectLst/>
                <a:latin typeface="+mn-lt"/>
                <a:ea typeface="+mn-ea"/>
                <a:cs typeface="+mn-cs"/>
              </a:rPr>
              <a:t> </a:t>
            </a:r>
            <a:r>
              <a:rPr lang="en-US" sz="1100" b="0" i="0" kern="1200" dirty="0">
                <a:solidFill>
                  <a:schemeClr val="tx1"/>
                </a:solidFill>
                <a:effectLst/>
                <a:latin typeface="+mn-lt"/>
                <a:ea typeface="+mn-ea"/>
                <a:cs typeface="+mn-cs"/>
              </a:rPr>
              <a:t>An Amazon S3 access control list (ACL) is another example of a resource-based policy.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i="0" kern="1200" dirty="0">
                <a:solidFill>
                  <a:schemeClr val="tx1"/>
                </a:solidFill>
                <a:effectLst/>
                <a:latin typeface="+mn-lt"/>
                <a:ea typeface="+mn-ea"/>
                <a:cs typeface="+mn-cs"/>
              </a:rPr>
              <a:t>The diagram shows two different ways that the user </a:t>
            </a:r>
            <a:r>
              <a:rPr lang="en-US" sz="1100" b="0" i="1" kern="1200" dirty="0">
                <a:solidFill>
                  <a:schemeClr val="tx1"/>
                </a:solidFill>
                <a:effectLst/>
                <a:latin typeface="+mn-lt"/>
                <a:ea typeface="+mn-ea"/>
                <a:cs typeface="+mn-cs"/>
              </a:rPr>
              <a:t>MaryMajor</a:t>
            </a:r>
            <a:r>
              <a:rPr lang="en-US" sz="1100" b="0" i="0" kern="1200" dirty="0">
                <a:solidFill>
                  <a:schemeClr val="tx1"/>
                </a:solidFill>
                <a:effectLst/>
                <a:latin typeface="+mn-lt"/>
                <a:ea typeface="+mn-ea"/>
                <a:cs typeface="+mn-cs"/>
              </a:rPr>
              <a:t> could be granted access to objects in the S3 bucket that is named </a:t>
            </a:r>
            <a:r>
              <a:rPr lang="en-US" sz="1100" b="0" i="1" kern="1200" dirty="0">
                <a:solidFill>
                  <a:schemeClr val="tx1"/>
                </a:solidFill>
                <a:effectLst/>
                <a:latin typeface="+mn-lt"/>
                <a:ea typeface="+mn-ea"/>
                <a:cs typeface="+mn-cs"/>
              </a:rPr>
              <a:t>photos</a:t>
            </a:r>
            <a:r>
              <a:rPr lang="en-US" sz="1100" b="0" i="0" kern="1200" dirty="0">
                <a:solidFill>
                  <a:schemeClr val="tx1"/>
                </a:solidFill>
                <a:effectLst/>
                <a:latin typeface="+mn-lt"/>
                <a:ea typeface="+mn-ea"/>
                <a:cs typeface="+mn-cs"/>
              </a:rPr>
              <a:t>. On the left, you see an example of an identity-based policy. An IAM policy that grants access to the S3 bucket is attached to the MaryMajor user. On the right, you see an example of a resource-based policy. The S3 bucket policy for the </a:t>
            </a:r>
            <a:r>
              <a:rPr lang="en-US" sz="1100" b="0" i="1" kern="1200" dirty="0">
                <a:solidFill>
                  <a:schemeClr val="tx1"/>
                </a:solidFill>
                <a:effectLst/>
                <a:latin typeface="+mn-lt"/>
                <a:ea typeface="+mn-ea"/>
                <a:cs typeface="+mn-cs"/>
              </a:rPr>
              <a:t>photos</a:t>
            </a:r>
            <a:r>
              <a:rPr lang="en-US" sz="1100" b="0" i="0" kern="1200" dirty="0">
                <a:solidFill>
                  <a:schemeClr val="tx1"/>
                </a:solidFill>
                <a:effectLst/>
                <a:latin typeface="+mn-lt"/>
                <a:ea typeface="+mn-ea"/>
                <a:cs typeface="+mn-cs"/>
              </a:rPr>
              <a:t> bucket specifies that the user MaryMajor</a:t>
            </a:r>
            <a:r>
              <a:rPr lang="en-US" sz="1100" b="0" i="0" kern="1200" baseline="0" dirty="0">
                <a:solidFill>
                  <a:schemeClr val="tx1"/>
                </a:solidFill>
                <a:effectLst/>
                <a:latin typeface="+mn-lt"/>
                <a:ea typeface="+mn-ea"/>
                <a:cs typeface="+mn-cs"/>
              </a:rPr>
              <a:t> </a:t>
            </a:r>
            <a:r>
              <a:rPr lang="en-US" sz="1100" b="0" i="0" kern="1200" dirty="0">
                <a:solidFill>
                  <a:schemeClr val="tx1"/>
                </a:solidFill>
                <a:effectLst/>
                <a:latin typeface="+mn-lt"/>
                <a:ea typeface="+mn-ea"/>
                <a:cs typeface="+mn-cs"/>
              </a:rPr>
              <a:t>is allowed to list and read the objects in the bucket.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i="0" kern="1200" dirty="0">
                <a:solidFill>
                  <a:schemeClr val="tx1"/>
                </a:solidFill>
                <a:effectLst/>
                <a:latin typeface="+mn-lt"/>
                <a:ea typeface="+mn-ea"/>
                <a:cs typeface="+mn-cs"/>
              </a:rPr>
              <a:t>Note that y</a:t>
            </a:r>
            <a:r>
              <a:rPr lang="en-US" sz="1100" dirty="0"/>
              <a:t>ou could define a deny statement in a bucket policy to restrict access to specific IAM users, even if the users are granted access in a separate identity-based policy. </a:t>
            </a:r>
            <a:r>
              <a:rPr lang="en-US" sz="1100" kern="1200" dirty="0">
                <a:solidFill>
                  <a:schemeClr val="tx1"/>
                </a:solidFill>
                <a:effectLst/>
                <a:ea typeface="+mn-ea"/>
                <a:cs typeface="+mn-cs"/>
              </a:rPr>
              <a:t>An explicit deny statement will always take precedence over any allow statement.</a:t>
            </a:r>
            <a:endParaRPr lang="en-US" sz="1100" b="0" i="0" kern="1200" dirty="0">
              <a:solidFill>
                <a:schemeClr val="tx1"/>
              </a:solidFill>
              <a:effectLst/>
              <a:latin typeface="+mn-lt"/>
              <a:ea typeface="+mn-ea"/>
              <a:cs typeface="+mn-cs"/>
            </a:endParaRPr>
          </a:p>
          <a:p>
            <a:endParaRPr lang="en-US" sz="1100" b="0" i="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414181740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ea typeface="+mn-ea"/>
                <a:cs typeface="+mn-cs"/>
              </a:rPr>
              <a:t>IAM policies enable you to fine-tune privileges that are granted to IAM users, groups, and roles. </a:t>
            </a:r>
          </a:p>
          <a:p>
            <a:endParaRPr lang="en-US" sz="1100" kern="1200" dirty="0">
              <a:solidFill>
                <a:schemeClr val="tx1"/>
              </a:solidFill>
              <a:effectLst/>
              <a:ea typeface="+mn-ea"/>
              <a:cs typeface="+mn-cs"/>
            </a:endParaRPr>
          </a:p>
          <a:p>
            <a:r>
              <a:rPr lang="en-US" sz="1100" kern="1200" dirty="0">
                <a:solidFill>
                  <a:schemeClr val="tx1"/>
                </a:solidFill>
                <a:effectLst/>
                <a:ea typeface="+mn-ea"/>
                <a:cs typeface="+mn-cs"/>
              </a:rPr>
              <a:t>When IAM</a:t>
            </a:r>
            <a:r>
              <a:rPr lang="en-US" sz="1100" kern="1200" baseline="0" dirty="0">
                <a:solidFill>
                  <a:schemeClr val="tx1"/>
                </a:solidFill>
                <a:effectLst/>
                <a:ea typeface="+mn-ea"/>
                <a:cs typeface="+mn-cs"/>
              </a:rPr>
              <a:t> deter</a:t>
            </a:r>
            <a:r>
              <a:rPr lang="en-US" sz="1100" kern="1200" dirty="0">
                <a:solidFill>
                  <a:schemeClr val="tx1"/>
                </a:solidFill>
                <a:effectLst/>
                <a:ea typeface="+mn-ea"/>
                <a:cs typeface="+mn-cs"/>
              </a:rPr>
              <a:t>mines whether a permission is allowed, IAM first checks for the existence of any applicable </a:t>
            </a:r>
            <a:r>
              <a:rPr lang="en-US" sz="1100" b="1" kern="1200" dirty="0">
                <a:solidFill>
                  <a:schemeClr val="tx1"/>
                </a:solidFill>
                <a:effectLst/>
                <a:ea typeface="+mn-ea"/>
                <a:cs typeface="+mn-cs"/>
              </a:rPr>
              <a:t>explicit denial policy</a:t>
            </a:r>
            <a:r>
              <a:rPr lang="en-US" sz="1100" kern="1200" dirty="0">
                <a:solidFill>
                  <a:schemeClr val="tx1"/>
                </a:solidFill>
                <a:effectLst/>
                <a:ea typeface="+mn-ea"/>
                <a:cs typeface="+mn-cs"/>
              </a:rPr>
              <a:t>. If no</a:t>
            </a:r>
            <a:r>
              <a:rPr lang="en-US" sz="1100" kern="1200" baseline="0" dirty="0">
                <a:solidFill>
                  <a:schemeClr val="tx1"/>
                </a:solidFill>
                <a:effectLst/>
                <a:ea typeface="+mn-ea"/>
                <a:cs typeface="+mn-cs"/>
              </a:rPr>
              <a:t> explicit denial </a:t>
            </a:r>
            <a:r>
              <a:rPr lang="en-US" sz="1100" kern="1200" dirty="0">
                <a:solidFill>
                  <a:schemeClr val="tx1"/>
                </a:solidFill>
                <a:effectLst/>
                <a:ea typeface="+mn-ea"/>
                <a:cs typeface="+mn-cs"/>
              </a:rPr>
              <a:t>exists, it then checks for any applicable </a:t>
            </a:r>
            <a:r>
              <a:rPr lang="en-US" sz="1100" b="1" kern="1200" dirty="0">
                <a:solidFill>
                  <a:schemeClr val="tx1"/>
                </a:solidFill>
                <a:effectLst/>
                <a:ea typeface="+mn-ea"/>
                <a:cs typeface="+mn-cs"/>
              </a:rPr>
              <a:t>explicit allow policy</a:t>
            </a:r>
            <a:r>
              <a:rPr lang="en-US" sz="1100" kern="1200" dirty="0">
                <a:solidFill>
                  <a:schemeClr val="tx1"/>
                </a:solidFill>
                <a:effectLst/>
                <a:ea typeface="+mn-ea"/>
                <a:cs typeface="+mn-cs"/>
              </a:rPr>
              <a:t>. If neither an explicit deny nor an explicit allow policy exists, IAM reverts to the default, which is to deny access. This process is referred to as an </a:t>
            </a:r>
            <a:r>
              <a:rPr lang="en-US" sz="1100" b="1" kern="1200" dirty="0">
                <a:solidFill>
                  <a:schemeClr val="tx1"/>
                </a:solidFill>
                <a:effectLst/>
                <a:ea typeface="+mn-ea"/>
                <a:cs typeface="+mn-cs"/>
              </a:rPr>
              <a:t>implicit deny</a:t>
            </a:r>
            <a:r>
              <a:rPr lang="en-US" sz="1100" kern="1200" dirty="0">
                <a:solidFill>
                  <a:schemeClr val="tx1"/>
                </a:solidFill>
                <a:effectLst/>
                <a:ea typeface="+mn-ea"/>
                <a:cs typeface="+mn-cs"/>
              </a:rPr>
              <a:t>. The user will be permitted to take the action only if the requested action is </a:t>
            </a:r>
            <a:r>
              <a:rPr lang="en-US" sz="1100" i="1" kern="1200" dirty="0">
                <a:solidFill>
                  <a:schemeClr val="tx1"/>
                </a:solidFill>
                <a:effectLst/>
                <a:ea typeface="+mn-ea"/>
                <a:cs typeface="+mn-cs"/>
              </a:rPr>
              <a:t>not </a:t>
            </a:r>
            <a:r>
              <a:rPr lang="en-US" sz="1100" kern="1200" dirty="0">
                <a:solidFill>
                  <a:schemeClr val="tx1"/>
                </a:solidFill>
                <a:effectLst/>
                <a:ea typeface="+mn-ea"/>
                <a:cs typeface="+mn-cs"/>
              </a:rPr>
              <a:t>explicitly denied and </a:t>
            </a:r>
            <a:r>
              <a:rPr lang="en-US" sz="1100" i="1" kern="1200" dirty="0">
                <a:solidFill>
                  <a:schemeClr val="tx1"/>
                </a:solidFill>
                <a:effectLst/>
                <a:ea typeface="+mn-ea"/>
                <a:cs typeface="+mn-cs"/>
              </a:rPr>
              <a:t>is</a:t>
            </a:r>
            <a:r>
              <a:rPr lang="en-US" sz="1100" kern="1200" dirty="0">
                <a:solidFill>
                  <a:schemeClr val="tx1"/>
                </a:solidFill>
                <a:effectLst/>
                <a:ea typeface="+mn-ea"/>
                <a:cs typeface="+mn-cs"/>
              </a:rPr>
              <a:t> explicitly allowed.</a:t>
            </a:r>
          </a:p>
          <a:p>
            <a:endParaRPr lang="en-US" sz="1100" kern="1200" dirty="0">
              <a:solidFill>
                <a:schemeClr val="tx1"/>
              </a:solidFill>
              <a:effectLs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It can be difficult to figure out whether access to a resource will be granted to an IAM entity when you develop IAM policies. The </a:t>
            </a:r>
            <a:r>
              <a:rPr lang="en-US" sz="1100" dirty="0">
                <a:latin typeface="+mn-lt"/>
                <a:hlinkClick r:id="rId3"/>
              </a:rPr>
              <a:t>IAM Policy Simulator</a:t>
            </a:r>
            <a:r>
              <a:rPr lang="en-US" sz="1100" dirty="0"/>
              <a:t> is a useful tool for testing and troubleshooting IAM policies. </a:t>
            </a:r>
          </a:p>
        </p:txBody>
      </p:sp>
    </p:spTree>
    <p:extLst>
      <p:ext uri="{BB962C8B-B14F-4D97-AF65-F5344CB8AC3E}">
        <p14:creationId xmlns:p14="http://schemas.microsoft.com/office/powerpoint/2010/main" val="256729960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rPr>
              <a:t>An </a:t>
            </a:r>
            <a:r>
              <a:rPr lang="en-US" sz="1100" b="1" kern="1200" dirty="0">
                <a:solidFill>
                  <a:schemeClr val="tx1"/>
                </a:solidFill>
                <a:effectLst/>
              </a:rPr>
              <a:t>IAM</a:t>
            </a:r>
            <a:r>
              <a:rPr lang="en-US" sz="1100" kern="1200" dirty="0">
                <a:solidFill>
                  <a:schemeClr val="tx1"/>
                </a:solidFill>
                <a:effectLst/>
              </a:rPr>
              <a:t> </a:t>
            </a:r>
            <a:r>
              <a:rPr lang="en-US" sz="1100" b="1" i="0" kern="1200" dirty="0">
                <a:solidFill>
                  <a:schemeClr val="tx1"/>
                </a:solidFill>
                <a:effectLst/>
              </a:rPr>
              <a:t>group</a:t>
            </a:r>
            <a:r>
              <a:rPr lang="en-US" sz="1100" kern="1200" dirty="0">
                <a:solidFill>
                  <a:schemeClr val="tx1"/>
                </a:solidFill>
                <a:effectLst/>
              </a:rPr>
              <a:t> is a collection of IAM users. IAM groups offer a convenient way to specify permissions for a collection of users, which can make it easier to manage the permissions for those users. </a:t>
            </a:r>
          </a:p>
          <a:p>
            <a:endParaRPr lang="en-US" sz="1100" kern="1200" dirty="0">
              <a:solidFill>
                <a:schemeClr val="tx1"/>
              </a:solidFill>
              <a:effectLst/>
            </a:endParaRPr>
          </a:p>
          <a:p>
            <a:r>
              <a:rPr lang="en-US" sz="1100" kern="1200" dirty="0">
                <a:solidFill>
                  <a:schemeClr val="tx1"/>
                </a:solidFill>
                <a:effectLst/>
              </a:rPr>
              <a:t>For example, you could create an IAM group that is called </a:t>
            </a:r>
            <a:r>
              <a:rPr lang="en-US" sz="1100" b="0" i="1" kern="1200" dirty="0">
                <a:solidFill>
                  <a:schemeClr val="tx1"/>
                </a:solidFill>
                <a:effectLst/>
              </a:rPr>
              <a:t>Developers</a:t>
            </a:r>
            <a:r>
              <a:rPr lang="en-US" sz="1100" i="1" kern="1200" dirty="0">
                <a:solidFill>
                  <a:schemeClr val="tx1"/>
                </a:solidFill>
                <a:effectLst/>
              </a:rPr>
              <a:t> </a:t>
            </a:r>
            <a:r>
              <a:rPr lang="en-US" sz="1100" kern="1200" dirty="0">
                <a:solidFill>
                  <a:schemeClr val="tx1"/>
                </a:solidFill>
                <a:effectLst/>
              </a:rPr>
              <a:t>and attach an IAM policy or multiple IAM policies to the Developers group that grant the AWS resource access permissions that developers typically need. Any user that you then add to the Developer group will automatically have the permissions that are assigned to the group. In such a case, you do not need to attach the IAM policy or IAM policies directly to the user. If a new user joins your organization and should be granted developer privileges, you can simply add that user to the Developers group. Similarly, if a person changes jobs in your organization, instead of editing that user's permissions, simply remove the user from the group.</a:t>
            </a:r>
          </a:p>
          <a:p>
            <a:endParaRPr lang="en-US" sz="1100" kern="1200" dirty="0">
              <a:solidFill>
                <a:schemeClr val="tx1"/>
              </a:solidFill>
              <a:effectLst/>
            </a:endParaRPr>
          </a:p>
          <a:p>
            <a:r>
              <a:rPr lang="en-US" sz="1100" kern="1200" dirty="0">
                <a:solidFill>
                  <a:schemeClr val="tx1"/>
                </a:solidFill>
                <a:effectLst/>
              </a:rPr>
              <a:t>Important characteristics of IAM groups:</a:t>
            </a:r>
          </a:p>
          <a:p>
            <a:pPr marL="171450" lvl="0" indent="-171450">
              <a:buFont typeface="Arial" panose="020B0604020202020204" pitchFamily="34" charset="0"/>
              <a:buChar char="•"/>
            </a:pPr>
            <a:r>
              <a:rPr lang="en-US" sz="1100" kern="1200" dirty="0">
                <a:solidFill>
                  <a:schemeClr val="tx1"/>
                </a:solidFill>
                <a:effectLst/>
              </a:rPr>
              <a:t>A group can contain many users, and a user can belong to multiple groups.</a:t>
            </a:r>
          </a:p>
          <a:p>
            <a:pPr marL="171450" lvl="0" indent="-171450">
              <a:buFont typeface="Arial" panose="020B0604020202020204" pitchFamily="34" charset="0"/>
              <a:buChar char="•"/>
            </a:pPr>
            <a:r>
              <a:rPr lang="en-US" sz="1100" kern="1200" dirty="0">
                <a:solidFill>
                  <a:schemeClr val="tx1"/>
                </a:solidFill>
                <a:effectLst/>
              </a:rPr>
              <a:t>Groups cannot be nested.</a:t>
            </a:r>
            <a:r>
              <a:rPr lang="en-US" sz="1100" kern="1200" baseline="0" dirty="0">
                <a:solidFill>
                  <a:schemeClr val="tx1"/>
                </a:solidFill>
                <a:effectLst/>
              </a:rPr>
              <a:t> A</a:t>
            </a:r>
            <a:r>
              <a:rPr lang="en-US" sz="1100" kern="1200" dirty="0">
                <a:solidFill>
                  <a:schemeClr val="tx1"/>
                </a:solidFill>
                <a:effectLst/>
              </a:rPr>
              <a:t> group can contain only users, and a group cannot contain other groups.</a:t>
            </a:r>
          </a:p>
          <a:p>
            <a:pPr marL="171450" lvl="0" indent="-171450">
              <a:buFont typeface="Arial" panose="020B0604020202020204" pitchFamily="34" charset="0"/>
              <a:buChar char="•"/>
            </a:pPr>
            <a:r>
              <a:rPr lang="en-US" sz="1100" kern="1200" dirty="0">
                <a:solidFill>
                  <a:schemeClr val="tx1"/>
                </a:solidFill>
                <a:effectLst/>
              </a:rPr>
              <a:t>There is no default group that automatically includes all users in the AWS account. If you want to have a group with all account users in it, you need to create the group and add each new user to it.</a:t>
            </a:r>
          </a:p>
          <a:p>
            <a:endParaRPr lang="en-US" sz="1100" kern="1200" dirty="0">
              <a:solidFill>
                <a:schemeClr val="tx1"/>
              </a:solidFill>
              <a:effectLst/>
              <a:ea typeface="+mn-ea"/>
              <a:cs typeface="+mn-cs"/>
            </a:endParaRPr>
          </a:p>
          <a:p>
            <a:pPr marL="171450" lvl="0" indent="-171450">
              <a:buFont typeface="Arial" panose="020B0604020202020204" pitchFamily="34" charset="0"/>
              <a:buChar char="•"/>
            </a:pPr>
            <a:endParaRPr lang="en-US" sz="1100" kern="1200" dirty="0">
              <a:solidFill>
                <a:schemeClr val="tx1"/>
              </a:solidFill>
              <a:effectLst/>
            </a:endParaRPr>
          </a:p>
          <a:p>
            <a:pPr>
              <a:spcBef>
                <a:spcPts val="600"/>
              </a:spcBef>
            </a:pPr>
            <a:endParaRPr lang="en-US" sz="1100" dirty="0"/>
          </a:p>
        </p:txBody>
      </p:sp>
    </p:spTree>
    <p:extLst>
      <p:ext uri="{BB962C8B-B14F-4D97-AF65-F5344CB8AC3E}">
        <p14:creationId xmlns:p14="http://schemas.microsoft.com/office/powerpoint/2010/main" val="5977131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0" i="0" kern="1200" dirty="0">
                <a:solidFill>
                  <a:schemeClr val="tx1"/>
                </a:solidFill>
                <a:effectLst/>
                <a:latin typeface="+mn-lt"/>
                <a:ea typeface="+mn-ea"/>
                <a:cs typeface="+mn-cs"/>
              </a:rPr>
              <a:t>An </a:t>
            </a:r>
            <a:r>
              <a:rPr lang="en-US" sz="1100" b="1" i="0" kern="1200" dirty="0">
                <a:solidFill>
                  <a:schemeClr val="tx1"/>
                </a:solidFill>
                <a:effectLst/>
                <a:latin typeface="+mn-lt"/>
                <a:ea typeface="+mn-ea"/>
                <a:cs typeface="+mn-cs"/>
              </a:rPr>
              <a:t>IAM role</a:t>
            </a:r>
            <a:r>
              <a:rPr lang="en-US" sz="1100" b="0" i="0" kern="1200" dirty="0">
                <a:solidFill>
                  <a:schemeClr val="tx1"/>
                </a:solidFill>
                <a:effectLst/>
                <a:latin typeface="+mn-lt"/>
                <a:ea typeface="+mn-ea"/>
                <a:cs typeface="+mn-cs"/>
              </a:rPr>
              <a:t> is an IAM identity you can create in your account that has specific permissions. An IAM role is </a:t>
            </a:r>
            <a:r>
              <a:rPr lang="en-US" sz="1100" b="1" i="0" kern="1200" dirty="0">
                <a:solidFill>
                  <a:schemeClr val="tx1"/>
                </a:solidFill>
                <a:effectLst/>
                <a:latin typeface="+mn-lt"/>
                <a:ea typeface="+mn-ea"/>
                <a:cs typeface="+mn-cs"/>
              </a:rPr>
              <a:t>similar to an IAM user</a:t>
            </a:r>
            <a:r>
              <a:rPr lang="en-US" sz="1100" b="0" i="0" kern="1200" dirty="0">
                <a:solidFill>
                  <a:schemeClr val="tx1"/>
                </a:solidFill>
                <a:effectLst/>
                <a:latin typeface="+mn-lt"/>
                <a:ea typeface="+mn-ea"/>
                <a:cs typeface="+mn-cs"/>
              </a:rPr>
              <a:t> because</a:t>
            </a:r>
            <a:r>
              <a:rPr lang="en-US" sz="1100" b="0" i="0" kern="1200" baseline="0" dirty="0">
                <a:solidFill>
                  <a:schemeClr val="tx1"/>
                </a:solidFill>
                <a:effectLst/>
                <a:latin typeface="+mn-lt"/>
                <a:ea typeface="+mn-ea"/>
                <a:cs typeface="+mn-cs"/>
              </a:rPr>
              <a:t> it </a:t>
            </a:r>
            <a:r>
              <a:rPr lang="en-US" sz="1100" b="0" i="0" kern="1200" dirty="0">
                <a:solidFill>
                  <a:schemeClr val="tx1"/>
                </a:solidFill>
                <a:effectLst/>
                <a:latin typeface="+mn-lt"/>
                <a:ea typeface="+mn-ea"/>
                <a:cs typeface="+mn-cs"/>
              </a:rPr>
              <a:t>is also an AWS identity that you can attach permissions policies to, and those permissions determine what the identity can and cannot do in AWS. However, instead of being uniquely associated with one person, a role is intended to be assumable by anyone who needs it. Also, a role does not have standard long-term credentials such as a password or access keys associated with it. Instead, when you assume a role, the role provides you with temporary security credentials for your role session.</a:t>
            </a:r>
          </a:p>
          <a:p>
            <a:endParaRPr lang="en-US" sz="1100" b="0" i="0" kern="1200" dirty="0">
              <a:solidFill>
                <a:schemeClr val="tx1"/>
              </a:solidFill>
              <a:effectLst/>
              <a:latin typeface="+mn-lt"/>
              <a:ea typeface="+mn-ea"/>
              <a:cs typeface="+mn-cs"/>
            </a:endParaRPr>
          </a:p>
          <a:p>
            <a:r>
              <a:rPr lang="en-US" sz="1100" b="0" i="0" kern="1200" dirty="0">
                <a:solidFill>
                  <a:schemeClr val="tx1"/>
                </a:solidFill>
                <a:effectLst/>
                <a:latin typeface="+mn-lt"/>
                <a:ea typeface="+mn-ea"/>
                <a:cs typeface="+mn-cs"/>
              </a:rPr>
              <a:t>You can</a:t>
            </a:r>
            <a:r>
              <a:rPr lang="en-US" sz="1100" b="1" i="0" kern="1200" dirty="0">
                <a:solidFill>
                  <a:schemeClr val="tx1"/>
                </a:solidFill>
                <a:effectLst/>
                <a:latin typeface="+mn-lt"/>
                <a:ea typeface="+mn-ea"/>
                <a:cs typeface="+mn-cs"/>
              </a:rPr>
              <a:t> use roles to delegate access to users, applications, or services</a:t>
            </a:r>
            <a:r>
              <a:rPr lang="en-US" sz="1100" b="0" i="0" kern="1200" dirty="0">
                <a:solidFill>
                  <a:schemeClr val="tx1"/>
                </a:solidFill>
                <a:effectLst/>
                <a:latin typeface="+mn-lt"/>
                <a:ea typeface="+mn-ea"/>
                <a:cs typeface="+mn-cs"/>
              </a:rPr>
              <a:t> that do not normally have access to your AWS resources. For example, you might want to grant users in your AWS account access to resources they don't usually have, or grant users in one AWS account access to resources in another account. Or you might want to allow a mobile app to use AWS resources, but you do not want to embed AWS keys within the app (where the keys can be difficult to rotate and where users can potentially extract them and misuse them). Also, sometimes you may want to grant AWS access to users who already have identities that are defined outside of AWS, such as in your corporate directory. Or, you might want to grant access to your account to third parties so that they can perform an audit on your resources. </a:t>
            </a:r>
          </a:p>
          <a:p>
            <a:endParaRPr lang="en-US" sz="1100" dirty="0"/>
          </a:p>
          <a:p>
            <a:r>
              <a:rPr lang="en-US" sz="1100" b="0" i="0" kern="1200" dirty="0">
                <a:solidFill>
                  <a:schemeClr val="tx1"/>
                </a:solidFill>
                <a:effectLst/>
                <a:latin typeface="+mn-lt"/>
                <a:ea typeface="+mn-ea"/>
                <a:cs typeface="+mn-cs"/>
              </a:rPr>
              <a:t>For all of these example use cases, IAM roles are an essential component to implementing the cloud deployment.</a:t>
            </a:r>
            <a:endParaRPr lang="en-US" sz="1100" dirty="0"/>
          </a:p>
        </p:txBody>
      </p:sp>
    </p:spTree>
    <p:extLst>
      <p:ext uri="{BB962C8B-B14F-4D97-AF65-F5344CB8AC3E}">
        <p14:creationId xmlns:p14="http://schemas.microsoft.com/office/powerpoint/2010/main" val="342904124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0" i="0" kern="1200" dirty="0">
                <a:solidFill>
                  <a:schemeClr val="tx1"/>
                </a:solidFill>
                <a:effectLst/>
                <a:latin typeface="+mn-lt"/>
                <a:ea typeface="+mn-ea"/>
                <a:cs typeface="+mn-cs"/>
              </a:rPr>
              <a:t>In the diagram, a developer runs an application on an EC2 instance that requires access to the S3 bucket that is named </a:t>
            </a:r>
            <a:r>
              <a:rPr lang="en-US" sz="1100" i="1" dirty="0"/>
              <a:t>photos</a:t>
            </a:r>
            <a:r>
              <a:rPr lang="en-US" sz="1100" b="0" i="0" kern="1200" dirty="0">
                <a:solidFill>
                  <a:schemeClr val="tx1"/>
                </a:solidFill>
                <a:effectLst/>
                <a:latin typeface="+mn-lt"/>
                <a:ea typeface="+mn-ea"/>
                <a:cs typeface="+mn-cs"/>
              </a:rPr>
              <a:t>. An administrator creates the IAM role and attaches the role to the EC2 instance. The role includes a permissions policy that grants read-only access to the specified S3 bucket. It also includes a trust policy that allows the EC2 instance to assume the role and retrieve the temporary credentials. When the application runs on the instance, it can use the role's temporary credentials to access the </a:t>
            </a:r>
            <a:r>
              <a:rPr lang="en-US" sz="1100" b="1" i="0" kern="1200" dirty="0">
                <a:solidFill>
                  <a:schemeClr val="tx1"/>
                </a:solidFill>
                <a:effectLst/>
                <a:latin typeface="+mn-lt"/>
                <a:ea typeface="+mn-ea"/>
                <a:cs typeface="+mn-cs"/>
              </a:rPr>
              <a:t>photos</a:t>
            </a:r>
            <a:r>
              <a:rPr lang="en-US" sz="1100" b="0" i="0" kern="1200" dirty="0">
                <a:solidFill>
                  <a:schemeClr val="tx1"/>
                </a:solidFill>
                <a:effectLst/>
                <a:latin typeface="+mn-lt"/>
                <a:ea typeface="+mn-ea"/>
                <a:cs typeface="+mn-cs"/>
              </a:rPr>
              <a:t> bucket. The administrator does not need to grant the application developer permission to access the photos bucket, and the developer never needs to share or manage credentials. </a:t>
            </a:r>
          </a:p>
          <a:p>
            <a:endParaRPr lang="en-US" sz="1100" b="0" i="0" kern="1200" dirty="0">
              <a:solidFill>
                <a:schemeClr val="tx1"/>
              </a:solidFill>
              <a:effectLst/>
              <a:latin typeface="+mn-lt"/>
              <a:ea typeface="+mn-ea"/>
              <a:cs typeface="+mn-cs"/>
            </a:endParaRPr>
          </a:p>
          <a:p>
            <a:r>
              <a:rPr lang="en-US" sz="1100" b="0" i="0" kern="1200" dirty="0">
                <a:solidFill>
                  <a:schemeClr val="tx1"/>
                </a:solidFill>
                <a:effectLst/>
                <a:latin typeface="+mn-lt"/>
                <a:ea typeface="+mn-ea"/>
                <a:cs typeface="+mn-cs"/>
              </a:rPr>
              <a:t>To learn more details about this example, see </a:t>
            </a:r>
            <a:r>
              <a:rPr lang="en-US" sz="1100" dirty="0">
                <a:hlinkClick r:id="rId3"/>
              </a:rPr>
              <a:t>Using an IAM Role to Grant Permissions to Applications Running on Amazon EC2 Instances</a:t>
            </a:r>
            <a:r>
              <a:rPr lang="en-US" sz="1100" dirty="0"/>
              <a:t>.</a:t>
            </a:r>
          </a:p>
        </p:txBody>
      </p:sp>
    </p:spTree>
    <p:extLst>
      <p:ext uri="{BB962C8B-B14F-4D97-AF65-F5344CB8AC3E}">
        <p14:creationId xmlns:p14="http://schemas.microsoft.com/office/powerpoint/2010/main" val="154517187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latin typeface="+mn-lt"/>
              </a:rPr>
              <a:t>Some key</a:t>
            </a:r>
            <a:r>
              <a:rPr lang="en-US" sz="1100" baseline="0" dirty="0">
                <a:latin typeface="+mn-lt"/>
              </a:rPr>
              <a:t> takeaways from this section of the module include: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baseline="0" dirty="0">
              <a:latin typeface="+mn-lt"/>
            </a:endParaRPr>
          </a:p>
          <a:p>
            <a:pPr marL="171450" indent="-171450">
              <a:buFont typeface="Arial" panose="020B0604020202020204" pitchFamily="34" charset="0"/>
              <a:buChar char="•"/>
            </a:pPr>
            <a:r>
              <a:rPr lang="en-US" sz="1100" b="1" dirty="0"/>
              <a:t>IAM policies </a:t>
            </a:r>
            <a:r>
              <a:rPr lang="en-US" sz="1100" dirty="0"/>
              <a:t>are constructed with JavaScript Object Notation (JSON) and define permissions.</a:t>
            </a:r>
          </a:p>
          <a:p>
            <a:pPr marL="628650" lvl="1" indent="-171450">
              <a:buFont typeface="Arial" panose="020B0604020202020204" pitchFamily="34" charset="0"/>
              <a:buChar char="•"/>
            </a:pPr>
            <a:r>
              <a:rPr lang="en-US" sz="1100" dirty="0"/>
              <a:t>IAM policies can be attached to any </a:t>
            </a:r>
            <a:r>
              <a:rPr lang="en-US" sz="1100" b="1" dirty="0"/>
              <a:t>IAM entity</a:t>
            </a:r>
            <a:r>
              <a:rPr lang="en-US" sz="1100" dirty="0"/>
              <a:t>.</a:t>
            </a:r>
          </a:p>
          <a:p>
            <a:pPr marL="628650" lvl="1" indent="-171450">
              <a:buFont typeface="Arial" panose="020B0604020202020204" pitchFamily="34" charset="0"/>
              <a:buChar char="•"/>
            </a:pPr>
            <a:r>
              <a:rPr lang="en-US" sz="1100" dirty="0"/>
              <a:t>Entities are IAM users, IAM groups, and IAM roles.</a:t>
            </a:r>
          </a:p>
          <a:p>
            <a:pPr marL="171450" indent="-171450">
              <a:buFont typeface="Arial" panose="020B0604020202020204" pitchFamily="34" charset="0"/>
              <a:buChar char="•"/>
            </a:pPr>
            <a:r>
              <a:rPr lang="en-US" sz="1100" dirty="0"/>
              <a:t>An </a:t>
            </a:r>
            <a:r>
              <a:rPr lang="en-US" sz="1100" b="1" dirty="0"/>
              <a:t>IAM user </a:t>
            </a:r>
            <a:r>
              <a:rPr lang="en-US" sz="1100" dirty="0"/>
              <a:t>provides a way for a person, application, or service to authenticate to AWS.</a:t>
            </a:r>
          </a:p>
          <a:p>
            <a:pPr marL="171450" indent="-171450">
              <a:buFont typeface="Arial" panose="020B0604020202020204" pitchFamily="34" charset="0"/>
              <a:buChar char="•"/>
            </a:pPr>
            <a:r>
              <a:rPr lang="en-US" sz="1100" dirty="0"/>
              <a:t>An </a:t>
            </a:r>
            <a:r>
              <a:rPr lang="en-US" sz="1100" b="1" dirty="0"/>
              <a:t>IAM group </a:t>
            </a:r>
            <a:r>
              <a:rPr lang="en-US" sz="1100" dirty="0"/>
              <a:t>is a simple way to attach the same policies to multiple users.</a:t>
            </a:r>
          </a:p>
          <a:p>
            <a:pPr marL="171450" indent="-171450">
              <a:buFont typeface="Arial" panose="020B0604020202020204" pitchFamily="34" charset="0"/>
              <a:buChar char="•"/>
            </a:pPr>
            <a:r>
              <a:rPr lang="en-US" sz="1100" dirty="0"/>
              <a:t>An </a:t>
            </a:r>
            <a:r>
              <a:rPr lang="en-US" sz="1100" b="1" dirty="0"/>
              <a:t>IAM role </a:t>
            </a:r>
            <a:r>
              <a:rPr lang="en-US" sz="1100" dirty="0"/>
              <a:t>can have permissions policies attached to it,</a:t>
            </a:r>
            <a:r>
              <a:rPr lang="en-US" sz="1100" baseline="0" dirty="0"/>
              <a:t> </a:t>
            </a:r>
            <a:r>
              <a:rPr lang="en-US" sz="1100" dirty="0"/>
              <a:t>and can be used to delegate temporary access to users or applications.</a:t>
            </a:r>
            <a:endParaRPr lang="en-US" sz="1100" dirty="0">
              <a:ea typeface="Amazon Ember" panose="02000000000000000000" pitchFamily="2" charset="0"/>
              <a:cs typeface="Amazon Ember Light" panose="020B0403020204020204" pitchFamily="34" charset="0"/>
            </a:endParaRPr>
          </a:p>
        </p:txBody>
      </p:sp>
    </p:spTree>
    <p:extLst>
      <p:ext uri="{BB962C8B-B14F-4D97-AF65-F5344CB8AC3E}">
        <p14:creationId xmlns:p14="http://schemas.microsoft.com/office/powerpoint/2010/main" val="139201514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Now, take a moment to watch the </a:t>
            </a:r>
            <a:r>
              <a:rPr lang="en-US" sz="1100" dirty="0">
                <a:ea typeface="Amazon Ember Light" panose="020B0403020204020204" pitchFamily="34" charset="0"/>
                <a:cs typeface="Amazon Ember Light" panose="020B0403020204020204" pitchFamily="34" charset="0"/>
                <a:hlinkClick r:id="rId3"/>
              </a:rPr>
              <a:t>IAM Demo</a:t>
            </a:r>
            <a:r>
              <a:rPr lang="en-US" sz="1100" dirty="0"/>
              <a:t>. The recording runs a little over 4 minutes, and it reinforces many of the concepts</a:t>
            </a:r>
            <a:r>
              <a:rPr lang="en-US" sz="1100" baseline="0" dirty="0"/>
              <a:t> that were discussed in </a:t>
            </a:r>
            <a:r>
              <a:rPr lang="en-US" sz="1100" dirty="0"/>
              <a:t>this section of the module.</a:t>
            </a:r>
          </a:p>
          <a:p>
            <a:endParaRPr lang="en-US" sz="1100" dirty="0"/>
          </a:p>
          <a:p>
            <a:r>
              <a:rPr lang="en-US" sz="1100" dirty="0"/>
              <a:t>The demonstration shows how to configure the following resources by</a:t>
            </a:r>
            <a:r>
              <a:rPr lang="en-US" sz="1100" baseline="0" dirty="0"/>
              <a:t> </a:t>
            </a:r>
            <a:r>
              <a:rPr lang="en-US" sz="1100" dirty="0"/>
              <a:t>using the AWS Management Console:</a:t>
            </a:r>
          </a:p>
          <a:p>
            <a:endParaRPr lang="en-US" sz="1100" dirty="0"/>
          </a:p>
          <a:p>
            <a:pPr marL="171450" indent="-171450">
              <a:buFont typeface="Arial" panose="020B0604020202020204" pitchFamily="34" charset="0"/>
              <a:buChar char="•"/>
            </a:pPr>
            <a:r>
              <a:rPr lang="en-US" sz="1100" dirty="0"/>
              <a:t>An IAM role that will be used by an EC2 instance</a:t>
            </a:r>
          </a:p>
          <a:p>
            <a:pPr marL="171450" indent="-171450">
              <a:buFont typeface="Arial" panose="020B0604020202020204" pitchFamily="34" charset="0"/>
              <a:buChar char="•"/>
            </a:pPr>
            <a:r>
              <a:rPr lang="en-US" sz="1100" dirty="0"/>
              <a:t>An IAM group </a:t>
            </a:r>
          </a:p>
          <a:p>
            <a:pPr marL="171450" indent="-171450">
              <a:buFont typeface="Arial" panose="020B0604020202020204" pitchFamily="34" charset="0"/>
              <a:buChar char="•"/>
            </a:pPr>
            <a:r>
              <a:rPr lang="en-US" sz="1100" dirty="0"/>
              <a:t>An IAM user</a:t>
            </a:r>
          </a:p>
        </p:txBody>
      </p:sp>
    </p:spTree>
    <p:extLst>
      <p:ext uri="{BB962C8B-B14F-4D97-AF65-F5344CB8AC3E}">
        <p14:creationId xmlns:p14="http://schemas.microsoft.com/office/powerpoint/2010/main" val="16545139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After completing this module, you should be able to: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dirty="0"/>
          </a:p>
          <a:p>
            <a:pPr marL="171450" lvl="0" indent="-171450">
              <a:buFont typeface="Arial" panose="020B0604020202020204" pitchFamily="34" charset="0"/>
              <a:buChar char="•"/>
            </a:pPr>
            <a:r>
              <a:rPr lang="en-US" sz="1100" dirty="0"/>
              <a:t>Recognize the shared responsibility model</a:t>
            </a:r>
          </a:p>
          <a:p>
            <a:pPr marL="171450" lvl="0" indent="-171450">
              <a:buFont typeface="Arial" panose="020B0604020202020204" pitchFamily="34" charset="0"/>
              <a:buChar char="•"/>
            </a:pPr>
            <a:r>
              <a:rPr lang="en-US" sz="1100" dirty="0"/>
              <a:t>Identify the responsibility of the customer and AWS</a:t>
            </a:r>
          </a:p>
          <a:p>
            <a:pPr marL="171450" lvl="0" indent="-171450">
              <a:buFont typeface="Arial" panose="020B0604020202020204" pitchFamily="34" charset="0"/>
              <a:buChar char="•"/>
            </a:pPr>
            <a:r>
              <a:rPr lang="en-US" sz="1100" dirty="0"/>
              <a:t>Recognize IAM users, groups, and roles</a:t>
            </a:r>
          </a:p>
          <a:p>
            <a:pPr marL="171450" lvl="0" indent="-171450">
              <a:buFont typeface="Arial" panose="020B0604020202020204" pitchFamily="34" charset="0"/>
              <a:buChar char="•"/>
            </a:pPr>
            <a:r>
              <a:rPr lang="en-US" sz="1100" dirty="0"/>
              <a:t>Describe different types of security credentials in IAM</a:t>
            </a:r>
          </a:p>
          <a:p>
            <a:pPr marL="171450" lvl="0" indent="-171450">
              <a:buFont typeface="Arial" panose="020B0604020202020204" pitchFamily="34" charset="0"/>
              <a:buChar char="•"/>
            </a:pPr>
            <a:r>
              <a:rPr lang="en-US" sz="1100" dirty="0"/>
              <a:t>Identify the steps to securing a new AWS account</a:t>
            </a:r>
          </a:p>
          <a:p>
            <a:pPr marL="171450" lvl="0" indent="-171450">
              <a:buFont typeface="Arial" panose="020B0604020202020204" pitchFamily="34" charset="0"/>
              <a:buChar char="•"/>
            </a:pPr>
            <a:r>
              <a:rPr lang="en-US" sz="1100" dirty="0"/>
              <a:t>Explore IAM users and groups</a:t>
            </a:r>
          </a:p>
          <a:p>
            <a:pPr marL="171450" lvl="0" indent="-171450">
              <a:buFont typeface="Arial" panose="020B0604020202020204" pitchFamily="34" charset="0"/>
              <a:buChar char="•"/>
            </a:pPr>
            <a:r>
              <a:rPr lang="en-US" sz="1100" dirty="0"/>
              <a:t>Recognize how to secure AWS data</a:t>
            </a:r>
          </a:p>
          <a:p>
            <a:pPr marL="171450" lvl="0" indent="-171450">
              <a:buFont typeface="Arial" panose="020B0604020202020204" pitchFamily="34" charset="0"/>
              <a:buChar char="•"/>
            </a:pPr>
            <a:r>
              <a:rPr lang="en-US" sz="1100" dirty="0"/>
              <a:t>Recognize AWS compliance programs</a:t>
            </a:r>
          </a:p>
        </p:txBody>
      </p:sp>
    </p:spTree>
    <p:extLst>
      <p:ext uri="{BB962C8B-B14F-4D97-AF65-F5344CB8AC3E}">
        <p14:creationId xmlns:p14="http://schemas.microsoft.com/office/powerpoint/2010/main" val="34565640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Introducing Section 3: Securing a new AWS account.</a:t>
            </a:r>
          </a:p>
        </p:txBody>
      </p:sp>
    </p:spTree>
    <p:extLst>
      <p:ext uri="{BB962C8B-B14F-4D97-AF65-F5344CB8AC3E}">
        <p14:creationId xmlns:p14="http://schemas.microsoft.com/office/powerpoint/2010/main" val="2612198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498124"/>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kern="1200" dirty="0">
                <a:solidFill>
                  <a:schemeClr val="tx1"/>
                </a:solidFill>
                <a:effectLst/>
                <a:latin typeface="+mn-lt"/>
                <a:ea typeface="+mn-ea"/>
                <a:cs typeface="+mn-cs"/>
              </a:rPr>
              <a:t>When you first create an AWS account, you begin with a single sign-in identity that has complete access to all AWS services and resources in the account. This identity is called the </a:t>
            </a:r>
            <a:r>
              <a:rPr lang="en-US" sz="1100" b="1" kern="1200" dirty="0">
                <a:solidFill>
                  <a:schemeClr val="tx1"/>
                </a:solidFill>
                <a:effectLst/>
                <a:latin typeface="+mn-lt"/>
                <a:ea typeface="+mn-ea"/>
                <a:cs typeface="+mn-cs"/>
              </a:rPr>
              <a:t>AWS account root user </a:t>
            </a:r>
            <a:r>
              <a:rPr lang="en-US" sz="1100" kern="1200" dirty="0">
                <a:solidFill>
                  <a:schemeClr val="tx1"/>
                </a:solidFill>
                <a:effectLst/>
                <a:latin typeface="+mn-lt"/>
                <a:ea typeface="+mn-ea"/>
                <a:cs typeface="+mn-cs"/>
              </a:rPr>
              <a:t>and it is accessed by signing into the AWS Management Console with the email address and password that you used to create the account. </a:t>
            </a:r>
            <a:r>
              <a:rPr lang="en-US" sz="1100" kern="1200" dirty="0">
                <a:solidFill>
                  <a:schemeClr val="tx1"/>
                </a:solidFill>
                <a:effectLst/>
                <a:ea typeface="+mn-ea"/>
                <a:cs typeface="+mn-cs"/>
              </a:rPr>
              <a:t>AWS account</a:t>
            </a:r>
            <a:r>
              <a:rPr lang="en-US" sz="1100" kern="1200" baseline="0" dirty="0">
                <a:solidFill>
                  <a:schemeClr val="tx1"/>
                </a:solidFill>
                <a:effectLst/>
                <a:ea typeface="+mn-ea"/>
                <a:cs typeface="+mn-cs"/>
              </a:rPr>
              <a:t> root users</a:t>
            </a:r>
            <a:r>
              <a:rPr lang="en-US" sz="1100" kern="1200" dirty="0">
                <a:solidFill>
                  <a:schemeClr val="tx1"/>
                </a:solidFill>
                <a:effectLst/>
                <a:ea typeface="+mn-ea"/>
                <a:cs typeface="+mn-cs"/>
              </a:rPr>
              <a:t> have (and retain) </a:t>
            </a:r>
            <a:r>
              <a:rPr lang="en-US" sz="1100" b="1" i="1" kern="1200" dirty="0">
                <a:solidFill>
                  <a:schemeClr val="tx1"/>
                </a:solidFill>
                <a:effectLst/>
                <a:ea typeface="+mn-ea"/>
                <a:cs typeface="+mn-cs"/>
              </a:rPr>
              <a:t>full</a:t>
            </a:r>
            <a:r>
              <a:rPr lang="en-US" sz="1100" kern="1200" dirty="0">
                <a:solidFill>
                  <a:schemeClr val="tx1"/>
                </a:solidFill>
                <a:effectLst/>
                <a:ea typeface="+mn-ea"/>
                <a:cs typeface="+mn-cs"/>
              </a:rPr>
              <a:t> access to all resources in the account. Therefore, AWS strongly recommends that you do not use account root user credentials for day-to-day interactions with the account.</a:t>
            </a:r>
          </a:p>
          <a:p>
            <a:endParaRPr lang="en-US" sz="1100" kern="1200" dirty="0">
              <a:solidFill>
                <a:schemeClr val="tx1"/>
              </a:solidFill>
              <a:effectLst/>
              <a:ea typeface="+mn-ea"/>
              <a:cs typeface="+mn-cs"/>
            </a:endParaRPr>
          </a:p>
          <a:p>
            <a:r>
              <a:rPr lang="en-US" sz="1100" kern="1200" dirty="0">
                <a:solidFill>
                  <a:schemeClr val="tx1"/>
                </a:solidFill>
                <a:effectLst/>
                <a:ea typeface="+mn-ea"/>
                <a:cs typeface="+mn-cs"/>
              </a:rPr>
              <a:t>Instead, AWS recommends that you use IAM to create additional users and assign permissions to these users, following the principle of least privilege. For example, if you require administrator-level permissions, you can create an IAM user, grant that user full access, and then use those credentials to interact with the account. Later, if you need to revoke or modify your permissions, you can delete or modify any policies that are associated with that IAM user. </a:t>
            </a:r>
          </a:p>
          <a:p>
            <a:endParaRPr lang="en-US" sz="1100" kern="1200" dirty="0">
              <a:solidFill>
                <a:schemeClr val="tx1"/>
              </a:solidFill>
              <a:effectLst/>
              <a:ea typeface="+mn-ea"/>
              <a:cs typeface="+mn-cs"/>
            </a:endParaRPr>
          </a:p>
          <a:p>
            <a:r>
              <a:rPr lang="en-US" sz="1100" kern="1200" dirty="0">
                <a:solidFill>
                  <a:schemeClr val="tx1"/>
                </a:solidFill>
                <a:effectLst/>
                <a:ea typeface="+mn-ea"/>
                <a:cs typeface="+mn-cs"/>
              </a:rPr>
              <a:t>Additionally, if you have multiple users that require access to the account, you can create unique credentials for each user and define which user will have access to which resources. For example, you can create IAM users with read-only access to resources in your AWS account and distribute those credentials to users that require read access. You should avoid sharing the same credentials with multiple users. </a:t>
            </a:r>
          </a:p>
          <a:p>
            <a:endParaRPr lang="en-US" sz="1100" kern="1200" dirty="0">
              <a:solidFill>
                <a:schemeClr val="tx1"/>
              </a:solidFill>
              <a:effectLs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kern="1200" dirty="0">
                <a:solidFill>
                  <a:schemeClr val="tx1"/>
                </a:solidFill>
                <a:effectLst/>
                <a:ea typeface="+mn-ea"/>
                <a:cs typeface="+mn-cs"/>
              </a:rPr>
              <a:t>While the account root user should not be used for routine tasks, there are a few tasks that can only be accomplished by logging in as the account root user. A full list of these tasks is detailed on the </a:t>
            </a:r>
            <a:r>
              <a:rPr lang="en-US" sz="1100" dirty="0">
                <a:latin typeface="Amazon Ember Light" panose="020B0403020204020204" pitchFamily="34" charset="0"/>
                <a:ea typeface="Amazon Ember Light" panose="020B0403020204020204" pitchFamily="34" charset="0"/>
                <a:cs typeface="Amazon Ember Light" panose="020B0403020204020204" pitchFamily="34" charset="0"/>
                <a:hlinkClick r:id="rId3"/>
              </a:rPr>
              <a:t>Tasks that require root user credentials</a:t>
            </a:r>
            <a:r>
              <a:rPr lang="en-US" sz="1100" dirty="0">
                <a:latin typeface="Amazon Ember Light" panose="020B0403020204020204" pitchFamily="34" charset="0"/>
                <a:ea typeface="Amazon Ember Light" panose="020B0403020204020204" pitchFamily="34" charset="0"/>
                <a:cs typeface="Amazon Ember Light" panose="020B0403020204020204" pitchFamily="34" charset="0"/>
              </a:rPr>
              <a:t> </a:t>
            </a:r>
            <a:r>
              <a:rPr lang="en-US" sz="1100" dirty="0">
                <a:latin typeface="+mn-lt"/>
                <a:ea typeface="Amazon Ember" panose="020B0603020204020204" pitchFamily="34" charset="0"/>
                <a:cs typeface="Amazon Ember" panose="020B0603020204020204" pitchFamily="34" charset="0"/>
              </a:rPr>
              <a:t>AWS documentation page.</a:t>
            </a:r>
            <a:endParaRPr lang="en-US" sz="1100" kern="1200" dirty="0">
              <a:solidFill>
                <a:schemeClr val="tx1"/>
              </a:solidFill>
              <a:effectLst/>
              <a:ea typeface="+mn-ea"/>
              <a:cs typeface="+mn-cs"/>
            </a:endParaRPr>
          </a:p>
        </p:txBody>
      </p:sp>
    </p:spTree>
    <p:extLst>
      <p:ext uri="{BB962C8B-B14F-4D97-AF65-F5344CB8AC3E}">
        <p14:creationId xmlns:p14="http://schemas.microsoft.com/office/powerpoint/2010/main" val="27320583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To stop using the account root user, take the following steps:</a:t>
            </a:r>
          </a:p>
          <a:p>
            <a:endParaRPr lang="en-US" sz="1100" dirty="0"/>
          </a:p>
          <a:p>
            <a:pPr marL="228600" lvl="0" indent="-228600">
              <a:buFont typeface="+mj-lt"/>
              <a:buAutoNum type="arabicPeriod"/>
            </a:pPr>
            <a:r>
              <a:rPr lang="en-US" sz="1100" dirty="0"/>
              <a:t>While you are logged into the account root user, create an IAM user for yourself with AWS Management Console access enabled (but do not attach any permissions to the user yet). Save the IAM user access keys if needed.</a:t>
            </a:r>
          </a:p>
          <a:p>
            <a:pPr marL="228600" lvl="0" indent="-228600">
              <a:buFont typeface="+mj-lt"/>
              <a:buAutoNum type="arabicPeriod"/>
            </a:pPr>
            <a:r>
              <a:rPr lang="en-US" sz="1100" dirty="0"/>
              <a:t>Next, create an IAM group, give it a name (such as </a:t>
            </a:r>
            <a:r>
              <a:rPr lang="en-US" sz="1100" i="1" dirty="0" err="1"/>
              <a:t>FullAccess</a:t>
            </a:r>
            <a:r>
              <a:rPr lang="en-US" sz="1100" dirty="0"/>
              <a:t>), and attach IAM policies to the group that grant full access to at least a few of the services you will use. Next,</a:t>
            </a:r>
            <a:r>
              <a:rPr lang="en-US" sz="1100" baseline="0" dirty="0"/>
              <a:t> </a:t>
            </a:r>
            <a:r>
              <a:rPr lang="en-US" sz="1100" dirty="0"/>
              <a:t>add the IAM user to the group. </a:t>
            </a:r>
          </a:p>
          <a:p>
            <a:pPr marL="228600" lvl="0" indent="-228600">
              <a:buFont typeface="+mj-lt"/>
              <a:buAutoNum type="arabicPeriod"/>
            </a:pPr>
            <a:r>
              <a:rPr lang="en-US" sz="1100" dirty="0"/>
              <a:t>Disable and remove your account root user access keys, if they exist.</a:t>
            </a:r>
          </a:p>
          <a:p>
            <a:pPr marL="228600" lvl="0" indent="-228600">
              <a:buFont typeface="+mj-lt"/>
              <a:buAutoNum type="arabicPeriod"/>
            </a:pPr>
            <a:r>
              <a:rPr lang="en-US" sz="1100" dirty="0"/>
              <a:t>Enable a password policy for all users. Copy the </a:t>
            </a:r>
            <a:r>
              <a:rPr lang="en-US" sz="1100" b="1" dirty="0"/>
              <a:t>IAM users sign-in link </a:t>
            </a:r>
            <a:r>
              <a:rPr lang="en-US" sz="1100" dirty="0"/>
              <a:t>from the IAM Dashboard page. Then, sign out as the account root user.</a:t>
            </a:r>
          </a:p>
          <a:p>
            <a:pPr marL="228600" lvl="0" indent="-228600">
              <a:buFont typeface="+mj-lt"/>
              <a:buAutoNum type="arabicPeriod"/>
            </a:pPr>
            <a:r>
              <a:rPr lang="en-US" sz="1100" dirty="0"/>
              <a:t>Browse to the IAM users sign-in link that you copied, and sign in to the account by using your new IAM user credentials. </a:t>
            </a:r>
          </a:p>
          <a:p>
            <a:pPr marL="228600" lvl="0" indent="-228600">
              <a:buFont typeface="+mj-lt"/>
              <a:buAutoNum type="arabicPeriod"/>
            </a:pPr>
            <a:r>
              <a:rPr lang="en-US" sz="1100" dirty="0"/>
              <a:t>Store your account root user credentials in a secure place. </a:t>
            </a:r>
          </a:p>
          <a:p>
            <a:pPr marL="457200" lvl="1" indent="0">
              <a:buFont typeface="+mj-lt"/>
              <a:buNone/>
            </a:pPr>
            <a:r>
              <a:rPr lang="en-US" sz="1100" dirty="0"/>
              <a:t> </a:t>
            </a:r>
          </a:p>
          <a:p>
            <a:r>
              <a:rPr lang="en-US" sz="1100" dirty="0"/>
              <a:t>To view detailed instructions for how to set up your first IAM user and IAM group, see </a:t>
            </a:r>
            <a:r>
              <a:rPr lang="en-US" sz="1100" dirty="0">
                <a:hlinkClick r:id="rId3"/>
              </a:rPr>
              <a:t>Creating Your First IAM Admin User and Group</a:t>
            </a:r>
            <a:r>
              <a:rPr lang="en-US" sz="1100" dirty="0"/>
              <a:t>.</a:t>
            </a:r>
            <a:endParaRPr lang="en-US" sz="1100" kern="1200" dirty="0">
              <a:solidFill>
                <a:schemeClr val="tx1"/>
              </a:solidFill>
              <a:effectLst/>
              <a:ea typeface="+mn-ea"/>
              <a:cs typeface="+mn-cs"/>
            </a:endParaRPr>
          </a:p>
        </p:txBody>
      </p:sp>
    </p:spTree>
    <p:extLst>
      <p:ext uri="{BB962C8B-B14F-4D97-AF65-F5344CB8AC3E}">
        <p14:creationId xmlns:p14="http://schemas.microsoft.com/office/powerpoint/2010/main" val="52156814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cs typeface="+mn-cs"/>
              </a:rPr>
              <a:t>Another recommended step for securing a new AWS account is to require multi-factor authentication (MFA) for the account root user login and for all other IAM user logins. You can also </a:t>
            </a:r>
            <a:r>
              <a:rPr lang="en-US" sz="1100" dirty="0"/>
              <a:t>use MFA to control programmatic access.</a:t>
            </a:r>
            <a:r>
              <a:rPr lang="en-US" sz="1100" kern="1200" dirty="0">
                <a:solidFill>
                  <a:schemeClr val="tx1"/>
                </a:solidFill>
                <a:effectLst/>
                <a:cs typeface="+mn-cs"/>
              </a:rPr>
              <a:t> For details, see </a:t>
            </a:r>
            <a:r>
              <a:rPr lang="en-US" sz="1100" dirty="0">
                <a:hlinkClick r:id="rId3"/>
              </a:rPr>
              <a:t>Configuring MFA-Protected API Access</a:t>
            </a:r>
            <a:r>
              <a:rPr lang="en-US" sz="1100" dirty="0"/>
              <a:t>.</a:t>
            </a:r>
          </a:p>
          <a:p>
            <a:endParaRPr lang="en-US" sz="1100" dirty="0"/>
          </a:p>
          <a:p>
            <a:r>
              <a:rPr lang="en-US" sz="1100" dirty="0"/>
              <a:t>You have a few options for retrieving the MFA token that is needed to log in when MFA is enabled. Options include virtual MFA-compliant applications (such as Google Authenticator and Authy Authenticator), U2F security key devices, and hardware MFA options that provide a key fob or display card.</a:t>
            </a:r>
          </a:p>
        </p:txBody>
      </p:sp>
    </p:spTree>
    <p:extLst>
      <p:ext uri="{BB962C8B-B14F-4D97-AF65-F5344CB8AC3E}">
        <p14:creationId xmlns:p14="http://schemas.microsoft.com/office/powerpoint/2010/main" val="26277631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AWS CloudTrail is a service that logs all API requests to resources in your account. In this way, it enables operational auditing on your account. </a:t>
            </a:r>
          </a:p>
          <a:p>
            <a:endParaRPr lang="en-US" sz="1100" dirty="0"/>
          </a:p>
          <a:p>
            <a:r>
              <a:rPr lang="en-US" sz="1100" b="0" i="0" kern="1200" dirty="0">
                <a:solidFill>
                  <a:schemeClr val="tx1"/>
                </a:solidFill>
                <a:effectLst/>
                <a:ea typeface="+mn-ea"/>
                <a:cs typeface="+mn-cs"/>
              </a:rPr>
              <a:t>AWS CloudTrail is enabled on account creation by default on all AWS accounts, and it keeps a record of the last 90 days of account management event activity. You can view and download the last 90 days of your account activity for </a:t>
            </a:r>
            <a:r>
              <a:rPr lang="en-US" sz="1100" b="0" i="1" kern="1200" dirty="0">
                <a:solidFill>
                  <a:schemeClr val="tx1"/>
                </a:solidFill>
                <a:effectLst/>
                <a:ea typeface="+mn-ea"/>
                <a:cs typeface="+mn-cs"/>
              </a:rPr>
              <a:t>create</a:t>
            </a:r>
            <a:r>
              <a:rPr lang="en-US" sz="1100" b="0" i="0" kern="1200" dirty="0">
                <a:solidFill>
                  <a:schemeClr val="tx1"/>
                </a:solidFill>
                <a:effectLst/>
                <a:ea typeface="+mn-ea"/>
                <a:cs typeface="+mn-cs"/>
              </a:rPr>
              <a:t>, </a:t>
            </a:r>
            <a:r>
              <a:rPr lang="en-US" sz="1100" b="0" i="1" kern="1200" dirty="0">
                <a:solidFill>
                  <a:schemeClr val="tx1"/>
                </a:solidFill>
                <a:effectLst/>
                <a:ea typeface="+mn-ea"/>
                <a:cs typeface="+mn-cs"/>
              </a:rPr>
              <a:t>modify</a:t>
            </a:r>
            <a:r>
              <a:rPr lang="en-US" sz="1100" b="0" i="0" kern="1200" dirty="0">
                <a:solidFill>
                  <a:schemeClr val="tx1"/>
                </a:solidFill>
                <a:effectLst/>
                <a:ea typeface="+mn-ea"/>
                <a:cs typeface="+mn-cs"/>
              </a:rPr>
              <a:t>, and </a:t>
            </a:r>
            <a:r>
              <a:rPr lang="en-US" sz="1100" b="0" i="1" kern="1200" dirty="0">
                <a:solidFill>
                  <a:schemeClr val="tx1"/>
                </a:solidFill>
                <a:effectLst/>
                <a:ea typeface="+mn-ea"/>
                <a:cs typeface="+mn-cs"/>
              </a:rPr>
              <a:t>delete</a:t>
            </a:r>
            <a:r>
              <a:rPr lang="en-US" sz="1100" b="0" i="0" kern="1200" dirty="0">
                <a:solidFill>
                  <a:schemeClr val="tx1"/>
                </a:solidFill>
                <a:effectLst/>
                <a:ea typeface="+mn-ea"/>
                <a:cs typeface="+mn-cs"/>
              </a:rPr>
              <a:t> operations of </a:t>
            </a:r>
            <a:r>
              <a:rPr lang="en-US" sz="1200" u="sng" kern="1200" dirty="0">
                <a:solidFill>
                  <a:schemeClr val="tx1"/>
                </a:solidFill>
                <a:effectLst/>
                <a:latin typeface="+mn-lt"/>
                <a:ea typeface="+mn-ea"/>
                <a:cs typeface="+mn-cs"/>
                <a:hlinkClick r:id="rId3"/>
              </a:rPr>
              <a:t>services that are supported by CloudTrail</a:t>
            </a:r>
            <a:r>
              <a:rPr lang="en-US" sz="1100" b="0" i="0" kern="1200" dirty="0">
                <a:solidFill>
                  <a:schemeClr val="tx1"/>
                </a:solidFill>
                <a:effectLst/>
                <a:ea typeface="+mn-ea"/>
                <a:cs typeface="+mn-cs"/>
              </a:rPr>
              <a:t> without needing to manually create another trail. </a:t>
            </a:r>
            <a:endParaRPr lang="en-US" sz="1100" dirty="0"/>
          </a:p>
          <a:p>
            <a:endParaRPr lang="en-US" sz="1100" dirty="0"/>
          </a:p>
          <a:p>
            <a:r>
              <a:rPr lang="en-US" sz="1100" b="0" dirty="0"/>
              <a:t>To enable CloudTrail log retention beyond the last 90 days and to enable alerting whenever specified events occur, create a new trail (which is described at a high</a:t>
            </a:r>
            <a:r>
              <a:rPr lang="en-US" sz="1100" b="0" baseline="0" dirty="0"/>
              <a:t> </a:t>
            </a:r>
            <a:r>
              <a:rPr lang="en-US" sz="1100" b="0" dirty="0"/>
              <a:t>level on the slide). </a:t>
            </a:r>
            <a:r>
              <a:rPr lang="en-US" sz="1100" dirty="0"/>
              <a:t>For detailed step-by-step instructions about how to create a trail in AWS CloudTrail, see </a:t>
            </a:r>
            <a:r>
              <a:rPr lang="en-US" sz="1100" dirty="0">
                <a:hlinkClick r:id="rId4"/>
              </a:rPr>
              <a:t>creating a trail</a:t>
            </a:r>
            <a:r>
              <a:rPr lang="en-US" sz="1100" dirty="0"/>
              <a:t> in the AWS documentation.</a:t>
            </a:r>
          </a:p>
        </p:txBody>
      </p:sp>
    </p:spTree>
    <p:extLst>
      <p:ext uri="{BB962C8B-B14F-4D97-AF65-F5344CB8AC3E}">
        <p14:creationId xmlns:p14="http://schemas.microsoft.com/office/powerpoint/2010/main" val="360707026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600450"/>
          </a:xfrm>
        </p:spPr>
        <p:txBody>
          <a:bodyPr/>
          <a:lstStyle/>
          <a:p>
            <a:r>
              <a:rPr lang="en-US" sz="1100" dirty="0"/>
              <a:t>An additional recommended step for securing a new AWS account is to enable </a:t>
            </a:r>
            <a:r>
              <a:rPr lang="en-US" sz="1100" b="0" dirty="0"/>
              <a:t>billing reports</a:t>
            </a:r>
            <a:r>
              <a:rPr lang="en-US" sz="1100" dirty="0"/>
              <a:t>, such as the </a:t>
            </a:r>
            <a:r>
              <a:rPr lang="en-US" sz="1100" b="1" dirty="0"/>
              <a:t>AWS Cost and Usage Report</a:t>
            </a:r>
            <a:r>
              <a:rPr lang="en-US" sz="1100" dirty="0"/>
              <a:t>. Billing reports provide information about your use of AWS resources and estimated costs for that use. AWS delivers the reports to an Amazon S3 bucket that you specify and AWS updates the reports at least once per day. </a:t>
            </a:r>
          </a:p>
          <a:p>
            <a:endParaRPr lang="en-US" sz="1100" dirty="0"/>
          </a:p>
          <a:p>
            <a:r>
              <a:rPr lang="en-US" sz="1100" dirty="0"/>
              <a:t>The AWS Cost and Usage Report tracks usage in the AWS account and provides estimated charges, either by the hour or by the day.</a:t>
            </a:r>
          </a:p>
          <a:p>
            <a:r>
              <a:rPr lang="en-US" sz="1100"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For details about how to create an AWS Cost and Usage Report, see the </a:t>
            </a:r>
            <a:r>
              <a:rPr lang="en-US" sz="1100" dirty="0">
                <a:latin typeface="Amazon Ember Light" panose="020B0403020204020204" pitchFamily="34" charset="0"/>
                <a:ea typeface="Amazon Ember Light" panose="020B0403020204020204" pitchFamily="34" charset="0"/>
                <a:cs typeface="Amazon Ember Light" panose="020B0403020204020204" pitchFamily="34" charset="0"/>
                <a:hlinkClick r:id="rId3"/>
              </a:rPr>
              <a:t>AWS Documentation</a:t>
            </a:r>
            <a:r>
              <a:rPr lang="en-US" sz="1100" kern="1200" dirty="0">
                <a:solidFill>
                  <a:schemeClr val="tx1"/>
                </a:solidFill>
                <a:effectLst/>
                <a:ea typeface="+mn-ea"/>
                <a:cs typeface="+mn-cs"/>
              </a:rPr>
              <a:t>.</a:t>
            </a:r>
            <a:endParaRPr lang="en-US" sz="1100" dirty="0"/>
          </a:p>
        </p:txBody>
      </p:sp>
    </p:spTree>
    <p:extLst>
      <p:ext uri="{BB962C8B-B14F-4D97-AF65-F5344CB8AC3E}">
        <p14:creationId xmlns:p14="http://schemas.microsoft.com/office/powerpoint/2010/main" val="104328683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The educator might optionally choose to show a full walkthrough</a:t>
            </a:r>
            <a:r>
              <a:rPr lang="en-US" sz="1100" baseline="0" dirty="0"/>
              <a:t> </a:t>
            </a:r>
            <a:r>
              <a:rPr lang="en-US" sz="1100" dirty="0"/>
              <a:t>of the first two major steps that</a:t>
            </a:r>
            <a:r>
              <a:rPr lang="en-US" sz="1100" baseline="0" dirty="0"/>
              <a:t> you must complete to secure a new AWS account. (These steps </a:t>
            </a:r>
            <a:r>
              <a:rPr lang="en-US" sz="1100" dirty="0"/>
              <a:t>were described in the previous slides.) The</a:t>
            </a:r>
            <a:r>
              <a:rPr lang="en-US" sz="1100" baseline="0" dirty="0"/>
              <a:t> </a:t>
            </a:r>
            <a:r>
              <a:rPr lang="en-US" sz="1100" dirty="0"/>
              <a:t>slides in this section provide screen captures of what it looks like to go through the process in detail.</a:t>
            </a:r>
          </a:p>
        </p:txBody>
      </p:sp>
    </p:spTree>
    <p:extLst>
      <p:ext uri="{BB962C8B-B14F-4D97-AF65-F5344CB8AC3E}">
        <p14:creationId xmlns:p14="http://schemas.microsoft.com/office/powerpoint/2010/main" val="137921120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924844"/>
          </a:xfrm>
        </p:spPr>
        <p:txBody>
          <a:bodyPr/>
          <a:lstStyle/>
          <a:p>
            <a:r>
              <a:rPr lang="en-US" sz="1100" dirty="0"/>
              <a:t>The screen capture shows an example of what the IAM Console Dashboard looks like when you are logged in as the AWS account root user. To access this screen in an account:</a:t>
            </a:r>
          </a:p>
          <a:p>
            <a:pPr marL="228600" indent="-228600">
              <a:buFont typeface="+mj-lt"/>
              <a:buAutoNum type="arabicPeriod"/>
            </a:pPr>
            <a:r>
              <a:rPr lang="en-US" sz="1100" dirty="0"/>
              <a:t>Log in to the </a:t>
            </a:r>
            <a:r>
              <a:rPr lang="en-US" sz="1100" b="1" dirty="0"/>
              <a:t>AWS Management Console</a:t>
            </a:r>
            <a:r>
              <a:rPr lang="en-US" sz="1100" dirty="0"/>
              <a:t> as the AWS</a:t>
            </a:r>
            <a:r>
              <a:rPr lang="en-US" sz="1100" baseline="0" dirty="0"/>
              <a:t> </a:t>
            </a:r>
            <a:r>
              <a:rPr lang="en-US" sz="1100" dirty="0"/>
              <a:t>account root user.</a:t>
            </a:r>
          </a:p>
          <a:p>
            <a:pPr marL="228600" indent="-228600">
              <a:buFont typeface="+mj-lt"/>
              <a:buAutoNum type="arabicPeriod"/>
            </a:pPr>
            <a:r>
              <a:rPr lang="en-US" sz="1100" dirty="0"/>
              <a:t>Go to the </a:t>
            </a:r>
            <a:r>
              <a:rPr lang="en-US" sz="1100" b="1" dirty="0"/>
              <a:t>IAM</a:t>
            </a:r>
            <a:r>
              <a:rPr lang="en-US" sz="1100" dirty="0"/>
              <a:t> service page and click the </a:t>
            </a:r>
            <a:r>
              <a:rPr lang="en-US" sz="1100" b="1" dirty="0"/>
              <a:t>Dashboard</a:t>
            </a:r>
            <a:r>
              <a:rPr lang="en-US" sz="1100" dirty="0"/>
              <a:t> link.</a:t>
            </a:r>
          </a:p>
          <a:p>
            <a:pPr marL="228600" indent="-228600">
              <a:buFont typeface="+mj-lt"/>
              <a:buAutoNum type="arabicPeriod"/>
            </a:pPr>
            <a:r>
              <a:rPr lang="en-US" sz="1100" dirty="0"/>
              <a:t>Review the information in the </a:t>
            </a:r>
            <a:r>
              <a:rPr lang="en-US" sz="1100" b="1" dirty="0"/>
              <a:t>Security Status</a:t>
            </a:r>
            <a:r>
              <a:rPr lang="en-US" sz="1100" dirty="0"/>
              <a:t> panel. </a:t>
            </a:r>
          </a:p>
          <a:p>
            <a:pPr marL="0" indent="0">
              <a:buFont typeface="+mj-lt"/>
              <a:buNone/>
            </a:pPr>
            <a:endParaRPr lang="en-US" sz="1100" dirty="0"/>
          </a:p>
          <a:p>
            <a:pPr marL="0" indent="0">
              <a:buFont typeface="+mj-lt"/>
              <a:buNone/>
            </a:pPr>
            <a:r>
              <a:rPr lang="en-US" sz="1100" dirty="0"/>
              <a:t>In the screen capture, only one of the five security status checks has been completed (</a:t>
            </a:r>
            <a:r>
              <a:rPr lang="en-US" sz="1100" i="1" dirty="0"/>
              <a:t>Delete your root access keys</a:t>
            </a:r>
            <a:r>
              <a:rPr lang="en-US" sz="1100" dirty="0"/>
              <a:t>). The goal of a person who completes the steps to secure the account is to receive green checks next to each security status item. </a:t>
            </a:r>
          </a:p>
          <a:p>
            <a:pPr marL="0" indent="0">
              <a:buFont typeface="+mj-lt"/>
              <a:buNone/>
            </a:pPr>
            <a:endParaRPr lang="en-US" sz="1100" dirty="0"/>
          </a:p>
          <a:p>
            <a:pPr>
              <a:spcAft>
                <a:spcPts val="600"/>
              </a:spcAft>
            </a:pPr>
            <a:r>
              <a:rPr lang="en-US" sz="1100" dirty="0"/>
              <a:t>A review of the current </a:t>
            </a:r>
            <a:r>
              <a:rPr lang="en-US" sz="1100" b="1" dirty="0"/>
              <a:t>Security Status </a:t>
            </a:r>
            <a:r>
              <a:rPr lang="en-US" sz="1100" dirty="0"/>
              <a:t>list</a:t>
            </a:r>
            <a:r>
              <a:rPr lang="en-US" sz="1100" baseline="0" dirty="0"/>
              <a:t> </a:t>
            </a:r>
            <a:r>
              <a:rPr lang="en-US" sz="1100" dirty="0"/>
              <a:t>indicates that:</a:t>
            </a:r>
          </a:p>
          <a:p>
            <a:pPr marL="171450" indent="-171450">
              <a:spcAft>
                <a:spcPts val="600"/>
              </a:spcAft>
              <a:buFont typeface="Arial" panose="020B0604020202020204" pitchFamily="34" charset="0"/>
              <a:buChar char="•"/>
            </a:pPr>
            <a:r>
              <a:rPr lang="en-US" sz="1100" dirty="0"/>
              <a:t>MFA has </a:t>
            </a:r>
            <a:r>
              <a:rPr lang="en-US" sz="1100" i="1" dirty="0"/>
              <a:t>not</a:t>
            </a:r>
            <a:r>
              <a:rPr lang="en-US" sz="1100" dirty="0"/>
              <a:t> been activated on the AWS account root user.</a:t>
            </a:r>
          </a:p>
          <a:p>
            <a:pPr marL="171450" indent="-171450">
              <a:spcAft>
                <a:spcPts val="600"/>
              </a:spcAft>
              <a:buFont typeface="Arial" panose="020B0604020202020204" pitchFamily="34" charset="0"/>
              <a:buChar char="•"/>
            </a:pPr>
            <a:r>
              <a:rPr lang="en-US" sz="1100" dirty="0"/>
              <a:t>No individual IAM users have been created.</a:t>
            </a:r>
          </a:p>
          <a:p>
            <a:pPr marL="171450" indent="-171450">
              <a:spcAft>
                <a:spcPts val="600"/>
              </a:spcAft>
              <a:buFont typeface="Arial" panose="020B0604020202020204" pitchFamily="34" charset="0"/>
              <a:buChar char="•"/>
            </a:pPr>
            <a:r>
              <a:rPr lang="en-US" sz="1100" dirty="0"/>
              <a:t>No permissions have been assigned to groups.</a:t>
            </a:r>
          </a:p>
          <a:p>
            <a:pPr marL="171450" indent="-171450">
              <a:spcAft>
                <a:spcPts val="600"/>
              </a:spcAft>
              <a:buFont typeface="Arial" panose="020B0604020202020204" pitchFamily="34" charset="0"/>
              <a:buChar char="•"/>
            </a:pPr>
            <a:r>
              <a:rPr lang="en-US" sz="1100" dirty="0"/>
              <a:t>No IAM password policy has been applied.</a:t>
            </a:r>
          </a:p>
          <a:p>
            <a:pPr marL="0" indent="0">
              <a:spcAft>
                <a:spcPts val="600"/>
              </a:spcAft>
              <a:buFont typeface="Arial" panose="020B0604020202020204" pitchFamily="34" charset="0"/>
              <a:buNone/>
            </a:pPr>
            <a:r>
              <a:rPr lang="en-US" sz="1100" dirty="0"/>
              <a:t>There is a custom IAM user sign-in link for the account.</a:t>
            </a:r>
            <a:r>
              <a:rPr lang="en-US" sz="1100" baseline="0" dirty="0"/>
              <a:t> Note that the </a:t>
            </a:r>
            <a:r>
              <a:rPr lang="en-US" sz="1100" dirty="0"/>
              <a:t>account number was hidden in this screen capture. Optionally, you can use the </a:t>
            </a:r>
            <a:r>
              <a:rPr lang="en-US" sz="1100" b="1" dirty="0"/>
              <a:t>Customize</a:t>
            </a:r>
            <a:r>
              <a:rPr lang="en-US" sz="1100" dirty="0"/>
              <a:t> link to the right of the IAM user sign-in link to change the name of the account so that it does not display the account number. This link is used to sign in to the account,</a:t>
            </a:r>
            <a:r>
              <a:rPr lang="en-US" sz="1100" baseline="0" dirty="0"/>
              <a:t> </a:t>
            </a:r>
            <a:r>
              <a:rPr lang="en-US" sz="1100" dirty="0"/>
              <a:t>and it can be sent to users after their accounts are created.</a:t>
            </a:r>
          </a:p>
        </p:txBody>
      </p:sp>
    </p:spTree>
    <p:extLst>
      <p:ext uri="{BB962C8B-B14F-4D97-AF65-F5344CB8AC3E}">
        <p14:creationId xmlns:p14="http://schemas.microsoft.com/office/powerpoint/2010/main" val="387756284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600"/>
              </a:spcAft>
            </a:pPr>
            <a:r>
              <a:rPr lang="en-US" sz="1100" dirty="0"/>
              <a:t>Before you</a:t>
            </a:r>
            <a:r>
              <a:rPr lang="en-US" sz="1100" baseline="0" dirty="0"/>
              <a:t> </a:t>
            </a:r>
            <a:r>
              <a:rPr lang="en-US" sz="1100" dirty="0"/>
              <a:t>create IAM users in the account, activate MFA on the account root user. To log in as the account root user, use the email address that you used to create the account. The account root user has access to everything, which is why it is important to secure this account with restrictions.</a:t>
            </a:r>
          </a:p>
          <a:p>
            <a:pPr>
              <a:spcAft>
                <a:spcPts val="600"/>
              </a:spcAft>
            </a:pPr>
            <a:r>
              <a:rPr lang="en-US" sz="1100" dirty="0"/>
              <a:t>To configure MFA:</a:t>
            </a:r>
          </a:p>
          <a:p>
            <a:pPr marL="228600" indent="-228600">
              <a:spcAft>
                <a:spcPts val="600"/>
              </a:spcAft>
              <a:buFont typeface="+mj-lt"/>
              <a:buAutoNum type="arabicPeriod"/>
            </a:pPr>
            <a:r>
              <a:rPr lang="en-US" sz="1100" dirty="0"/>
              <a:t>Click the </a:t>
            </a:r>
            <a:r>
              <a:rPr lang="en-US" sz="1100" b="1" dirty="0"/>
              <a:t>Activate MFA on your root account </a:t>
            </a:r>
            <a:r>
              <a:rPr lang="en-US" sz="1100" b="0" dirty="0"/>
              <a:t>link.</a:t>
            </a:r>
          </a:p>
          <a:p>
            <a:pPr marL="228600" indent="-228600">
              <a:spcAft>
                <a:spcPts val="600"/>
              </a:spcAft>
              <a:buFont typeface="+mj-lt"/>
              <a:buAutoNum type="arabicPeriod"/>
            </a:pPr>
            <a:r>
              <a:rPr lang="en-US" sz="1100" dirty="0"/>
              <a:t>Click </a:t>
            </a:r>
            <a:r>
              <a:rPr lang="en-US" sz="1100" b="1" dirty="0"/>
              <a:t>Manage MFA</a:t>
            </a:r>
            <a:r>
              <a:rPr lang="en-US" sz="1100" dirty="0"/>
              <a:t>. </a:t>
            </a:r>
          </a:p>
          <a:p>
            <a:pPr marL="228600" indent="-228600">
              <a:spcAft>
                <a:spcPts val="600"/>
              </a:spcAft>
              <a:buFont typeface="+mj-lt"/>
              <a:buAutoNum type="arabicPeriod"/>
            </a:pPr>
            <a:r>
              <a:rPr lang="en-US" sz="1100" dirty="0"/>
              <a:t>Click </a:t>
            </a:r>
            <a:r>
              <a:rPr lang="en-US" sz="1100" b="1" dirty="0"/>
              <a:t>Assign MFA device</a:t>
            </a:r>
            <a:r>
              <a:rPr lang="en-US" sz="1100" dirty="0"/>
              <a:t>. You have three options: </a:t>
            </a:r>
            <a:r>
              <a:rPr lang="en-US" sz="1100" b="1" dirty="0"/>
              <a:t>Virtual MFA device</a:t>
            </a:r>
            <a:r>
              <a:rPr lang="en-US" sz="1100" dirty="0"/>
              <a:t>, </a:t>
            </a:r>
            <a:r>
              <a:rPr lang="en-US" sz="1100" b="1" dirty="0"/>
              <a:t>U2F security key</a:t>
            </a:r>
            <a:r>
              <a:rPr lang="en-US" sz="1100" dirty="0"/>
              <a:t>, and </a:t>
            </a:r>
            <a:r>
              <a:rPr lang="en-US" sz="1100" b="1" dirty="0"/>
              <a:t>Other hardware MFA device</a:t>
            </a:r>
            <a:r>
              <a:rPr lang="en-US" sz="1100" dirty="0"/>
              <a:t>. A hardware device is an actual hardware device. </a:t>
            </a:r>
          </a:p>
          <a:p>
            <a:pPr marL="228600" indent="-228600">
              <a:spcAft>
                <a:spcPts val="600"/>
              </a:spcAft>
              <a:buFont typeface="+mj-lt"/>
              <a:buAutoNum type="arabicPeriod"/>
            </a:pPr>
            <a:r>
              <a:rPr lang="en-US" sz="1100" dirty="0"/>
              <a:t>For purposes of this demonstration, select </a:t>
            </a:r>
            <a:r>
              <a:rPr lang="en-US" sz="1100" b="1" dirty="0"/>
              <a:t>Virtual</a:t>
            </a:r>
            <a:r>
              <a:rPr lang="en-US" sz="1100" dirty="0"/>
              <a:t> </a:t>
            </a:r>
            <a:r>
              <a:rPr lang="en-US" sz="1100" b="1" dirty="0"/>
              <a:t>MFA device </a:t>
            </a:r>
            <a:r>
              <a:rPr lang="en-US" sz="1100" dirty="0"/>
              <a:t>and then click </a:t>
            </a:r>
            <a:r>
              <a:rPr lang="en-US" sz="1100" b="1" dirty="0"/>
              <a:t>Continue</a:t>
            </a:r>
            <a:r>
              <a:rPr lang="en-US" sz="1100" dirty="0"/>
              <a:t>.</a:t>
            </a:r>
          </a:p>
          <a:p>
            <a:pPr marL="228600" indent="-228600">
              <a:spcAft>
                <a:spcPts val="600"/>
              </a:spcAft>
              <a:buFont typeface="+mj-lt"/>
              <a:buAutoNum type="arabicPeriod"/>
            </a:pPr>
            <a:r>
              <a:rPr lang="en-US" sz="1100" dirty="0"/>
              <a:t>A new dialog box appears and asks you to configure a virtual MFA device. An app (such as Google Authenticator) must be downloaded for this task. After the download is complete, click </a:t>
            </a:r>
            <a:r>
              <a:rPr lang="en-US" sz="1100" b="1" dirty="0"/>
              <a:t>Show QR code</a:t>
            </a:r>
            <a:r>
              <a:rPr lang="en-US" sz="1100" dirty="0"/>
              <a:t>. </a:t>
            </a:r>
          </a:p>
          <a:p>
            <a:pPr marL="228600" indent="-228600">
              <a:spcAft>
                <a:spcPts val="600"/>
              </a:spcAft>
              <a:buFont typeface="+mj-lt"/>
              <a:buAutoNum type="arabicPeriod"/>
            </a:pPr>
            <a:endParaRPr lang="en-US" sz="1100" dirty="0"/>
          </a:p>
        </p:txBody>
      </p:sp>
    </p:spTree>
    <p:extLst>
      <p:ext uri="{BB962C8B-B14F-4D97-AF65-F5344CB8AC3E}">
        <p14:creationId xmlns:p14="http://schemas.microsoft.com/office/powerpoint/2010/main" val="246010389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spcAft>
                <a:spcPts val="600"/>
              </a:spcAft>
              <a:buFont typeface="+mj-lt"/>
              <a:buAutoNum type="arabicPeriod" startAt="6"/>
            </a:pPr>
            <a:r>
              <a:rPr lang="en-US" sz="1100" dirty="0"/>
              <a:t>In the authenticator application, choose the </a:t>
            </a:r>
            <a:r>
              <a:rPr lang="en-US" sz="1100" b="1" dirty="0"/>
              <a:t>plus</a:t>
            </a:r>
            <a:r>
              <a:rPr lang="en-US" sz="1100" dirty="0"/>
              <a:t> </a:t>
            </a:r>
            <a:r>
              <a:rPr lang="en-US" sz="1100" b="1" dirty="0"/>
              <a:t>sign (+)</a:t>
            </a:r>
            <a:r>
              <a:rPr lang="en-US" sz="1100" dirty="0"/>
              <a:t>. </a:t>
            </a:r>
          </a:p>
          <a:p>
            <a:pPr marL="228600" indent="-228600">
              <a:spcAft>
                <a:spcPts val="600"/>
              </a:spcAft>
              <a:buFont typeface="+mj-lt"/>
              <a:buAutoNum type="arabicPeriod" startAt="6"/>
            </a:pPr>
            <a:r>
              <a:rPr lang="en-US" sz="1100" dirty="0"/>
              <a:t>Scan the barcode, and enter the first authentication code. </a:t>
            </a:r>
          </a:p>
          <a:p>
            <a:pPr marL="228600" indent="-228600">
              <a:spcAft>
                <a:spcPts val="600"/>
              </a:spcAft>
              <a:buFont typeface="+mj-lt"/>
              <a:buAutoNum type="arabicPeriod" startAt="6"/>
            </a:pPr>
            <a:r>
              <a:rPr lang="en-US" sz="1100" dirty="0"/>
              <a:t>Wait a moment for the second code to display, and enter the second code. </a:t>
            </a:r>
          </a:p>
          <a:p>
            <a:pPr marL="228600" indent="-228600">
              <a:spcAft>
                <a:spcPts val="600"/>
              </a:spcAft>
              <a:buFont typeface="+mj-lt"/>
              <a:buAutoNum type="arabicPeriod" startAt="6"/>
            </a:pPr>
            <a:r>
              <a:rPr lang="en-US" sz="1100" dirty="0"/>
              <a:t>Click the </a:t>
            </a:r>
            <a:r>
              <a:rPr lang="en-US" sz="1100" b="1" dirty="0"/>
              <a:t>Assign MFA </a:t>
            </a:r>
            <a:r>
              <a:rPr lang="en-US" sz="1100" dirty="0"/>
              <a:t>button.</a:t>
            </a:r>
          </a:p>
        </p:txBody>
      </p:sp>
    </p:spTree>
    <p:extLst>
      <p:ext uri="{BB962C8B-B14F-4D97-AF65-F5344CB8AC3E}">
        <p14:creationId xmlns:p14="http://schemas.microsoft.com/office/powerpoint/2010/main" val="23017233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Introducing Section 1: AWS shared responsibility model.</a:t>
            </a:r>
          </a:p>
          <a:p>
            <a:r>
              <a:rPr lang="en-US" sz="1100" kern="1200" dirty="0">
                <a:solidFill>
                  <a:schemeClr val="tx1"/>
                </a:solidFill>
                <a:effectLst/>
                <a:latin typeface="+mn-lt"/>
                <a:ea typeface="+mn-ea"/>
                <a:cs typeface="+mn-cs"/>
              </a:rPr>
              <a:t> </a:t>
            </a:r>
          </a:p>
          <a:p>
            <a:endParaRPr lang="en-US" sz="1100" kern="1200" dirty="0">
              <a:solidFill>
                <a:schemeClr val="tx1"/>
              </a:solidFill>
              <a:effectLst/>
              <a:latin typeface="+mn-lt"/>
              <a:ea typeface="+mn-ea"/>
              <a:cs typeface="+mn-cs"/>
            </a:endParaRPr>
          </a:p>
          <a:p>
            <a:endParaRPr lang="en-US" sz="1100" dirty="0"/>
          </a:p>
        </p:txBody>
      </p:sp>
    </p:spTree>
    <p:extLst>
      <p:ext uri="{BB962C8B-B14F-4D97-AF65-F5344CB8AC3E}">
        <p14:creationId xmlns:p14="http://schemas.microsoft.com/office/powerpoint/2010/main" val="189065426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spcAft>
                <a:spcPts val="600"/>
              </a:spcAft>
              <a:buFont typeface="+mj-lt"/>
              <a:buAutoNum type="arabicPeriod" startAt="10"/>
            </a:pPr>
            <a:r>
              <a:rPr lang="en-US" sz="1100" dirty="0"/>
              <a:t> Click </a:t>
            </a:r>
            <a:r>
              <a:rPr lang="en-US" sz="1100" b="1" dirty="0"/>
              <a:t>Finish</a:t>
            </a:r>
            <a:r>
              <a:rPr lang="en-US" sz="1100" dirty="0"/>
              <a:t> and refresh your browser. </a:t>
            </a:r>
          </a:p>
          <a:p>
            <a:pPr marL="0" indent="0">
              <a:spcAft>
                <a:spcPts val="600"/>
              </a:spcAft>
              <a:buFont typeface="+mj-lt"/>
              <a:buNone/>
            </a:pPr>
            <a:endParaRPr lang="en-US" sz="1100" dirty="0"/>
          </a:p>
          <a:p>
            <a:pPr marL="0" indent="0">
              <a:spcAft>
                <a:spcPts val="600"/>
              </a:spcAft>
              <a:buFont typeface="+mj-lt"/>
              <a:buNone/>
            </a:pPr>
            <a:r>
              <a:rPr lang="en-US" sz="1100" dirty="0"/>
              <a:t>In the </a:t>
            </a:r>
            <a:r>
              <a:rPr lang="en-US" sz="1100" b="1" dirty="0"/>
              <a:t>Security Status </a:t>
            </a:r>
            <a:r>
              <a:rPr lang="en-US" sz="1100" dirty="0"/>
              <a:t>panel, it should now show a green checkmark icon,</a:t>
            </a:r>
            <a:r>
              <a:rPr lang="en-US" sz="1100" baseline="0" dirty="0"/>
              <a:t> which</a:t>
            </a:r>
            <a:r>
              <a:rPr lang="en-US" sz="1100" dirty="0"/>
              <a:t> indicates that MFA is now activated on the account root user.</a:t>
            </a:r>
          </a:p>
        </p:txBody>
      </p:sp>
    </p:spTree>
    <p:extLst>
      <p:ext uri="{BB962C8B-B14F-4D97-AF65-F5344CB8AC3E}">
        <p14:creationId xmlns:p14="http://schemas.microsoft.com/office/powerpoint/2010/main" val="262978524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600"/>
              </a:spcAft>
            </a:pPr>
            <a:r>
              <a:rPr lang="en-US" sz="1100" dirty="0"/>
              <a:t>Most AWS accounts are shared by multiple users in an organization. To support this practice, you</a:t>
            </a:r>
            <a:r>
              <a:rPr lang="en-US" sz="1100" baseline="0" dirty="0"/>
              <a:t> can set up </a:t>
            </a:r>
            <a:r>
              <a:rPr lang="en-US" sz="1100" dirty="0"/>
              <a:t>each user with individually assigned permissions,</a:t>
            </a:r>
            <a:r>
              <a:rPr lang="en-US" sz="1100" baseline="0" dirty="0"/>
              <a:t> </a:t>
            </a:r>
            <a:r>
              <a:rPr lang="en-US" sz="1100" dirty="0"/>
              <a:t>or you can add</a:t>
            </a:r>
            <a:r>
              <a:rPr lang="en-US" sz="1100" baseline="0" dirty="0"/>
              <a:t> </a:t>
            </a:r>
            <a:r>
              <a:rPr lang="en-US" sz="1100" dirty="0"/>
              <a:t>users to the appropriate IAM group that grants them specific permissions. </a:t>
            </a:r>
          </a:p>
          <a:p>
            <a:pPr>
              <a:spcAft>
                <a:spcPts val="600"/>
              </a:spcAft>
            </a:pPr>
            <a:r>
              <a:rPr lang="en-US" sz="1100" dirty="0"/>
              <a:t>An AWS best practice is to provide each user with their own IAM user login so that they do not log in as the account root user with global privileges, or use the same credentials as someone else to log in to the account.</a:t>
            </a:r>
          </a:p>
          <a:p>
            <a:pPr>
              <a:spcAft>
                <a:spcPts val="600"/>
              </a:spcAft>
            </a:pPr>
            <a:r>
              <a:rPr lang="en-US" sz="1100" dirty="0"/>
              <a:t>To configure this setup:</a:t>
            </a:r>
          </a:p>
          <a:p>
            <a:pPr marL="228600" indent="-228600">
              <a:spcAft>
                <a:spcPts val="600"/>
              </a:spcAft>
              <a:buFont typeface="+mj-lt"/>
              <a:buAutoNum type="arabicPeriod"/>
            </a:pPr>
            <a:r>
              <a:rPr lang="en-US" sz="1100" dirty="0"/>
              <a:t>Click </a:t>
            </a:r>
            <a:r>
              <a:rPr lang="en-US" sz="1100" b="1" dirty="0"/>
              <a:t>Create individual IAM users</a:t>
            </a:r>
            <a:r>
              <a:rPr lang="en-US" sz="1100" dirty="0"/>
              <a:t> and then select </a:t>
            </a:r>
            <a:r>
              <a:rPr lang="en-US" sz="1100" b="1" dirty="0"/>
              <a:t>Manage Users</a:t>
            </a:r>
            <a:r>
              <a:rPr lang="en-US" sz="1100" dirty="0"/>
              <a:t>.</a:t>
            </a:r>
          </a:p>
        </p:txBody>
      </p:sp>
    </p:spTree>
    <p:extLst>
      <p:ext uri="{BB962C8B-B14F-4D97-AF65-F5344CB8AC3E}">
        <p14:creationId xmlns:p14="http://schemas.microsoft.com/office/powerpoint/2010/main" val="85394204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spcAft>
                <a:spcPts val="600"/>
              </a:spcAft>
              <a:buFont typeface="+mj-lt"/>
              <a:buAutoNum type="arabicPeriod" startAt="2"/>
            </a:pPr>
            <a:r>
              <a:rPr lang="en-US" sz="1100" dirty="0"/>
              <a:t>Select </a:t>
            </a:r>
            <a:r>
              <a:rPr lang="en-US" sz="1100" b="1" dirty="0"/>
              <a:t>Add user</a:t>
            </a:r>
            <a:r>
              <a:rPr lang="en-US" sz="1100" b="0" dirty="0"/>
              <a:t> and specify a new user </a:t>
            </a:r>
            <a:r>
              <a:rPr lang="en-US" sz="1100" dirty="0"/>
              <a:t>name. Note that user names cannot have spaces.</a:t>
            </a:r>
          </a:p>
          <a:p>
            <a:pPr marL="228600" indent="-228600">
              <a:spcAft>
                <a:spcPts val="600"/>
              </a:spcAft>
              <a:buFont typeface="+mj-lt"/>
              <a:buAutoNum type="arabicPeriod" startAt="2"/>
            </a:pPr>
            <a:r>
              <a:rPr lang="en-US" sz="1100" dirty="0"/>
              <a:t>Select the </a:t>
            </a:r>
            <a:r>
              <a:rPr lang="en-US" sz="1100" b="1" dirty="0"/>
              <a:t>Access type</a:t>
            </a:r>
            <a:r>
              <a:rPr lang="en-US" sz="1100" dirty="0"/>
              <a:t>. There are two access types (you can grant either type or both types to the user, but for the purposes of this demonstration, grant both types):</a:t>
            </a:r>
          </a:p>
          <a:p>
            <a:pPr marL="628650" lvl="1" indent="-171450">
              <a:spcAft>
                <a:spcPts val="600"/>
              </a:spcAft>
              <a:buFont typeface="Arial" panose="020B0604020202020204" pitchFamily="34" charset="0"/>
              <a:buChar char="•"/>
            </a:pPr>
            <a:r>
              <a:rPr lang="en-US" sz="1100" b="1" dirty="0"/>
              <a:t>Programmatic access</a:t>
            </a:r>
            <a:r>
              <a:rPr lang="en-US" sz="1100" dirty="0"/>
              <a:t> enables the user to have AWS CLI access to provision resources. This option will generate an access key one time. This access key must be saved because it will be used for all future access.</a:t>
            </a:r>
          </a:p>
          <a:p>
            <a:pPr marL="628650" marR="0" lvl="1" indent="-1714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en-US" sz="1100" b="1" dirty="0"/>
              <a:t>AWS Management Console access</a:t>
            </a:r>
            <a:r>
              <a:rPr lang="en-US" sz="1100" dirty="0"/>
              <a:t> enables the user to log in to the console.</a:t>
            </a:r>
          </a:p>
          <a:p>
            <a:pPr marL="228600" marR="0" lvl="0" indent="-228600" algn="l" defTabSz="914400" rtl="0" eaLnBrk="1" fontAlgn="auto" latinLnBrk="0" hangingPunct="1">
              <a:lnSpc>
                <a:spcPct val="100000"/>
              </a:lnSpc>
              <a:spcBef>
                <a:spcPts val="0"/>
              </a:spcBef>
              <a:spcAft>
                <a:spcPts val="600"/>
              </a:spcAft>
              <a:buClrTx/>
              <a:buSzTx/>
              <a:buFont typeface="+mj-lt"/>
              <a:buAutoNum type="arabicPeriod" startAt="4"/>
              <a:tabLst/>
              <a:defRPr/>
            </a:pPr>
            <a:r>
              <a:rPr lang="en-US" sz="1100" dirty="0"/>
              <a:t>If you chose to grant console access, either choose </a:t>
            </a:r>
            <a:r>
              <a:rPr lang="en-US" sz="1100" b="1" dirty="0"/>
              <a:t>Autogenerate password</a:t>
            </a:r>
            <a:r>
              <a:rPr lang="en-US" sz="1100" b="0" dirty="0"/>
              <a:t>,</a:t>
            </a:r>
            <a:r>
              <a:rPr lang="en-US" sz="1100" b="1" baseline="0" dirty="0"/>
              <a:t> </a:t>
            </a:r>
            <a:r>
              <a:rPr lang="en-US" sz="1100" dirty="0"/>
              <a:t>or select </a:t>
            </a:r>
            <a:r>
              <a:rPr lang="en-US" sz="1100" b="1" dirty="0"/>
              <a:t>Custom password </a:t>
            </a:r>
            <a:r>
              <a:rPr lang="en-US" sz="1100" dirty="0"/>
              <a:t>and enter one.</a:t>
            </a:r>
          </a:p>
          <a:p>
            <a:pPr marL="228600" marR="0" lvl="0" indent="-228600" algn="l" defTabSz="914400" rtl="0" eaLnBrk="1" fontAlgn="auto" latinLnBrk="0" hangingPunct="1">
              <a:lnSpc>
                <a:spcPct val="100000"/>
              </a:lnSpc>
              <a:spcBef>
                <a:spcPts val="0"/>
              </a:spcBef>
              <a:spcAft>
                <a:spcPts val="600"/>
              </a:spcAft>
              <a:buClrTx/>
              <a:buSzTx/>
              <a:buFont typeface="+mj-lt"/>
              <a:buAutoNum type="arabicPeriod" startAt="4"/>
              <a:tabLst/>
              <a:defRPr/>
            </a:pPr>
            <a:r>
              <a:rPr lang="en-US" sz="1100" dirty="0"/>
              <a:t>Click </a:t>
            </a:r>
            <a:r>
              <a:rPr lang="en-US" sz="1100" b="1" dirty="0"/>
              <a:t>Next: Permissions</a:t>
            </a:r>
            <a:r>
              <a:rPr lang="en-US" sz="1100" dirty="0"/>
              <a:t>.</a:t>
            </a:r>
          </a:p>
        </p:txBody>
      </p:sp>
    </p:spTree>
    <p:extLst>
      <p:ext uri="{BB962C8B-B14F-4D97-AF65-F5344CB8AC3E}">
        <p14:creationId xmlns:p14="http://schemas.microsoft.com/office/powerpoint/2010/main" val="305182347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600"/>
              </a:spcAft>
            </a:pPr>
            <a:r>
              <a:rPr lang="en-US" sz="1100" dirty="0"/>
              <a:t>Next, you will assign permissions. You have three options for</a:t>
            </a:r>
            <a:r>
              <a:rPr lang="en-US" sz="1100" baseline="0" dirty="0"/>
              <a:t> assigning permissions</a:t>
            </a:r>
            <a:r>
              <a:rPr lang="en-US" sz="1100" dirty="0"/>
              <a:t>:</a:t>
            </a:r>
          </a:p>
          <a:p>
            <a:pPr marL="171450" indent="-171450">
              <a:spcAft>
                <a:spcPts val="600"/>
              </a:spcAft>
              <a:buFont typeface="Arial" panose="020B0604020202020204" pitchFamily="34" charset="0"/>
              <a:buChar char="•"/>
            </a:pPr>
            <a:r>
              <a:rPr lang="en-US" sz="1100" dirty="0"/>
              <a:t>Add user to group</a:t>
            </a:r>
          </a:p>
          <a:p>
            <a:pPr marL="171450" indent="-171450">
              <a:spcAft>
                <a:spcPts val="600"/>
              </a:spcAft>
              <a:buFont typeface="Arial" panose="020B0604020202020204" pitchFamily="34" charset="0"/>
              <a:buChar char="•"/>
            </a:pPr>
            <a:r>
              <a:rPr lang="en-US" sz="1100" dirty="0"/>
              <a:t>Copy permissions from an existing user</a:t>
            </a:r>
          </a:p>
          <a:p>
            <a:pPr marL="171450" indent="-171450">
              <a:spcAft>
                <a:spcPts val="600"/>
              </a:spcAft>
              <a:buFont typeface="Arial" panose="020B0604020202020204" pitchFamily="34" charset="0"/>
              <a:buChar char="•"/>
            </a:pPr>
            <a:r>
              <a:rPr lang="en-US" sz="1100" dirty="0"/>
              <a:t>Attach existing policies directly</a:t>
            </a:r>
          </a:p>
          <a:p>
            <a:pPr marL="171450" indent="-171450">
              <a:spcAft>
                <a:spcPts val="600"/>
              </a:spcAft>
              <a:buFont typeface="Arial" panose="020B0604020202020204" pitchFamily="34" charset="0"/>
              <a:buChar char="•"/>
            </a:pPr>
            <a:endParaRPr lang="en-US" sz="1100" dirty="0"/>
          </a:p>
          <a:p>
            <a:pPr marL="228600" marR="0" lvl="0" indent="-228600" algn="l" defTabSz="914400" rtl="0" eaLnBrk="1" fontAlgn="auto" latinLnBrk="0" hangingPunct="1">
              <a:lnSpc>
                <a:spcPct val="100000"/>
              </a:lnSpc>
              <a:spcBef>
                <a:spcPts val="0"/>
              </a:spcBef>
              <a:spcAft>
                <a:spcPts val="600"/>
              </a:spcAft>
              <a:buClrTx/>
              <a:buSzTx/>
              <a:buFont typeface="+mj-lt"/>
              <a:buAutoNum type="arabicPeriod" startAt="6"/>
              <a:tabLst/>
              <a:defRPr/>
            </a:pPr>
            <a:r>
              <a:rPr lang="en-US" sz="1100" dirty="0"/>
              <a:t>You want to add the user to a group, so select </a:t>
            </a:r>
            <a:r>
              <a:rPr lang="en-US" sz="1100" b="1" dirty="0"/>
              <a:t>Add user to group </a:t>
            </a:r>
            <a:r>
              <a:rPr lang="en-US" sz="1100" dirty="0"/>
              <a:t>and then choose </a:t>
            </a:r>
            <a:r>
              <a:rPr lang="en-US" sz="1100" b="1" dirty="0"/>
              <a:t>Create group</a:t>
            </a:r>
            <a:r>
              <a:rPr lang="en-US" sz="1100" b="0" baseline="0" dirty="0"/>
              <a:t>.</a:t>
            </a:r>
            <a:r>
              <a:rPr lang="en-US" sz="1100" dirty="0"/>
              <a:t> </a:t>
            </a:r>
          </a:p>
          <a:p>
            <a:pPr marL="0" marR="0" lvl="0" indent="0" algn="l" defTabSz="914400" rtl="0" eaLnBrk="1" fontAlgn="auto" latinLnBrk="0" hangingPunct="1">
              <a:lnSpc>
                <a:spcPct val="100000"/>
              </a:lnSpc>
              <a:spcBef>
                <a:spcPts val="0"/>
              </a:spcBef>
              <a:spcAft>
                <a:spcPts val="600"/>
              </a:spcAft>
              <a:buClrTx/>
              <a:buSzTx/>
              <a:buFont typeface="Arial" panose="020B0604020202020204" pitchFamily="34" charset="0"/>
              <a:buNone/>
              <a:tabLst/>
              <a:defRPr/>
            </a:pPr>
            <a:endParaRPr lang="en-US" sz="1100" dirty="0"/>
          </a:p>
          <a:p>
            <a:pPr marL="0" marR="0" lvl="0" indent="0" algn="l" defTabSz="914400" rtl="0" eaLnBrk="1" fontAlgn="auto" latinLnBrk="0" hangingPunct="1">
              <a:lnSpc>
                <a:spcPct val="100000"/>
              </a:lnSpc>
              <a:spcBef>
                <a:spcPts val="0"/>
              </a:spcBef>
              <a:spcAft>
                <a:spcPts val="600"/>
              </a:spcAft>
              <a:buClrTx/>
              <a:buSzTx/>
              <a:buFont typeface="Arial" panose="020B0604020202020204" pitchFamily="34" charset="0"/>
              <a:buNone/>
              <a:tabLst/>
              <a:defRPr/>
            </a:pPr>
            <a:r>
              <a:rPr lang="en-US" sz="1100" dirty="0"/>
              <a:t>Note: A group is where you put users to inherit the policies that are assigned to the group.</a:t>
            </a:r>
          </a:p>
        </p:txBody>
      </p:sp>
    </p:spTree>
    <p:extLst>
      <p:ext uri="{BB962C8B-B14F-4D97-AF65-F5344CB8AC3E}">
        <p14:creationId xmlns:p14="http://schemas.microsoft.com/office/powerpoint/2010/main" val="163573660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spcAft>
                <a:spcPts val="600"/>
              </a:spcAft>
              <a:buFont typeface="+mj-lt"/>
              <a:buAutoNum type="arabicPeriod" startAt="7"/>
            </a:pPr>
            <a:r>
              <a:rPr lang="en-US" sz="1100" dirty="0"/>
              <a:t>Give the group a name. In this example, give the lead developer administrative access</a:t>
            </a:r>
            <a:r>
              <a:rPr lang="en-US" sz="1100" baseline="0" dirty="0"/>
              <a:t> and</a:t>
            </a:r>
            <a:r>
              <a:rPr lang="en-US" sz="1100" dirty="0"/>
              <a:t> then choose </a:t>
            </a:r>
            <a:r>
              <a:rPr lang="en-US" sz="1100" b="1" dirty="0"/>
              <a:t>Create group</a:t>
            </a:r>
            <a:r>
              <a:rPr lang="en-US" sz="1100" b="0" baseline="0" dirty="0"/>
              <a:t>.</a:t>
            </a:r>
            <a:endParaRPr lang="en-US" sz="1100" dirty="0"/>
          </a:p>
        </p:txBody>
      </p:sp>
    </p:spTree>
    <p:extLst>
      <p:ext uri="{BB962C8B-B14F-4D97-AF65-F5344CB8AC3E}">
        <p14:creationId xmlns:p14="http://schemas.microsoft.com/office/powerpoint/2010/main" val="25101135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spcAft>
                <a:spcPts val="600"/>
              </a:spcAft>
              <a:buFont typeface="+mj-lt"/>
              <a:buAutoNum type="arabicPeriod" startAt="8"/>
            </a:pPr>
            <a:r>
              <a:rPr lang="en-US" sz="1100" dirty="0"/>
              <a:t>Select </a:t>
            </a:r>
            <a:r>
              <a:rPr lang="en-US" sz="1100" b="1" dirty="0"/>
              <a:t>Next Review</a:t>
            </a:r>
            <a:r>
              <a:rPr lang="en-US" sz="1100" dirty="0"/>
              <a:t> to review what will be created, and then choose </a:t>
            </a:r>
            <a:r>
              <a:rPr lang="en-US" sz="1100" b="1" dirty="0"/>
              <a:t>Create user</a:t>
            </a:r>
            <a:r>
              <a:rPr lang="en-US" sz="1100" dirty="0"/>
              <a:t>.</a:t>
            </a:r>
          </a:p>
        </p:txBody>
      </p:sp>
    </p:spTree>
    <p:extLst>
      <p:ext uri="{BB962C8B-B14F-4D97-AF65-F5344CB8AC3E}">
        <p14:creationId xmlns:p14="http://schemas.microsoft.com/office/powerpoint/2010/main" val="274608673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spcAft>
                <a:spcPts val="600"/>
              </a:spcAft>
              <a:buFont typeface="Arial" panose="020B0604020202020204" pitchFamily="34" charset="0"/>
              <a:buNone/>
            </a:pPr>
            <a:r>
              <a:rPr lang="en-US" sz="1100" dirty="0"/>
              <a:t>When a user is created—and</a:t>
            </a:r>
            <a:r>
              <a:rPr lang="en-US" sz="1100" baseline="0" dirty="0"/>
              <a:t> </a:t>
            </a:r>
            <a:r>
              <a:rPr lang="en-US" sz="1100" dirty="0"/>
              <a:t>assuming you enabled both programmatic and console access when you defined the</a:t>
            </a:r>
            <a:r>
              <a:rPr lang="en-US" sz="1100" baseline="0" dirty="0"/>
              <a:t> </a:t>
            </a:r>
            <a:r>
              <a:rPr lang="en-US" sz="1100" b="1" baseline="0" dirty="0"/>
              <a:t>Access type</a:t>
            </a:r>
            <a:r>
              <a:rPr lang="en-US" sz="1100" b="1" dirty="0"/>
              <a:t> </a:t>
            </a:r>
            <a:r>
              <a:rPr lang="en-US" sz="1100" dirty="0"/>
              <a:t>setting and created the user—several artifacts will be generated:</a:t>
            </a:r>
          </a:p>
          <a:p>
            <a:pPr marL="228600" indent="-228600">
              <a:spcAft>
                <a:spcPts val="600"/>
              </a:spcAft>
              <a:buFont typeface="+mj-lt"/>
              <a:buAutoNum type="arabicPeriod"/>
            </a:pPr>
            <a:r>
              <a:rPr lang="en-US" sz="1100" b="0" dirty="0"/>
              <a:t>An </a:t>
            </a:r>
            <a:r>
              <a:rPr lang="en-US" sz="1100" b="1" dirty="0"/>
              <a:t>access key ID</a:t>
            </a:r>
            <a:r>
              <a:rPr lang="en-US" sz="1100" b="0" baseline="0" dirty="0"/>
              <a:t> that can be</a:t>
            </a:r>
            <a:r>
              <a:rPr lang="en-US" sz="1100" dirty="0"/>
              <a:t> used to sign AWS API calls when the user uses</a:t>
            </a:r>
            <a:r>
              <a:rPr lang="en-US" sz="1100" baseline="0" dirty="0"/>
              <a:t> </a:t>
            </a:r>
            <a:r>
              <a:rPr lang="en-US" sz="1100" dirty="0"/>
              <a:t>the AWS CLI or AWS SDKs.</a:t>
            </a:r>
          </a:p>
          <a:p>
            <a:pPr marL="228600" marR="0" lvl="0" indent="-228600" algn="l" defTabSz="914400" rtl="0" eaLnBrk="1" fontAlgn="auto" latinLnBrk="0" hangingPunct="1">
              <a:lnSpc>
                <a:spcPct val="100000"/>
              </a:lnSpc>
              <a:spcBef>
                <a:spcPts val="0"/>
              </a:spcBef>
              <a:spcAft>
                <a:spcPts val="600"/>
              </a:spcAft>
              <a:buClrTx/>
              <a:buSzTx/>
              <a:buFont typeface="+mj-lt"/>
              <a:buAutoNum type="arabicPeriod"/>
              <a:tabLst/>
              <a:defRPr/>
            </a:pPr>
            <a:r>
              <a:rPr lang="en-US" sz="1100" b="0" dirty="0"/>
              <a:t>A </a:t>
            </a:r>
            <a:r>
              <a:rPr lang="en-US" sz="1100" b="1" dirty="0"/>
              <a:t>secret access key</a:t>
            </a:r>
            <a:r>
              <a:rPr lang="en-US" sz="1100" b="0" baseline="0" dirty="0"/>
              <a:t> that is also </a:t>
            </a:r>
            <a:r>
              <a:rPr lang="en-US" sz="1100" dirty="0"/>
              <a:t>used to sign AWS API calls when the user uses</a:t>
            </a:r>
            <a:r>
              <a:rPr lang="en-US" sz="1100" baseline="0" dirty="0"/>
              <a:t> </a:t>
            </a:r>
            <a:r>
              <a:rPr lang="en-US" sz="1100" dirty="0"/>
              <a:t>the AWS CLI or AWS SDKs.</a:t>
            </a:r>
          </a:p>
          <a:p>
            <a:pPr marL="228600" indent="-228600">
              <a:spcAft>
                <a:spcPts val="600"/>
              </a:spcAft>
              <a:buFont typeface="+mj-lt"/>
              <a:buAutoNum type="arabicPeriod"/>
            </a:pPr>
            <a:r>
              <a:rPr lang="en-US" sz="1100" b="0" dirty="0"/>
              <a:t>A </a:t>
            </a:r>
            <a:r>
              <a:rPr lang="en-US" sz="1100" b="1" dirty="0"/>
              <a:t>password</a:t>
            </a:r>
            <a:r>
              <a:rPr lang="en-US" sz="1100" b="0" baseline="0" dirty="0"/>
              <a:t> that can be </a:t>
            </a:r>
            <a:r>
              <a:rPr lang="en-US" sz="1100" dirty="0"/>
              <a:t>used to log in to the AWS Management Console.</a:t>
            </a:r>
          </a:p>
          <a:p>
            <a:pPr marL="0" indent="0">
              <a:spcAft>
                <a:spcPts val="600"/>
              </a:spcAft>
              <a:buFont typeface="Arial" panose="020B0604020202020204" pitchFamily="34" charset="0"/>
              <a:buNone/>
            </a:pPr>
            <a:r>
              <a:rPr lang="en-US" sz="1100" dirty="0"/>
              <a:t>Choose</a:t>
            </a:r>
            <a:r>
              <a:rPr lang="en-US" sz="1100" b="1" dirty="0"/>
              <a:t> Show </a:t>
            </a:r>
            <a:r>
              <a:rPr lang="en-US" sz="1100" dirty="0"/>
              <a:t>to display the values in each field. The credentials can also be downloaded by choosing </a:t>
            </a:r>
            <a:r>
              <a:rPr lang="en-US" sz="1100" b="1" dirty="0"/>
              <a:t>Download .csv</a:t>
            </a:r>
            <a:r>
              <a:rPr lang="en-US" sz="1100" dirty="0"/>
              <a:t>. This time is the only time when you have the option to download these credentials. You will not have an opportunity to retrieve the secret access key after this screen.</a:t>
            </a:r>
            <a:r>
              <a:rPr lang="en-US" sz="1100" baseline="0" dirty="0"/>
              <a:t> Thus, </a:t>
            </a:r>
            <a:r>
              <a:rPr lang="en-US" sz="1100" dirty="0"/>
              <a:t>you should either download the credentials,</a:t>
            </a:r>
            <a:r>
              <a:rPr lang="en-US" sz="1100" baseline="0" dirty="0"/>
              <a:t> </a:t>
            </a:r>
            <a:r>
              <a:rPr lang="en-US" sz="1100" dirty="0"/>
              <a:t>or—at the minimum—copy the secret access key, and paste it in a safe</a:t>
            </a:r>
            <a:r>
              <a:rPr lang="en-US" sz="1100" baseline="0" dirty="0"/>
              <a:t> location</a:t>
            </a:r>
            <a:r>
              <a:rPr lang="en-US" sz="1100" dirty="0"/>
              <a:t>.</a:t>
            </a:r>
          </a:p>
          <a:p>
            <a:pPr marL="0" indent="0">
              <a:spcAft>
                <a:spcPts val="600"/>
              </a:spcAft>
              <a:buFont typeface="Arial" panose="020B0604020202020204" pitchFamily="34" charset="0"/>
              <a:buNone/>
            </a:pPr>
            <a:r>
              <a:rPr lang="en-US" sz="1100" b="1" dirty="0"/>
              <a:t>Important: </a:t>
            </a:r>
            <a:r>
              <a:rPr lang="en-US" sz="1100" dirty="0"/>
              <a:t>Never store these credentials in a public place (for example, never embed these credentials in code that you upload to GitHub or elsewhere). This information can be used to access your account. If you ever have a concern that your credentials have been compromised, log in as a user with IAM administrator access permissions and delete the existing access key. You can then optionally create a new access key.</a:t>
            </a:r>
          </a:p>
        </p:txBody>
      </p:sp>
    </p:spTree>
    <p:extLst>
      <p:ext uri="{BB962C8B-B14F-4D97-AF65-F5344CB8AC3E}">
        <p14:creationId xmlns:p14="http://schemas.microsoft.com/office/powerpoint/2010/main" val="58564731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spcAft>
                <a:spcPts val="600"/>
              </a:spcAft>
              <a:buFont typeface="Arial" panose="020B0604020202020204" pitchFamily="34" charset="0"/>
              <a:buNone/>
            </a:pPr>
            <a:r>
              <a:rPr lang="en-US" sz="1100" dirty="0"/>
              <a:t>When you return to the IAM Dashboard, the </a:t>
            </a:r>
            <a:r>
              <a:rPr lang="en-US" sz="1100" b="1" dirty="0"/>
              <a:t>Create individual IAM users </a:t>
            </a:r>
            <a:r>
              <a:rPr lang="en-US" sz="1100" dirty="0"/>
              <a:t>and </a:t>
            </a:r>
            <a:r>
              <a:rPr lang="en-US" sz="1100" b="1" dirty="0"/>
              <a:t>Use groups to assign permissions </a:t>
            </a:r>
            <a:r>
              <a:rPr lang="en-US" sz="1100" dirty="0"/>
              <a:t>security status items should show that they were addressed.</a:t>
            </a:r>
          </a:p>
          <a:p>
            <a:pPr marL="0" indent="0">
              <a:spcAft>
                <a:spcPts val="600"/>
              </a:spcAft>
              <a:buFont typeface="Arial" panose="020B0604020202020204" pitchFamily="34" charset="0"/>
              <a:buNone/>
            </a:pPr>
            <a:r>
              <a:rPr lang="en-US" sz="1100" dirty="0"/>
              <a:t>The remaining security item to address is to apply an IAM password policy.</a:t>
            </a:r>
          </a:p>
        </p:txBody>
      </p:sp>
    </p:spTree>
    <p:extLst>
      <p:ext uri="{BB962C8B-B14F-4D97-AF65-F5344CB8AC3E}">
        <p14:creationId xmlns:p14="http://schemas.microsoft.com/office/powerpoint/2010/main" val="371853994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spcAft>
                <a:spcPts val="600"/>
              </a:spcAft>
              <a:buFont typeface="Arial" panose="020B0604020202020204" pitchFamily="34" charset="0"/>
              <a:buNone/>
            </a:pPr>
            <a:r>
              <a:rPr lang="en-US" sz="1100" dirty="0"/>
              <a:t>The IAM password policy is a set of rules that defines the type of password that an IAM user can set.</a:t>
            </a:r>
          </a:p>
          <a:p>
            <a:pPr marL="0" indent="0">
              <a:spcAft>
                <a:spcPts val="600"/>
              </a:spcAft>
              <a:buFont typeface="Arial" panose="020B0604020202020204" pitchFamily="34" charset="0"/>
              <a:buNone/>
            </a:pPr>
            <a:r>
              <a:rPr lang="en-US" sz="1100" dirty="0"/>
              <a:t>Select the rules that the passwords should comply with and then choose </a:t>
            </a:r>
            <a:r>
              <a:rPr lang="en-US" sz="1100" b="1" dirty="0"/>
              <a:t>Apply password policy</a:t>
            </a:r>
            <a:r>
              <a:rPr lang="en-US" sz="1100" dirty="0"/>
              <a:t>.</a:t>
            </a:r>
          </a:p>
        </p:txBody>
      </p:sp>
    </p:spTree>
    <p:extLst>
      <p:ext uri="{BB962C8B-B14F-4D97-AF65-F5344CB8AC3E}">
        <p14:creationId xmlns:p14="http://schemas.microsoft.com/office/powerpoint/2010/main" val="175783022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spcAft>
                <a:spcPts val="600"/>
              </a:spcAft>
              <a:buFont typeface="Arial" panose="020B0604020202020204" pitchFamily="34" charset="0"/>
              <a:buNone/>
            </a:pPr>
            <a:r>
              <a:rPr lang="en-US" sz="1100" dirty="0"/>
              <a:t>All the security status checkmarks should now be green. Your account is now in compliance with the listed IAM security status checks. Congratulations!</a:t>
            </a:r>
          </a:p>
        </p:txBody>
      </p:sp>
    </p:spTree>
    <p:extLst>
      <p:ext uri="{BB962C8B-B14F-4D97-AF65-F5344CB8AC3E}">
        <p14:creationId xmlns:p14="http://schemas.microsoft.com/office/powerpoint/2010/main" val="4740225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Notes Placeholder 3"/>
          <p:cNvSpPr>
            <a:spLocks noGrp="1"/>
          </p:cNvSpPr>
          <p:nvPr>
            <p:ph type="body" sz="quarter" idx="10"/>
          </p:nvPr>
        </p:nvSpPr>
        <p:spPr/>
        <p:txBody>
          <a:bodyPr/>
          <a:lstStyle/>
          <a:p>
            <a:r>
              <a:rPr lang="en-US" sz="1100" dirty="0"/>
              <a:t>Security and compliance are a shared responsibility between AWS and the customer. This shared responsibility model is designed to help relieve the customer’s operational burden. At the same time, to provide the flexibility and customer control that enables the deployment of customer solutions on AWS, the customer remains responsible for some aspects of the overall security. The differentiation of who is responsible for what is commonly referred to as </a:t>
            </a:r>
            <a:r>
              <a:rPr lang="en-US" sz="1100" i="1" dirty="0"/>
              <a:t>security “of” the cloud</a:t>
            </a:r>
            <a:r>
              <a:rPr lang="en-US" sz="1100" dirty="0"/>
              <a:t> versus </a:t>
            </a:r>
            <a:r>
              <a:rPr lang="en-US" sz="1100" i="1" dirty="0"/>
              <a:t>security “in” the cloud</a:t>
            </a:r>
            <a:r>
              <a:rPr lang="en-US" sz="1100" dirty="0"/>
              <a:t>.</a:t>
            </a:r>
          </a:p>
          <a:p>
            <a:endParaRPr lang="en-US" sz="1100" b="1" dirty="0"/>
          </a:p>
          <a:p>
            <a:r>
              <a:rPr lang="en-US" sz="1100" b="1" dirty="0"/>
              <a:t>AWS </a:t>
            </a:r>
            <a:r>
              <a:rPr lang="en-US" sz="1100" b="0" dirty="0"/>
              <a:t>operates, manages, and controls the components from the software </a:t>
            </a:r>
            <a:r>
              <a:rPr lang="en-US" sz="1100" dirty="0"/>
              <a:t>virtualization layer down to the physical security of the facilities where AWS services operate.</a:t>
            </a:r>
            <a:r>
              <a:rPr lang="en-US" sz="1100" b="1" dirty="0"/>
              <a:t> AWS is responsible</a:t>
            </a:r>
            <a:r>
              <a:rPr lang="en-US" sz="1100" dirty="0"/>
              <a:t> for protecting the infrastructure that runs all the services that</a:t>
            </a:r>
            <a:r>
              <a:rPr lang="en-US" sz="1100" baseline="0" dirty="0"/>
              <a:t> are </a:t>
            </a:r>
            <a:r>
              <a:rPr lang="en-US" sz="1100" dirty="0"/>
              <a:t>offered in the AWS Cloud. This infrastructure is composed of the hardware, software, networking, and facilities that run the AWS Cloud services.</a:t>
            </a:r>
          </a:p>
          <a:p>
            <a:endParaRPr lang="en-US" sz="1100" dirty="0"/>
          </a:p>
          <a:p>
            <a:r>
              <a:rPr lang="en-US" sz="1100" b="1" dirty="0"/>
              <a:t>The customer is responsible</a:t>
            </a:r>
            <a:r>
              <a:rPr lang="en-US" sz="1100" dirty="0"/>
              <a:t> for the encryption of data at rest and data in transit. The customer should also ensure that the network is configured for security and that security credentials and logins are managed safely. Additionally, the customer is responsible for the configuration of security groups and the configuration of the operating system that run on compute instances that they launch (including updates and security patches). </a:t>
            </a:r>
          </a:p>
          <a:p>
            <a:endParaRPr lang="en-US" sz="1050" dirty="0"/>
          </a:p>
        </p:txBody>
      </p:sp>
    </p:spTree>
    <p:extLst>
      <p:ext uri="{BB962C8B-B14F-4D97-AF65-F5344CB8AC3E}">
        <p14:creationId xmlns:p14="http://schemas.microsoft.com/office/powerpoint/2010/main" val="330106275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latin typeface="+mn-lt"/>
              </a:rPr>
              <a:t>The key</a:t>
            </a:r>
            <a:r>
              <a:rPr lang="en-US" sz="1100" baseline="0" dirty="0">
                <a:latin typeface="+mn-lt"/>
              </a:rPr>
              <a:t> takeaways from this section of the module are all related to b</a:t>
            </a:r>
            <a:r>
              <a:rPr lang="en-US" sz="1100" dirty="0"/>
              <a:t>est practices for securing an AWS account. Those best practice recommendations include: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dirty="0"/>
          </a:p>
          <a:p>
            <a:pPr marL="171450" indent="-171450">
              <a:buFont typeface="Arial" panose="020B0604020202020204" pitchFamily="34" charset="0"/>
              <a:buChar char="•"/>
            </a:pPr>
            <a:r>
              <a:rPr lang="en-US" sz="1100" dirty="0"/>
              <a:t>Secure logins with multi-factor authentication (MFA).</a:t>
            </a:r>
          </a:p>
          <a:p>
            <a:pPr marL="171450" indent="-171450">
              <a:buFont typeface="Arial" panose="020B0604020202020204" pitchFamily="34" charset="0"/>
              <a:buChar char="•"/>
            </a:pPr>
            <a:r>
              <a:rPr lang="en-US" sz="1100" dirty="0"/>
              <a:t>Delete account root user access keys.</a:t>
            </a:r>
          </a:p>
          <a:p>
            <a:pPr marL="171450" indent="-171450">
              <a:buFont typeface="Arial" panose="020B0604020202020204" pitchFamily="34" charset="0"/>
              <a:buChar char="•"/>
            </a:pPr>
            <a:r>
              <a:rPr lang="en-US" sz="1100" dirty="0"/>
              <a:t>Create individual IAM users and grant permissions according to the principle of least privilege.</a:t>
            </a:r>
          </a:p>
          <a:p>
            <a:pPr marL="171450" indent="-171450">
              <a:buFont typeface="Arial" panose="020B0604020202020204" pitchFamily="34" charset="0"/>
              <a:buChar char="•"/>
            </a:pPr>
            <a:r>
              <a:rPr lang="en-US" sz="1100" dirty="0"/>
              <a:t>Use groups to assign permissions to IAM users.</a:t>
            </a:r>
          </a:p>
          <a:p>
            <a:pPr marL="171450" indent="-171450">
              <a:buFont typeface="Arial" panose="020B0604020202020204" pitchFamily="34" charset="0"/>
              <a:buChar char="•"/>
            </a:pPr>
            <a:r>
              <a:rPr lang="en-US" sz="1100" dirty="0"/>
              <a:t>Configure a strong password policy.</a:t>
            </a:r>
          </a:p>
          <a:p>
            <a:pPr marL="171450" indent="-171450">
              <a:buFont typeface="Arial" panose="020B0604020202020204" pitchFamily="34" charset="0"/>
              <a:buChar char="•"/>
            </a:pPr>
            <a:r>
              <a:rPr lang="en-US" sz="1100" dirty="0"/>
              <a:t>Delegate using roles instead of sharing credentials.</a:t>
            </a:r>
          </a:p>
          <a:p>
            <a:pPr marL="171450" indent="-171450">
              <a:buFont typeface="Arial" panose="020B0604020202020204" pitchFamily="34" charset="0"/>
              <a:buChar char="•"/>
            </a:pPr>
            <a:r>
              <a:rPr lang="en-US" sz="1100" dirty="0"/>
              <a:t>Monitor account activity using AWS CloudTrail.</a:t>
            </a:r>
            <a:endParaRPr lang="en-US" sz="1100" dirty="0">
              <a:ea typeface="Amazon Ember" panose="02000000000000000000" pitchFamily="2" charset="0"/>
              <a:cs typeface="Amazon Ember Light" panose="020B0403020204020204" pitchFamily="34" charset="0"/>
            </a:endParaRPr>
          </a:p>
        </p:txBody>
      </p:sp>
    </p:spTree>
    <p:extLst>
      <p:ext uri="{BB962C8B-B14F-4D97-AF65-F5344CB8AC3E}">
        <p14:creationId xmlns:p14="http://schemas.microsoft.com/office/powerpoint/2010/main" val="76513664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Introducing Lab 1: Introduction to AWS IAM. </a:t>
            </a:r>
          </a:p>
        </p:txBody>
      </p:sp>
    </p:spTree>
    <p:extLst>
      <p:ext uri="{BB962C8B-B14F-4D97-AF65-F5344CB8AC3E}">
        <p14:creationId xmlns:p14="http://schemas.microsoft.com/office/powerpoint/2010/main" val="194099565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In this hands-on lab, you will:</a:t>
            </a:r>
          </a:p>
          <a:p>
            <a:endParaRPr lang="en-US" sz="1100" dirty="0"/>
          </a:p>
          <a:p>
            <a:pPr marL="171450" indent="-171450">
              <a:buFont typeface="Arial" panose="020B0604020202020204" pitchFamily="34" charset="0"/>
              <a:buChar char="•"/>
            </a:pPr>
            <a:r>
              <a:rPr lang="en-US" sz="1100" dirty="0"/>
              <a:t>Explore pre-created IAM users and groups.</a:t>
            </a:r>
          </a:p>
          <a:p>
            <a:pPr marL="171450" indent="-171450">
              <a:buFont typeface="Arial" panose="020B0604020202020204" pitchFamily="34" charset="0"/>
              <a:buChar char="•"/>
            </a:pPr>
            <a:r>
              <a:rPr lang="en-US" sz="1100" dirty="0"/>
              <a:t>Inspect IAM policies as they are applied to the pre-created groups.</a:t>
            </a:r>
          </a:p>
          <a:p>
            <a:pPr marL="171450" indent="-171450">
              <a:buFont typeface="Arial" panose="020B0604020202020204" pitchFamily="34" charset="0"/>
              <a:buChar char="•"/>
            </a:pPr>
            <a:r>
              <a:rPr lang="en-US" sz="1100" dirty="0"/>
              <a:t>Follow a real-world scenario</a:t>
            </a:r>
            <a:r>
              <a:rPr lang="en-US" sz="1100" baseline="0" dirty="0"/>
              <a:t> and</a:t>
            </a:r>
            <a:r>
              <a:rPr lang="en-US" sz="1100" dirty="0"/>
              <a:t> add users to groups that have specific capabilities enabled.</a:t>
            </a:r>
          </a:p>
          <a:p>
            <a:pPr marL="171450" indent="-171450">
              <a:buFont typeface="Arial" panose="020B0604020202020204" pitchFamily="34" charset="0"/>
              <a:buChar char="•"/>
            </a:pPr>
            <a:r>
              <a:rPr lang="en-US" sz="1100" dirty="0"/>
              <a:t>Locate and use the IAM sign-in URL.</a:t>
            </a:r>
          </a:p>
          <a:p>
            <a:pPr marL="171450" indent="-171450">
              <a:buFont typeface="Arial" panose="020B0604020202020204" pitchFamily="34" charset="0"/>
              <a:buChar char="•"/>
            </a:pPr>
            <a:r>
              <a:rPr lang="en-US" sz="1100" dirty="0"/>
              <a:t>Experiment with the effects of IAM policies on access to AWS resources.</a:t>
            </a:r>
          </a:p>
          <a:p>
            <a:endParaRPr lang="en-US" sz="1100" dirty="0"/>
          </a:p>
        </p:txBody>
      </p:sp>
    </p:spTree>
    <p:extLst>
      <p:ext uri="{BB962C8B-B14F-4D97-AF65-F5344CB8AC3E}">
        <p14:creationId xmlns:p14="http://schemas.microsoft.com/office/powerpoint/2010/main" val="422690910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4384635"/>
          </a:xfrm>
        </p:spPr>
        <p:txBody>
          <a:bodyPr/>
          <a:lstStyle/>
          <a:p>
            <a:r>
              <a:rPr lang="en-US" sz="1100" dirty="0"/>
              <a:t>The diagram shows the resources that your AWS account will have after</a:t>
            </a:r>
            <a:r>
              <a:rPr lang="en-US" sz="1100" baseline="0" dirty="0"/>
              <a:t> you complete</a:t>
            </a:r>
            <a:r>
              <a:rPr lang="en-US" sz="1100" dirty="0"/>
              <a:t> the lab steps. It also describes how the resources will be configured.</a:t>
            </a:r>
          </a:p>
        </p:txBody>
      </p:sp>
    </p:spTree>
    <p:extLst>
      <p:ext uri="{BB962C8B-B14F-4D97-AF65-F5344CB8AC3E}">
        <p14:creationId xmlns:p14="http://schemas.microsoft.com/office/powerpoint/2010/main" val="53949507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It is now time to start the lab.</a:t>
            </a:r>
          </a:p>
        </p:txBody>
      </p:sp>
    </p:spTree>
    <p:extLst>
      <p:ext uri="{BB962C8B-B14F-4D97-AF65-F5344CB8AC3E}">
        <p14:creationId xmlns:p14="http://schemas.microsoft.com/office/powerpoint/2010/main" val="171419126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The instructor will now lead a conversation about the key takeaways from the lab after you complete it. </a:t>
            </a:r>
          </a:p>
        </p:txBody>
      </p:sp>
    </p:spTree>
    <p:extLst>
      <p:ext uri="{BB962C8B-B14F-4D97-AF65-F5344CB8AC3E}">
        <p14:creationId xmlns:p14="http://schemas.microsoft.com/office/powerpoint/2010/main" val="177861111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Introducing Section 4: Securing accounts</a:t>
            </a:r>
          </a:p>
        </p:txBody>
      </p:sp>
    </p:spTree>
    <p:extLst>
      <p:ext uri="{BB962C8B-B14F-4D97-AF65-F5344CB8AC3E}">
        <p14:creationId xmlns:p14="http://schemas.microsoft.com/office/powerpoint/2010/main" val="187440783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506833"/>
          </a:xfrm>
        </p:spPr>
        <p:txBody>
          <a:bodyPr/>
          <a:lstStyle/>
          <a:p>
            <a:r>
              <a:rPr lang="en-US" sz="1100" b="1" i="0" kern="1200" dirty="0">
                <a:solidFill>
                  <a:schemeClr val="tx1"/>
                </a:solidFill>
                <a:effectLst/>
                <a:latin typeface="+mn-lt"/>
                <a:ea typeface="+mn-ea"/>
                <a:cs typeface="+mn-cs"/>
              </a:rPr>
              <a:t>AWS Organizations</a:t>
            </a:r>
            <a:r>
              <a:rPr lang="en-US" sz="1100" b="0" i="0" kern="1200" dirty="0">
                <a:solidFill>
                  <a:schemeClr val="tx1"/>
                </a:solidFill>
                <a:effectLst/>
                <a:latin typeface="+mn-lt"/>
                <a:ea typeface="+mn-ea"/>
                <a:cs typeface="+mn-cs"/>
              </a:rPr>
              <a:t> is an account management service that enables you to consolidate multiple AWS accounts into an </a:t>
            </a:r>
            <a:r>
              <a:rPr lang="en-US" sz="1100" b="0" i="1" kern="1200" dirty="0">
                <a:solidFill>
                  <a:schemeClr val="tx1"/>
                </a:solidFill>
                <a:effectLst/>
                <a:latin typeface="+mn-lt"/>
                <a:ea typeface="+mn-ea"/>
                <a:cs typeface="+mn-cs"/>
              </a:rPr>
              <a:t>organization</a:t>
            </a:r>
            <a:r>
              <a:rPr lang="en-US" sz="1100" b="0" i="0" kern="1200" dirty="0">
                <a:solidFill>
                  <a:schemeClr val="tx1"/>
                </a:solidFill>
                <a:effectLst/>
                <a:latin typeface="+mn-lt"/>
                <a:ea typeface="+mn-ea"/>
                <a:cs typeface="+mn-cs"/>
              </a:rPr>
              <a:t> that you create and centrally manage. Here, the focus is on the security features that AWS Organizations provides. </a:t>
            </a:r>
          </a:p>
          <a:p>
            <a:endParaRPr lang="en-US" sz="1100" b="0" i="0" kern="1200" dirty="0">
              <a:solidFill>
                <a:schemeClr val="tx1"/>
              </a:solidFill>
              <a:effectLst/>
              <a:latin typeface="+mn-lt"/>
              <a:ea typeface="+mn-ea"/>
              <a:cs typeface="+mn-cs"/>
            </a:endParaRPr>
          </a:p>
          <a:p>
            <a:r>
              <a:rPr lang="en-US" sz="1100" b="0" i="0" kern="1200" dirty="0">
                <a:solidFill>
                  <a:schemeClr val="tx1"/>
                </a:solidFill>
                <a:effectLst/>
                <a:latin typeface="+mn-lt"/>
                <a:ea typeface="+mn-ea"/>
                <a:cs typeface="+mn-cs"/>
              </a:rPr>
              <a:t>One helpful security feature is that you can </a:t>
            </a:r>
            <a:r>
              <a:rPr lang="en-US" sz="1100" b="1" i="0" kern="1200" dirty="0">
                <a:solidFill>
                  <a:schemeClr val="tx1"/>
                </a:solidFill>
                <a:effectLst/>
                <a:latin typeface="+mn-lt"/>
                <a:ea typeface="+mn-ea"/>
                <a:cs typeface="+mn-cs"/>
              </a:rPr>
              <a:t>group accounts into organizational units</a:t>
            </a:r>
            <a:r>
              <a:rPr lang="en-US" sz="1100" b="0" i="0" kern="1200" dirty="0">
                <a:solidFill>
                  <a:schemeClr val="tx1"/>
                </a:solidFill>
                <a:effectLst/>
                <a:latin typeface="+mn-lt"/>
                <a:ea typeface="+mn-ea"/>
                <a:cs typeface="+mn-cs"/>
              </a:rPr>
              <a:t> (OUs) and attach different access policies to each OU. For example, if you have accounts that should only be allowed to access AWS services that meet certain regulatory requirements, you can put those accounts into one OU. You then can define a policy that blocks OU access to services that do not meet those regulatory requirements, and then attach the</a:t>
            </a:r>
            <a:r>
              <a:rPr lang="en-US" sz="1100" b="0" i="0" kern="1200" baseline="0" dirty="0">
                <a:solidFill>
                  <a:schemeClr val="tx1"/>
                </a:solidFill>
                <a:effectLst/>
                <a:latin typeface="+mn-lt"/>
                <a:ea typeface="+mn-ea"/>
                <a:cs typeface="+mn-cs"/>
              </a:rPr>
              <a:t> </a:t>
            </a:r>
            <a:r>
              <a:rPr lang="en-US" sz="1100" b="0" i="0" kern="1200" dirty="0">
                <a:solidFill>
                  <a:schemeClr val="tx1"/>
                </a:solidFill>
                <a:effectLst/>
                <a:latin typeface="+mn-lt"/>
                <a:ea typeface="+mn-ea"/>
                <a:cs typeface="+mn-cs"/>
              </a:rPr>
              <a:t>policy to the OU. </a:t>
            </a:r>
          </a:p>
          <a:p>
            <a:endParaRPr lang="en-US" sz="1100" b="0" i="0" kern="1200" dirty="0">
              <a:solidFill>
                <a:schemeClr val="tx1"/>
              </a:solidFill>
              <a:effectLst/>
              <a:latin typeface="+mn-lt"/>
              <a:ea typeface="+mn-ea"/>
              <a:cs typeface="+mn-cs"/>
            </a:endParaRPr>
          </a:p>
          <a:p>
            <a:r>
              <a:rPr lang="en-US" sz="1100" b="0" i="0" kern="1200" dirty="0">
                <a:solidFill>
                  <a:schemeClr val="tx1"/>
                </a:solidFill>
                <a:effectLst/>
                <a:latin typeface="+mn-lt"/>
                <a:ea typeface="+mn-ea"/>
                <a:cs typeface="+mn-cs"/>
              </a:rPr>
              <a:t>Another security feature is that </a:t>
            </a:r>
            <a:r>
              <a:rPr lang="en-US" sz="1100" b="1" i="0" kern="1200" dirty="0">
                <a:solidFill>
                  <a:schemeClr val="tx1"/>
                </a:solidFill>
                <a:effectLst/>
                <a:latin typeface="+mn-lt"/>
                <a:ea typeface="+mn-ea"/>
                <a:cs typeface="+mn-cs"/>
              </a:rPr>
              <a:t>AWS Organizations</a:t>
            </a:r>
            <a:r>
              <a:rPr lang="en-US" sz="1100" b="1" i="0" kern="1200" baseline="0" dirty="0">
                <a:solidFill>
                  <a:schemeClr val="tx1"/>
                </a:solidFill>
                <a:effectLst/>
                <a:latin typeface="+mn-lt"/>
                <a:ea typeface="+mn-ea"/>
                <a:cs typeface="+mn-cs"/>
              </a:rPr>
              <a:t> integrates </a:t>
            </a:r>
            <a:r>
              <a:rPr lang="en-US" sz="1100" b="1" i="0" kern="1200" dirty="0">
                <a:solidFill>
                  <a:schemeClr val="tx1"/>
                </a:solidFill>
                <a:effectLst/>
                <a:latin typeface="+mn-lt"/>
                <a:ea typeface="+mn-ea"/>
                <a:cs typeface="+mn-cs"/>
              </a:rPr>
              <a:t>with and supports IAM. </a:t>
            </a:r>
            <a:r>
              <a:rPr lang="en-US" sz="1100" b="0" i="0" kern="1200" dirty="0">
                <a:solidFill>
                  <a:schemeClr val="tx1"/>
                </a:solidFill>
                <a:effectLst/>
                <a:latin typeface="+mn-lt"/>
                <a:ea typeface="+mn-ea"/>
                <a:cs typeface="+mn-cs"/>
              </a:rPr>
              <a:t>AWS Organizations expands that control to the account level by giving you control over what users and roles in an account or a group of accounts can do. The resulting permissions are the logical intersection of what is allowed by the AWS Organizations policy settings and what permissions are explicitly granted by IAM in the account for that user or role. The user can access only what is allowed by </a:t>
            </a:r>
            <a:r>
              <a:rPr lang="en-US" sz="1100" b="1" i="1" kern="1200" dirty="0">
                <a:solidFill>
                  <a:schemeClr val="tx1"/>
                </a:solidFill>
                <a:effectLst/>
                <a:latin typeface="+mn-lt"/>
                <a:ea typeface="+mn-ea"/>
                <a:cs typeface="+mn-cs"/>
              </a:rPr>
              <a:t>both</a:t>
            </a:r>
            <a:r>
              <a:rPr lang="en-US" sz="1100" b="0" i="0" kern="1200" dirty="0">
                <a:solidFill>
                  <a:schemeClr val="tx1"/>
                </a:solidFill>
                <a:effectLst/>
                <a:latin typeface="+mn-lt"/>
                <a:ea typeface="+mn-ea"/>
                <a:cs typeface="+mn-cs"/>
              </a:rPr>
              <a:t> the AWS Organizations policies and IAM policies. </a:t>
            </a:r>
          </a:p>
          <a:p>
            <a:endParaRPr lang="en-US" sz="1100" b="0" i="0" kern="1200" dirty="0">
              <a:solidFill>
                <a:schemeClr val="tx1"/>
              </a:solidFill>
              <a:effectLst/>
              <a:latin typeface="+mn-lt"/>
              <a:ea typeface="+mn-ea"/>
              <a:cs typeface="+mn-cs"/>
            </a:endParaRPr>
          </a:p>
          <a:p>
            <a:r>
              <a:rPr lang="en-US" sz="1100" b="0" i="0" kern="1200" dirty="0">
                <a:solidFill>
                  <a:schemeClr val="tx1"/>
                </a:solidFill>
                <a:effectLst/>
                <a:latin typeface="+mn-lt"/>
                <a:ea typeface="+mn-ea"/>
                <a:cs typeface="+mn-cs"/>
              </a:rPr>
              <a:t>Finally, AWS Organizations </a:t>
            </a:r>
            <a:r>
              <a:rPr lang="en-US" sz="1100" b="1" i="0" kern="1200" dirty="0">
                <a:solidFill>
                  <a:schemeClr val="tx1"/>
                </a:solidFill>
                <a:effectLst/>
                <a:latin typeface="+mn-lt"/>
                <a:ea typeface="+mn-ea"/>
                <a:cs typeface="+mn-cs"/>
              </a:rPr>
              <a:t>provides service control policies (SCPs) </a:t>
            </a:r>
            <a:r>
              <a:rPr lang="en-US" sz="1100" b="0" i="0" kern="1200" dirty="0">
                <a:solidFill>
                  <a:schemeClr val="tx1"/>
                </a:solidFill>
                <a:effectLst/>
                <a:latin typeface="+mn-lt"/>
                <a:ea typeface="+mn-ea"/>
                <a:cs typeface="+mn-cs"/>
              </a:rPr>
              <a:t>that enable you to specify the maximum permissions that member accounts in the organization can have. In SCPs, you can restrict which AWS services, resources, and individual actions the users and roles in each member account can access. </a:t>
            </a:r>
            <a:r>
              <a:rPr lang="en-US" sz="1100" b="1" i="0" kern="1200" dirty="0">
                <a:solidFill>
                  <a:schemeClr val="tx1"/>
                </a:solidFill>
                <a:effectLst/>
                <a:latin typeface="+mn-lt"/>
                <a:ea typeface="+mn-ea"/>
                <a:cs typeface="+mn-cs"/>
              </a:rPr>
              <a:t>These restrictions even override the administrators of member accounts</a:t>
            </a:r>
            <a:r>
              <a:rPr lang="en-US" sz="1100" b="0" i="0" kern="1200" dirty="0">
                <a:solidFill>
                  <a:schemeClr val="tx1"/>
                </a:solidFill>
                <a:effectLst/>
                <a:latin typeface="+mn-lt"/>
                <a:ea typeface="+mn-ea"/>
                <a:cs typeface="+mn-cs"/>
              </a:rPr>
              <a:t>. When AWS Organizations blocks access to a service, resource, or API action, a user or role in that account can't access it, even if an administrator of a member account explicitly grants such permissions. </a:t>
            </a:r>
          </a:p>
          <a:p>
            <a:endParaRPr lang="en-US" sz="1100" b="0" i="0" kern="1200" dirty="0">
              <a:solidFill>
                <a:schemeClr val="tx1"/>
              </a:solidFill>
              <a:effectLst/>
              <a:latin typeface="+mn-lt"/>
              <a:ea typeface="+mn-ea"/>
              <a:cs typeface="+mn-cs"/>
            </a:endParaRPr>
          </a:p>
          <a:p>
            <a:endParaRPr lang="en-US" sz="1100" b="0" i="0" kern="1200" dirty="0">
              <a:solidFill>
                <a:schemeClr val="tx1"/>
              </a:solidFill>
              <a:effectLst/>
              <a:latin typeface="+mn-lt"/>
              <a:ea typeface="+mn-ea"/>
              <a:cs typeface="+mn-cs"/>
            </a:endParaRPr>
          </a:p>
          <a:p>
            <a:endParaRPr lang="en-US" sz="1100" dirty="0"/>
          </a:p>
        </p:txBody>
      </p:sp>
    </p:spTree>
    <p:extLst>
      <p:ext uri="{BB962C8B-B14F-4D97-AF65-F5344CB8AC3E}">
        <p14:creationId xmlns:p14="http://schemas.microsoft.com/office/powerpoint/2010/main" val="83056210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0" i="0" kern="1200" dirty="0">
                <a:solidFill>
                  <a:schemeClr val="tx1"/>
                </a:solidFill>
                <a:effectLst/>
                <a:ea typeface="+mn-ea"/>
                <a:cs typeface="+mn-cs"/>
              </a:rPr>
              <a:t>Here</a:t>
            </a:r>
            <a:r>
              <a:rPr lang="en-US" sz="1100" b="0" i="0" kern="1200" baseline="0" dirty="0">
                <a:solidFill>
                  <a:schemeClr val="tx1"/>
                </a:solidFill>
                <a:effectLst/>
                <a:ea typeface="+mn-ea"/>
                <a:cs typeface="+mn-cs"/>
              </a:rPr>
              <a:t> is a </a:t>
            </a:r>
            <a:r>
              <a:rPr lang="en-US" sz="1100" b="0" i="0" kern="1200" dirty="0">
                <a:solidFill>
                  <a:schemeClr val="tx1"/>
                </a:solidFill>
                <a:effectLst/>
                <a:ea typeface="+mn-ea"/>
                <a:cs typeface="+mn-cs"/>
              </a:rPr>
              <a:t>closer look at the </a:t>
            </a:r>
            <a:r>
              <a:rPr lang="en-US" sz="1100" b="1" i="0" kern="1200" dirty="0">
                <a:solidFill>
                  <a:schemeClr val="tx1"/>
                </a:solidFill>
                <a:effectLst/>
                <a:ea typeface="+mn-ea"/>
                <a:cs typeface="+mn-cs"/>
              </a:rPr>
              <a:t>Service control policies (SCPs) </a:t>
            </a:r>
            <a:r>
              <a:rPr lang="en-US" sz="1100" b="0" i="0" kern="1200" dirty="0">
                <a:solidFill>
                  <a:schemeClr val="tx1"/>
                </a:solidFill>
                <a:effectLst/>
                <a:ea typeface="+mn-ea"/>
                <a:cs typeface="+mn-cs"/>
              </a:rPr>
              <a:t>feature of AWS Organizations. </a:t>
            </a:r>
          </a:p>
          <a:p>
            <a:endParaRPr lang="en-US" sz="1100" b="0" i="0" kern="1200" dirty="0">
              <a:solidFill>
                <a:schemeClr val="tx1"/>
              </a:solidFill>
              <a:effectLst/>
              <a:ea typeface="+mn-ea"/>
              <a:cs typeface="+mn-cs"/>
            </a:endParaRPr>
          </a:p>
          <a:p>
            <a:r>
              <a:rPr lang="en-US" sz="1100" b="0" i="0" kern="1200" dirty="0">
                <a:solidFill>
                  <a:schemeClr val="tx1"/>
                </a:solidFill>
                <a:effectLst/>
                <a:ea typeface="+mn-ea"/>
                <a:cs typeface="+mn-cs"/>
              </a:rPr>
              <a:t>SCPs offer central control over the </a:t>
            </a:r>
            <a:r>
              <a:rPr lang="en-US" sz="1100" b="1" i="0" kern="1200" dirty="0">
                <a:solidFill>
                  <a:schemeClr val="tx1"/>
                </a:solidFill>
                <a:effectLst/>
                <a:ea typeface="+mn-ea"/>
                <a:cs typeface="+mn-cs"/>
              </a:rPr>
              <a:t>maximum available permissions</a:t>
            </a:r>
            <a:r>
              <a:rPr lang="en-US" sz="1100" b="0" i="0" kern="1200" dirty="0">
                <a:solidFill>
                  <a:schemeClr val="tx1"/>
                </a:solidFill>
                <a:effectLst/>
                <a:ea typeface="+mn-ea"/>
                <a:cs typeface="+mn-cs"/>
              </a:rPr>
              <a:t> for all accounts in your organization, enabling you to ensure that your accounts stay in your organization’s access control guidelines. SCPs are available only in an organization that has </a:t>
            </a:r>
            <a:r>
              <a:rPr lang="en-US" sz="1100" b="0" i="0" u="none" strike="noStrike" kern="1200" dirty="0">
                <a:solidFill>
                  <a:schemeClr val="tx1"/>
                </a:solidFill>
                <a:effectLst/>
                <a:ea typeface="+mn-ea"/>
                <a:cs typeface="+mn-cs"/>
                <a:hlinkClick r:id="rId3"/>
              </a:rPr>
              <a:t>all features enabled</a:t>
            </a:r>
            <a:r>
              <a:rPr lang="en-US" sz="1100" b="0" i="0" u="none" strike="noStrike" kern="1200" dirty="0">
                <a:solidFill>
                  <a:schemeClr val="tx1"/>
                </a:solidFill>
                <a:effectLst/>
                <a:ea typeface="+mn-ea"/>
                <a:cs typeface="+mn-cs"/>
              </a:rPr>
              <a:t>, including consolidated billing</a:t>
            </a:r>
            <a:r>
              <a:rPr lang="en-US" sz="1100" b="0" i="0" kern="1200" dirty="0">
                <a:solidFill>
                  <a:schemeClr val="tx1"/>
                </a:solidFill>
                <a:effectLst/>
                <a:ea typeface="+mn-ea"/>
                <a:cs typeface="+mn-cs"/>
              </a:rPr>
              <a:t>. SCPs aren't available if your organization has enabled </a:t>
            </a:r>
            <a:r>
              <a:rPr lang="en-US" sz="1100" b="0" i="1" kern="1200" dirty="0">
                <a:solidFill>
                  <a:schemeClr val="tx1"/>
                </a:solidFill>
                <a:effectLst/>
                <a:ea typeface="+mn-ea"/>
                <a:cs typeface="+mn-cs"/>
              </a:rPr>
              <a:t>only</a:t>
            </a:r>
            <a:r>
              <a:rPr lang="en-US" sz="1100" b="0" i="0" kern="1200" dirty="0">
                <a:solidFill>
                  <a:schemeClr val="tx1"/>
                </a:solidFill>
                <a:effectLst/>
                <a:ea typeface="+mn-ea"/>
                <a:cs typeface="+mn-cs"/>
              </a:rPr>
              <a:t> the consolidated billing features. For instructions about enabling SCPs, see </a:t>
            </a:r>
            <a:r>
              <a:rPr lang="en-US" sz="1100" b="0" i="0" u="none" strike="noStrike" kern="1200" dirty="0">
                <a:solidFill>
                  <a:schemeClr val="tx1"/>
                </a:solidFill>
                <a:effectLst/>
                <a:ea typeface="+mn-ea"/>
                <a:cs typeface="+mn-cs"/>
                <a:hlinkClick r:id="rId4"/>
              </a:rPr>
              <a:t>Enabling and Disabling a Policy Type on a Root</a:t>
            </a:r>
            <a:r>
              <a:rPr lang="en-US" sz="1100" b="0" i="0" kern="1200" dirty="0">
                <a:solidFill>
                  <a:schemeClr val="tx1"/>
                </a:solidFill>
                <a:effectLst/>
                <a:ea typeface="+mn-ea"/>
                <a:cs typeface="+mn-cs"/>
              </a:rPr>
              <a:t>.</a:t>
            </a:r>
          </a:p>
          <a:p>
            <a:endParaRPr lang="en-US" sz="1100" b="0" i="0" kern="1200" dirty="0">
              <a:solidFill>
                <a:schemeClr val="tx1"/>
              </a:solidFill>
              <a:effectLs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i="0" kern="1200" dirty="0">
                <a:solidFill>
                  <a:schemeClr val="tx1"/>
                </a:solidFill>
                <a:effectLst/>
                <a:ea typeface="+mn-ea"/>
                <a:cs typeface="+mn-cs"/>
              </a:rPr>
              <a:t>SCPs are similar to IAM permissions policies</a:t>
            </a:r>
            <a:r>
              <a:rPr lang="en-US" sz="1100" b="0" i="0" kern="1200" dirty="0">
                <a:solidFill>
                  <a:schemeClr val="tx1"/>
                </a:solidFill>
                <a:effectLst/>
                <a:ea typeface="+mn-ea"/>
                <a:cs typeface="+mn-cs"/>
              </a:rPr>
              <a:t> and they use almost the same syntax. However, an SCP never grants permissions. Instead, SCPs are JSON policies that specify the maximum permissions for an organization or OU. Attaching an SCP to the organization root or an organizational unit (OU) defines a safeguard for the actions that accounts in the organization root or OU can do. However, it is not a substitute for well-managed IAM configurations within eac</a:t>
            </a:r>
            <a:r>
              <a:rPr lang="en-US" sz="1100" dirty="0"/>
              <a:t>h account.</a:t>
            </a:r>
            <a:r>
              <a:rPr lang="en-US" sz="1100" baseline="0" dirty="0"/>
              <a:t> Y</a:t>
            </a:r>
            <a:r>
              <a:rPr lang="en-US" sz="1100" b="0" i="0" kern="1200" dirty="0">
                <a:solidFill>
                  <a:schemeClr val="tx1"/>
                </a:solidFill>
                <a:effectLst/>
                <a:ea typeface="+mn-ea"/>
                <a:cs typeface="+mn-cs"/>
              </a:rPr>
              <a:t>ou must still attach </a:t>
            </a:r>
            <a:r>
              <a:rPr lang="en-US" sz="1100" b="0" i="0" u="none" strike="noStrike" kern="1200" dirty="0">
                <a:solidFill>
                  <a:schemeClr val="tx1"/>
                </a:solidFill>
                <a:effectLst/>
                <a:ea typeface="+mn-ea"/>
                <a:cs typeface="+mn-cs"/>
                <a:hlinkClick r:id="rId5"/>
              </a:rPr>
              <a:t>IAM policies</a:t>
            </a:r>
            <a:r>
              <a:rPr lang="en-US" sz="1100" b="0" i="0" kern="1200" dirty="0">
                <a:solidFill>
                  <a:schemeClr val="tx1"/>
                </a:solidFill>
                <a:effectLst/>
                <a:ea typeface="+mn-ea"/>
                <a:cs typeface="+mn-cs"/>
              </a:rPr>
              <a:t> to users and roles in your organization's accounts to actually grant permissions to them. </a:t>
            </a:r>
          </a:p>
          <a:p>
            <a:endParaRPr lang="en-US" sz="1100" b="0" i="0" kern="1200" dirty="0">
              <a:solidFill>
                <a:schemeClr val="tx1"/>
              </a:solidFill>
              <a:effectLst/>
              <a:ea typeface="+mn-ea"/>
              <a:cs typeface="+mn-cs"/>
            </a:endParaRPr>
          </a:p>
        </p:txBody>
      </p:sp>
    </p:spTree>
    <p:extLst>
      <p:ext uri="{BB962C8B-B14F-4D97-AF65-F5344CB8AC3E}">
        <p14:creationId xmlns:p14="http://schemas.microsoft.com/office/powerpoint/2010/main" val="47465705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1" i="0" kern="1200" dirty="0">
                <a:solidFill>
                  <a:schemeClr val="tx1"/>
                </a:solidFill>
                <a:effectLst/>
                <a:ea typeface="+mn-ea"/>
                <a:cs typeface="+mn-cs"/>
              </a:rPr>
              <a:t>AWS Key Management Service (AWS KMS) </a:t>
            </a:r>
            <a:r>
              <a:rPr lang="en-US" sz="1100" b="0" i="0" kern="1200" dirty="0">
                <a:solidFill>
                  <a:schemeClr val="tx1"/>
                </a:solidFill>
                <a:effectLst/>
                <a:ea typeface="+mn-ea"/>
                <a:cs typeface="+mn-cs"/>
              </a:rPr>
              <a:t>is a service that enables you to create and manage encryption keys, and to control the use of encryption across a wide range of AWS services and your applications. AWS KMS is a secure and resilient service that uses hardware security modules (HSMs) that were validated under </a:t>
            </a:r>
            <a:r>
              <a:rPr lang="en-US" sz="1100" b="1" i="0" kern="1200" dirty="0">
                <a:solidFill>
                  <a:schemeClr val="tx1"/>
                </a:solidFill>
                <a:effectLst/>
                <a:ea typeface="+mn-ea"/>
                <a:cs typeface="+mn-cs"/>
              </a:rPr>
              <a:t>Federal Information Processing</a:t>
            </a:r>
            <a:r>
              <a:rPr lang="en-US" sz="1100" b="1" i="0" kern="1200" baseline="0" dirty="0">
                <a:solidFill>
                  <a:schemeClr val="tx1"/>
                </a:solidFill>
                <a:effectLst/>
                <a:ea typeface="+mn-ea"/>
                <a:cs typeface="+mn-cs"/>
              </a:rPr>
              <a:t> Standards (F</a:t>
            </a:r>
            <a:r>
              <a:rPr lang="en-US" sz="1100" b="1" i="0" kern="1200" dirty="0">
                <a:solidFill>
                  <a:schemeClr val="tx1"/>
                </a:solidFill>
                <a:effectLst/>
                <a:ea typeface="+mn-ea"/>
                <a:cs typeface="+mn-cs"/>
              </a:rPr>
              <a:t>IPS) 140-2</a:t>
            </a:r>
            <a:r>
              <a:rPr lang="en-US" sz="1100" b="0" i="0" kern="1200" dirty="0">
                <a:solidFill>
                  <a:schemeClr val="tx1"/>
                </a:solidFill>
                <a:effectLst/>
                <a:ea typeface="+mn-ea"/>
                <a:cs typeface="+mn-cs"/>
              </a:rPr>
              <a:t> (or are in the process of being validated) to protect your keys. AWS KMS also integrates with AWS CloudTrail to provide you with logs of all key usage to help meet your regulatory and compliance needs.</a:t>
            </a:r>
          </a:p>
          <a:p>
            <a:endParaRPr lang="en-US" sz="1100" b="0" i="0" kern="1200" dirty="0">
              <a:solidFill>
                <a:schemeClr val="tx1"/>
              </a:solidFill>
              <a:effectLst/>
              <a:ea typeface="+mn-ea"/>
              <a:cs typeface="+mn-cs"/>
            </a:endParaRPr>
          </a:p>
          <a:p>
            <a:r>
              <a:rPr lang="en-US" sz="1100" b="1" i="0" kern="1200" dirty="0">
                <a:solidFill>
                  <a:schemeClr val="tx1"/>
                </a:solidFill>
                <a:effectLst/>
                <a:ea typeface="+mn-ea"/>
                <a:cs typeface="+mn-cs"/>
              </a:rPr>
              <a:t>Customer master keys (CMKs) </a:t>
            </a:r>
            <a:r>
              <a:rPr lang="en-US" sz="1100" b="0" i="0" kern="1200" dirty="0">
                <a:solidFill>
                  <a:schemeClr val="tx1"/>
                </a:solidFill>
                <a:effectLst/>
                <a:ea typeface="+mn-ea"/>
                <a:cs typeface="+mn-cs"/>
              </a:rPr>
              <a:t>are used to control access to data encryption keys that encrypt and decrypt your data. You can create new keys when you want, and you can manage who has access to the</a:t>
            </a:r>
            <a:r>
              <a:rPr lang="en-US" sz="1100" b="0" i="0" kern="1200" baseline="0" dirty="0">
                <a:solidFill>
                  <a:schemeClr val="tx1"/>
                </a:solidFill>
                <a:effectLst/>
                <a:ea typeface="+mn-ea"/>
                <a:cs typeface="+mn-cs"/>
              </a:rPr>
              <a:t>se keys</a:t>
            </a:r>
            <a:r>
              <a:rPr lang="en-US" sz="1100" b="0" i="0" kern="1200" dirty="0">
                <a:solidFill>
                  <a:schemeClr val="tx1"/>
                </a:solidFill>
                <a:effectLst/>
                <a:ea typeface="+mn-ea"/>
                <a:cs typeface="+mn-cs"/>
              </a:rPr>
              <a:t> and who can use them. You can also import keys from your own key management infrastructure into AWS KMS. </a:t>
            </a:r>
          </a:p>
          <a:p>
            <a:endParaRPr lang="en-US" sz="1100" b="0" i="0" kern="1200" dirty="0">
              <a:solidFill>
                <a:schemeClr val="tx1"/>
              </a:solidFill>
              <a:effectLst/>
              <a:ea typeface="+mn-ea"/>
              <a:cs typeface="+mn-cs"/>
            </a:endParaRPr>
          </a:p>
          <a:p>
            <a:r>
              <a:rPr lang="en-US" sz="1100" b="0" i="0" kern="1200" dirty="0">
                <a:solidFill>
                  <a:schemeClr val="tx1"/>
                </a:solidFill>
                <a:effectLst/>
                <a:ea typeface="+mn-ea"/>
                <a:cs typeface="+mn-cs"/>
              </a:rPr>
              <a:t>AWS KMS integrates with most AWS services,</a:t>
            </a:r>
            <a:r>
              <a:rPr lang="en-US" sz="1100" b="0" i="0" kern="1200" baseline="0" dirty="0">
                <a:solidFill>
                  <a:schemeClr val="tx1"/>
                </a:solidFill>
                <a:effectLst/>
                <a:ea typeface="+mn-ea"/>
                <a:cs typeface="+mn-cs"/>
              </a:rPr>
              <a:t> which </a:t>
            </a:r>
            <a:r>
              <a:rPr lang="en-US" sz="1100" b="0" i="0" kern="1200" dirty="0">
                <a:solidFill>
                  <a:schemeClr val="tx1"/>
                </a:solidFill>
                <a:effectLst/>
                <a:ea typeface="+mn-ea"/>
                <a:cs typeface="+mn-cs"/>
              </a:rPr>
              <a:t>means that you can use AWS </a:t>
            </a:r>
            <a:r>
              <a:rPr lang="en-US" sz="1100" b="0" i="0" kern="1200">
                <a:solidFill>
                  <a:schemeClr val="tx1"/>
                </a:solidFill>
                <a:effectLst/>
                <a:ea typeface="+mn-ea"/>
                <a:cs typeface="+mn-cs"/>
              </a:rPr>
              <a:t>KMS CMKs </a:t>
            </a:r>
            <a:r>
              <a:rPr lang="en-US" sz="1100" b="0" i="0" kern="1200" dirty="0">
                <a:solidFill>
                  <a:schemeClr val="tx1"/>
                </a:solidFill>
                <a:effectLst/>
                <a:ea typeface="+mn-ea"/>
                <a:cs typeface="+mn-cs"/>
              </a:rPr>
              <a:t>to control the encryption of the data that you store in these services. To</a:t>
            </a:r>
            <a:r>
              <a:rPr lang="en-US" sz="1100" b="0" i="0" kern="1200" baseline="0" dirty="0">
                <a:solidFill>
                  <a:schemeClr val="tx1"/>
                </a:solidFill>
                <a:effectLst/>
                <a:ea typeface="+mn-ea"/>
                <a:cs typeface="+mn-cs"/>
              </a:rPr>
              <a:t> learn more, s</a:t>
            </a:r>
            <a:r>
              <a:rPr lang="en-US" sz="1100" b="0" i="0" kern="1200" dirty="0">
                <a:solidFill>
                  <a:schemeClr val="tx1"/>
                </a:solidFill>
                <a:effectLst/>
                <a:ea typeface="+mn-ea"/>
                <a:cs typeface="+mn-cs"/>
              </a:rPr>
              <a:t>ee</a:t>
            </a:r>
            <a:r>
              <a:rPr lang="en-US" sz="1100" b="0" i="0" kern="1200" baseline="0" dirty="0">
                <a:solidFill>
                  <a:schemeClr val="tx1"/>
                </a:solidFill>
                <a:effectLst/>
                <a:ea typeface="+mn-ea"/>
                <a:cs typeface="+mn-cs"/>
              </a:rPr>
              <a:t> </a:t>
            </a:r>
            <a:r>
              <a:rPr lang="en-US" sz="1100" u="sng" kern="1200" dirty="0">
                <a:solidFill>
                  <a:schemeClr val="tx1"/>
                </a:solidFill>
                <a:effectLst/>
                <a:latin typeface="+mn-lt"/>
                <a:ea typeface="+mn-ea"/>
                <a:cs typeface="+mn-cs"/>
                <a:hlinkClick r:id="rId3"/>
              </a:rPr>
              <a:t>AWS Key Management Service features</a:t>
            </a:r>
            <a:r>
              <a:rPr lang="en-US" sz="1100" kern="1200" dirty="0">
                <a:solidFill>
                  <a:schemeClr val="tx1"/>
                </a:solidFill>
                <a:effectLst/>
                <a:latin typeface="+mn-lt"/>
                <a:ea typeface="+mn-ea"/>
                <a:cs typeface="+mn-cs"/>
              </a:rPr>
              <a:t>.</a:t>
            </a:r>
          </a:p>
        </p:txBody>
      </p:sp>
    </p:spTree>
    <p:extLst>
      <p:ext uri="{BB962C8B-B14F-4D97-AF65-F5344CB8AC3E}">
        <p14:creationId xmlns:p14="http://schemas.microsoft.com/office/powerpoint/2010/main" val="7186339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3663587"/>
          </a:xfrm>
        </p:spPr>
        <p:txBody>
          <a:bodyPr/>
          <a:lstStyle/>
          <a:p>
            <a:r>
              <a:rPr lang="en-US" sz="1100" dirty="0"/>
              <a:t>AWS is responsible for security </a:t>
            </a:r>
            <a:r>
              <a:rPr lang="en-US" sz="1100" b="1" i="1" dirty="0"/>
              <a:t>of</a:t>
            </a:r>
            <a:r>
              <a:rPr lang="en-US" sz="1100" i="1" dirty="0"/>
              <a:t> </a:t>
            </a:r>
            <a:r>
              <a:rPr lang="en-US" sz="1100" dirty="0"/>
              <a:t>the cloud. But what does that mean?</a:t>
            </a:r>
          </a:p>
          <a:p>
            <a:endParaRPr lang="en-US" sz="1100" dirty="0"/>
          </a:p>
          <a:p>
            <a:r>
              <a:rPr lang="en-US" sz="1100" dirty="0"/>
              <a:t>Under the AWS shared responsibility model, AWS operates, manages, and controls the components from the bare metal host operating system and hypervisor virtualization layer down to the physical security of the facilities where the services operate. It means that AWS is responsible for protecting the global infrastructure that runs all the services that are offered in the AWS Cloud. The global infrastructure includes AWS Regions, Availability Zones, and edge locations.</a:t>
            </a:r>
          </a:p>
          <a:p>
            <a:r>
              <a:rPr lang="en-US" sz="1100" dirty="0"/>
              <a:t> </a:t>
            </a:r>
          </a:p>
          <a:p>
            <a:r>
              <a:rPr lang="en-US" sz="1100" dirty="0"/>
              <a:t>AWS is responsible for the physical infrastructure that hosts your resources, including:</a:t>
            </a:r>
          </a:p>
          <a:p>
            <a:endParaRPr lang="en-US" sz="1100" dirty="0"/>
          </a:p>
          <a:p>
            <a:pPr marL="171450" lvl="0" indent="-171450">
              <a:buFont typeface="Arial" panose="020B0604020202020204" pitchFamily="34" charset="0"/>
              <a:buChar char="•"/>
            </a:pPr>
            <a:r>
              <a:rPr lang="en-US" sz="1100" b="1" dirty="0"/>
              <a:t>Physical security of data centers </a:t>
            </a:r>
            <a:r>
              <a:rPr lang="en-US" sz="1100" dirty="0"/>
              <a:t>with controlled, need-based access; located in nondescript facilities, with 24/7 security guards;</a:t>
            </a:r>
            <a:r>
              <a:rPr lang="en-US" sz="1100" baseline="0" dirty="0"/>
              <a:t> </a:t>
            </a:r>
            <a:r>
              <a:rPr lang="en-US" sz="1100" dirty="0"/>
              <a:t>two-factor authentication; access logging and review; video surveillance; and disk degaussing and destruction.</a:t>
            </a:r>
          </a:p>
          <a:p>
            <a:pPr marL="171450" lvl="0" indent="-171450">
              <a:buFont typeface="Arial" panose="020B0604020202020204" pitchFamily="34" charset="0"/>
              <a:buChar char="•"/>
            </a:pPr>
            <a:r>
              <a:rPr lang="en-US" sz="1100" b="1" dirty="0"/>
              <a:t>Hardware infrastructure</a:t>
            </a:r>
            <a:r>
              <a:rPr lang="en-US" sz="1100" b="0" dirty="0"/>
              <a:t>,</a:t>
            </a:r>
            <a:r>
              <a:rPr lang="en-US" sz="1100" b="1" dirty="0"/>
              <a:t> </a:t>
            </a:r>
            <a:r>
              <a:rPr lang="en-US" sz="1100" dirty="0"/>
              <a:t>such as servers, storage devices, and other appliances that AWS relies on.</a:t>
            </a:r>
          </a:p>
          <a:p>
            <a:pPr marL="171450" lvl="0" indent="-171450">
              <a:buFont typeface="Arial" panose="020B0604020202020204" pitchFamily="34" charset="0"/>
              <a:buChar char="•"/>
            </a:pPr>
            <a:r>
              <a:rPr lang="en-US" sz="1100" b="1" dirty="0"/>
              <a:t>Software infrastructure</a:t>
            </a:r>
            <a:r>
              <a:rPr lang="en-US" sz="1100" b="0" dirty="0"/>
              <a:t>,</a:t>
            </a:r>
            <a:r>
              <a:rPr lang="en-US" sz="1100" b="1" dirty="0"/>
              <a:t> </a:t>
            </a:r>
            <a:r>
              <a:rPr lang="en-US" sz="1100" dirty="0"/>
              <a:t>which hosts operating systems, service applications, and virtualization software.</a:t>
            </a:r>
          </a:p>
          <a:p>
            <a:pPr marL="171450" lvl="0" indent="-171450">
              <a:buFont typeface="Arial" panose="020B0604020202020204" pitchFamily="34" charset="0"/>
              <a:buChar char="•"/>
            </a:pPr>
            <a:r>
              <a:rPr lang="en-US" sz="1100" b="1" dirty="0"/>
              <a:t>Network infrastructure</a:t>
            </a:r>
            <a:r>
              <a:rPr lang="en-US" sz="1100" b="0" dirty="0"/>
              <a:t>, such as</a:t>
            </a:r>
            <a:r>
              <a:rPr lang="en-US" sz="1100" b="1" dirty="0"/>
              <a:t> </a:t>
            </a:r>
            <a:r>
              <a:rPr lang="en-US" sz="1100" dirty="0"/>
              <a:t>routers, switches, load balancers, firewalls, and cabling. AWS also continuously monitors the network at external boundaries, secures access points, and provides redundant infrastructure with intrusion detection.</a:t>
            </a:r>
            <a:br>
              <a:rPr lang="en-US" sz="1100" dirty="0"/>
            </a:br>
            <a:endParaRPr lang="en-US" sz="1100" dirty="0"/>
          </a:p>
          <a:p>
            <a:r>
              <a:rPr lang="en-US" sz="1100" dirty="0"/>
              <a:t>Protecting this infrastructure is the top priority for AWS. While you cannot visit AWS data centers or offices to see this protection firsthand, Amazon provides several reports from third-party auditors who have verified our compliance with a variety of computer security standards and regulations.</a:t>
            </a:r>
          </a:p>
        </p:txBody>
      </p:sp>
    </p:spTree>
    <p:extLst>
      <p:ext uri="{BB962C8B-B14F-4D97-AF65-F5344CB8AC3E}">
        <p14:creationId xmlns:p14="http://schemas.microsoft.com/office/powerpoint/2010/main" val="78626804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0" i="0" kern="1200" dirty="0">
                <a:solidFill>
                  <a:schemeClr val="tx1"/>
                </a:solidFill>
                <a:effectLst/>
                <a:latin typeface="+mn-lt"/>
                <a:ea typeface="+mn-ea"/>
                <a:cs typeface="+mn-cs"/>
              </a:rPr>
              <a:t>Amazon Cognito provides solutions to control access to AWS resources from your application. You can define roles and map users to different roles so your application can access only the resources that are authorized for each user.</a:t>
            </a:r>
          </a:p>
          <a:p>
            <a:endParaRPr lang="en-US" sz="1100" b="0" i="0" kern="1200" dirty="0">
              <a:solidFill>
                <a:schemeClr val="tx1"/>
              </a:solidFill>
              <a:effectLst/>
              <a:latin typeface="+mn-lt"/>
              <a:ea typeface="+mn-ea"/>
              <a:cs typeface="+mn-cs"/>
            </a:endParaRPr>
          </a:p>
          <a:p>
            <a:r>
              <a:rPr lang="en-US" sz="1100" b="0" i="0" kern="1200" dirty="0">
                <a:solidFill>
                  <a:schemeClr val="tx1"/>
                </a:solidFill>
                <a:effectLst/>
                <a:latin typeface="+mn-lt"/>
                <a:ea typeface="+mn-ea"/>
                <a:cs typeface="+mn-cs"/>
              </a:rPr>
              <a:t>Amazon Cognito uses common identity management standards, suc</a:t>
            </a:r>
            <a:r>
              <a:rPr lang="en-US" sz="1100" dirty="0"/>
              <a:t>h as </a:t>
            </a:r>
            <a:r>
              <a:rPr lang="en-US" sz="1100" b="1" i="0" kern="1200" dirty="0">
                <a:solidFill>
                  <a:schemeClr val="tx1"/>
                </a:solidFill>
                <a:effectLst/>
                <a:latin typeface="+mn-lt"/>
                <a:ea typeface="+mn-ea"/>
                <a:cs typeface="+mn-cs"/>
              </a:rPr>
              <a:t>Security Assertion Markup Language (SAML) 2.0</a:t>
            </a:r>
            <a:r>
              <a:rPr lang="en-US" sz="1100" b="0" i="0" kern="1200" dirty="0">
                <a:solidFill>
                  <a:schemeClr val="tx1"/>
                </a:solidFill>
                <a:effectLst/>
                <a:latin typeface="+mn-lt"/>
                <a:ea typeface="+mn-ea"/>
                <a:cs typeface="+mn-cs"/>
              </a:rPr>
              <a:t>. SAML</a:t>
            </a:r>
            <a:r>
              <a:rPr lang="en-US" sz="1100" b="1" i="0" kern="1200" dirty="0">
                <a:solidFill>
                  <a:schemeClr val="tx1"/>
                </a:solidFill>
                <a:effectLst/>
                <a:latin typeface="+mn-lt"/>
                <a:ea typeface="+mn-ea"/>
                <a:cs typeface="+mn-cs"/>
              </a:rPr>
              <a:t> </a:t>
            </a:r>
            <a:r>
              <a:rPr lang="en-US" sz="1100" b="0" i="0" kern="1200" dirty="0">
                <a:solidFill>
                  <a:schemeClr val="tx1"/>
                </a:solidFill>
                <a:effectLst/>
                <a:latin typeface="+mn-lt"/>
                <a:ea typeface="+mn-ea"/>
                <a:cs typeface="+mn-cs"/>
              </a:rPr>
              <a:t>is an open standard for exchanging identity and security information with applications and service providers. Applications and service providers that support SAML enable you to sign in by using your corporate directory credentials, such as your user name and password from Microsoft Active Directory. With SAML, you can use single sign-on (SSO) to sign in to all of your SAML-enabled applications by using a single set of credentials.</a:t>
            </a:r>
          </a:p>
          <a:p>
            <a:endParaRPr lang="en-US" sz="1100" b="0" i="0" kern="1200" dirty="0">
              <a:solidFill>
                <a:schemeClr val="tx1"/>
              </a:solidFill>
              <a:effectLst/>
              <a:latin typeface="+mn-lt"/>
              <a:ea typeface="+mn-ea"/>
              <a:cs typeface="+mn-cs"/>
            </a:endParaRPr>
          </a:p>
          <a:p>
            <a:r>
              <a:rPr lang="en-US" sz="1100" b="0" i="0" kern="1200" dirty="0">
                <a:solidFill>
                  <a:schemeClr val="tx1"/>
                </a:solidFill>
                <a:effectLst/>
                <a:latin typeface="+mn-lt"/>
                <a:ea typeface="+mn-ea"/>
                <a:cs typeface="+mn-cs"/>
              </a:rPr>
              <a:t>Amazon Cognito helps you </a:t>
            </a:r>
            <a:r>
              <a:rPr lang="en-US" sz="1100" b="1" i="0" kern="1200" dirty="0">
                <a:solidFill>
                  <a:schemeClr val="tx1"/>
                </a:solidFill>
                <a:effectLst/>
                <a:latin typeface="+mn-lt"/>
                <a:ea typeface="+mn-ea"/>
                <a:cs typeface="+mn-cs"/>
              </a:rPr>
              <a:t>meet multiple security and compliance requirements</a:t>
            </a:r>
            <a:r>
              <a:rPr lang="en-US" sz="1100" b="0" i="0" kern="1200" dirty="0">
                <a:solidFill>
                  <a:schemeClr val="tx1"/>
                </a:solidFill>
                <a:effectLst/>
                <a:latin typeface="+mn-lt"/>
                <a:ea typeface="+mn-ea"/>
                <a:cs typeface="+mn-cs"/>
              </a:rPr>
              <a:t>, including requirements for highly regulated organizations such as healthcare companies and merchants. Amazon Cognito is eligible</a:t>
            </a:r>
            <a:r>
              <a:rPr lang="en-US" sz="1100" b="0" i="0" kern="1200" baseline="0" dirty="0">
                <a:solidFill>
                  <a:schemeClr val="tx1"/>
                </a:solidFill>
                <a:effectLst/>
                <a:latin typeface="+mn-lt"/>
                <a:ea typeface="+mn-ea"/>
                <a:cs typeface="+mn-cs"/>
              </a:rPr>
              <a:t> for use with the US Health Insurance Portability and Accountability Act (</a:t>
            </a:r>
            <a:r>
              <a:rPr lang="en-US" sz="1100" b="0" i="0" u="none" strike="noStrike" kern="1200" dirty="0">
                <a:solidFill>
                  <a:schemeClr val="tx1"/>
                </a:solidFill>
                <a:effectLst/>
                <a:latin typeface="+mn-lt"/>
                <a:ea typeface="+mn-ea"/>
                <a:cs typeface="+mn-cs"/>
                <a:hlinkClick r:id="rId3"/>
              </a:rPr>
              <a:t>HIPAA</a:t>
            </a:r>
            <a:r>
              <a:rPr lang="en-US" sz="1100" b="0" i="0" kern="1200" dirty="0">
                <a:solidFill>
                  <a:schemeClr val="tx1"/>
                </a:solidFill>
                <a:effectLst/>
                <a:latin typeface="+mn-lt"/>
                <a:ea typeface="+mn-ea"/>
                <a:cs typeface="+mn-cs"/>
              </a:rPr>
              <a:t>).</a:t>
            </a:r>
            <a:r>
              <a:rPr lang="en-US" sz="1100" b="0" i="0" kern="1200" baseline="0" dirty="0">
                <a:solidFill>
                  <a:schemeClr val="tx1"/>
                </a:solidFill>
                <a:effectLst/>
                <a:latin typeface="+mn-lt"/>
                <a:ea typeface="+mn-ea"/>
                <a:cs typeface="+mn-cs"/>
              </a:rPr>
              <a:t> It can also be used for workloads that are </a:t>
            </a:r>
            <a:r>
              <a:rPr lang="en-US" sz="1100" b="0" i="0" kern="1200" dirty="0">
                <a:solidFill>
                  <a:schemeClr val="tx1"/>
                </a:solidFill>
                <a:effectLst/>
                <a:latin typeface="+mn-lt"/>
                <a:ea typeface="+mn-ea"/>
                <a:cs typeface="+mn-cs"/>
              </a:rPr>
              <a:t>compliant with the Payment Card Industry</a:t>
            </a:r>
            <a:r>
              <a:rPr lang="en-US" sz="1100" b="0" i="0" kern="1200" baseline="0" dirty="0">
                <a:solidFill>
                  <a:schemeClr val="tx1"/>
                </a:solidFill>
                <a:effectLst/>
                <a:latin typeface="+mn-lt"/>
                <a:ea typeface="+mn-ea"/>
                <a:cs typeface="+mn-cs"/>
              </a:rPr>
              <a:t> Data Security Standard</a:t>
            </a:r>
            <a:r>
              <a:rPr lang="en-US" sz="1100" b="0" i="0" kern="1200" dirty="0">
                <a:solidFill>
                  <a:schemeClr val="tx1"/>
                </a:solidFill>
                <a:effectLst/>
                <a:latin typeface="+mn-lt"/>
                <a:ea typeface="+mn-ea"/>
                <a:cs typeface="+mn-cs"/>
              </a:rPr>
              <a:t> (</a:t>
            </a:r>
            <a:r>
              <a:rPr lang="en-US" sz="1100" b="0" i="0" u="none" strike="noStrike" kern="1200" dirty="0">
                <a:solidFill>
                  <a:schemeClr val="tx1"/>
                </a:solidFill>
                <a:effectLst/>
                <a:latin typeface="+mn-lt"/>
                <a:ea typeface="+mn-ea"/>
                <a:cs typeface="+mn-cs"/>
                <a:hlinkClick r:id="rId4"/>
              </a:rPr>
              <a:t>PCI DSS</a:t>
            </a:r>
            <a:r>
              <a:rPr lang="en-US" sz="1100" b="0" i="0" kern="1200" dirty="0">
                <a:solidFill>
                  <a:schemeClr val="tx1"/>
                </a:solidFill>
                <a:effectLst/>
                <a:latin typeface="+mn-lt"/>
                <a:ea typeface="+mn-ea"/>
                <a:cs typeface="+mn-cs"/>
              </a:rPr>
              <a:t>); the</a:t>
            </a:r>
            <a:r>
              <a:rPr lang="en-US" sz="1100" b="0" i="0" kern="1200" baseline="0" dirty="0">
                <a:solidFill>
                  <a:schemeClr val="tx1"/>
                </a:solidFill>
                <a:effectLst/>
                <a:latin typeface="+mn-lt"/>
                <a:ea typeface="+mn-ea"/>
                <a:cs typeface="+mn-cs"/>
              </a:rPr>
              <a:t> American Institute of CPAs (AICPA) Service Organization Control (</a:t>
            </a:r>
            <a:r>
              <a:rPr lang="en-US" sz="1100" b="0" i="0" u="none" strike="noStrike" kern="1200" dirty="0">
                <a:solidFill>
                  <a:schemeClr val="tx1"/>
                </a:solidFill>
                <a:effectLst/>
                <a:latin typeface="+mn-lt"/>
                <a:ea typeface="+mn-ea"/>
                <a:cs typeface="+mn-cs"/>
                <a:hlinkClick r:id="rId5"/>
              </a:rPr>
              <a:t>SOC</a:t>
            </a:r>
            <a:r>
              <a:rPr lang="en-US" sz="1100" b="0" i="0" kern="1200" dirty="0">
                <a:solidFill>
                  <a:schemeClr val="tx1"/>
                </a:solidFill>
                <a:effectLst/>
                <a:latin typeface="+mn-lt"/>
                <a:ea typeface="+mn-ea"/>
                <a:cs typeface="+mn-cs"/>
              </a:rPr>
              <a:t>); the International</a:t>
            </a:r>
            <a:r>
              <a:rPr lang="en-US" sz="1100" b="0" i="0" kern="1200" baseline="0" dirty="0">
                <a:solidFill>
                  <a:schemeClr val="tx1"/>
                </a:solidFill>
                <a:effectLst/>
                <a:latin typeface="+mn-lt"/>
                <a:ea typeface="+mn-ea"/>
                <a:cs typeface="+mn-cs"/>
              </a:rPr>
              <a:t> Organization for Standardization (ISO) and International Electrotechnical Commission (IEC) standards</a:t>
            </a:r>
            <a:r>
              <a:rPr lang="en-US" sz="1100" b="0" i="0" kern="1200" dirty="0">
                <a:solidFill>
                  <a:schemeClr val="tx1"/>
                </a:solidFill>
                <a:effectLst/>
                <a:latin typeface="+mn-lt"/>
                <a:ea typeface="+mn-ea"/>
                <a:cs typeface="+mn-cs"/>
              </a:rPr>
              <a:t> </a:t>
            </a:r>
            <a:r>
              <a:rPr lang="en-US" sz="1100" b="0" i="0" u="none" strike="noStrike" kern="1200" dirty="0">
                <a:solidFill>
                  <a:schemeClr val="tx1"/>
                </a:solidFill>
                <a:effectLst/>
                <a:latin typeface="+mn-lt"/>
                <a:ea typeface="+mn-ea"/>
                <a:cs typeface="+mn-cs"/>
                <a:hlinkClick r:id="rId6"/>
              </a:rPr>
              <a:t>ISO/IEC 27001</a:t>
            </a:r>
            <a:r>
              <a:rPr lang="en-US" sz="1100" b="0" i="0" kern="1200" dirty="0">
                <a:solidFill>
                  <a:schemeClr val="tx1"/>
                </a:solidFill>
                <a:effectLst/>
                <a:latin typeface="+mn-lt"/>
                <a:ea typeface="+mn-ea"/>
                <a:cs typeface="+mn-cs"/>
              </a:rPr>
              <a:t>, </a:t>
            </a:r>
            <a:r>
              <a:rPr lang="en-US" sz="1100" b="0" i="0" u="none" strike="noStrike" kern="1200" dirty="0">
                <a:solidFill>
                  <a:schemeClr val="tx1"/>
                </a:solidFill>
                <a:effectLst/>
                <a:latin typeface="+mn-lt"/>
                <a:ea typeface="+mn-ea"/>
                <a:cs typeface="+mn-cs"/>
                <a:hlinkClick r:id="rId7"/>
              </a:rPr>
              <a:t>ISO/IEC 27017</a:t>
            </a:r>
            <a:r>
              <a:rPr lang="en-US" sz="1100" b="0" i="0" kern="1200" dirty="0">
                <a:solidFill>
                  <a:schemeClr val="tx1"/>
                </a:solidFill>
                <a:effectLst/>
                <a:latin typeface="+mn-lt"/>
                <a:ea typeface="+mn-ea"/>
                <a:cs typeface="+mn-cs"/>
              </a:rPr>
              <a:t>, and </a:t>
            </a:r>
            <a:r>
              <a:rPr lang="en-US" sz="1100" b="0" i="0" u="none" strike="noStrike" kern="1200" dirty="0">
                <a:solidFill>
                  <a:schemeClr val="tx1"/>
                </a:solidFill>
                <a:effectLst/>
                <a:latin typeface="+mn-lt"/>
                <a:ea typeface="+mn-ea"/>
                <a:cs typeface="+mn-cs"/>
                <a:hlinkClick r:id="rId8"/>
              </a:rPr>
              <a:t>ISO/IEC 27018</a:t>
            </a:r>
            <a:r>
              <a:rPr lang="en-US" sz="1100" b="0" i="0" u="none" strike="noStrike" kern="1200" dirty="0">
                <a:solidFill>
                  <a:schemeClr val="tx1"/>
                </a:solidFill>
                <a:effectLst/>
                <a:latin typeface="+mn-lt"/>
                <a:ea typeface="+mn-ea"/>
                <a:cs typeface="+mn-cs"/>
              </a:rPr>
              <a:t>;</a:t>
            </a:r>
            <a:r>
              <a:rPr lang="en-US" sz="1100" b="0" i="0" kern="1200" dirty="0">
                <a:solidFill>
                  <a:schemeClr val="tx1"/>
                </a:solidFill>
                <a:effectLst/>
                <a:latin typeface="+mn-lt"/>
                <a:ea typeface="+mn-ea"/>
                <a:cs typeface="+mn-cs"/>
              </a:rPr>
              <a:t> and </a:t>
            </a:r>
            <a:r>
              <a:rPr lang="en-US" sz="1100" b="0" i="0" u="none" strike="noStrike" kern="1200" dirty="0">
                <a:solidFill>
                  <a:schemeClr val="tx1"/>
                </a:solidFill>
                <a:effectLst/>
                <a:latin typeface="+mn-lt"/>
                <a:ea typeface="+mn-ea"/>
                <a:cs typeface="+mn-cs"/>
                <a:hlinkClick r:id="rId9"/>
              </a:rPr>
              <a:t>ISO 9001</a:t>
            </a:r>
            <a:r>
              <a:rPr lang="en-US" sz="1100" b="0" i="0" kern="1200" dirty="0">
                <a:solidFill>
                  <a:schemeClr val="tx1"/>
                </a:solidFill>
                <a:effectLst/>
                <a:latin typeface="+mn-lt"/>
                <a:ea typeface="+mn-ea"/>
                <a:cs typeface="+mn-cs"/>
              </a:rPr>
              <a:t>.</a:t>
            </a:r>
            <a:endParaRPr lang="en-US" sz="1100" dirty="0"/>
          </a:p>
        </p:txBody>
      </p:sp>
    </p:spTree>
    <p:extLst>
      <p:ext uri="{BB962C8B-B14F-4D97-AF65-F5344CB8AC3E}">
        <p14:creationId xmlns:p14="http://schemas.microsoft.com/office/powerpoint/2010/main" val="157668985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i="0" kern="1200" dirty="0">
                <a:solidFill>
                  <a:schemeClr val="tx1"/>
                </a:solidFill>
                <a:effectLst/>
                <a:latin typeface="+mn-lt"/>
                <a:ea typeface="+mn-ea"/>
                <a:cs typeface="+mn-cs"/>
              </a:rPr>
              <a:t>AWS Shield </a:t>
            </a:r>
            <a:r>
              <a:rPr lang="en-US" sz="1100" b="0" i="0" kern="1200" dirty="0">
                <a:solidFill>
                  <a:schemeClr val="tx1"/>
                </a:solidFill>
                <a:effectLst/>
                <a:latin typeface="+mn-lt"/>
                <a:ea typeface="+mn-ea"/>
                <a:cs typeface="+mn-cs"/>
              </a:rPr>
              <a:t>is a managed distributed denial of service (DDoS) protection service that safeguards applications that run on AWS. It provides always-on detection and automatic inline mitigations that minimize application downtime and latency, so there is no need to engage AWS Support to benefit from DDoS protection. </a:t>
            </a:r>
          </a:p>
          <a:p>
            <a:endParaRPr lang="en-US" sz="11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i="0" kern="1200" dirty="0">
                <a:solidFill>
                  <a:schemeClr val="tx1"/>
                </a:solidFill>
                <a:effectLst/>
                <a:latin typeface="+mn-lt"/>
                <a:ea typeface="+mn-ea"/>
                <a:cs typeface="+mn-cs"/>
              </a:rPr>
              <a:t>AWS Shield helps protects your website from all types of DDoS attacks, including Infrastructure layer attacks (like User</a:t>
            </a:r>
            <a:r>
              <a:rPr lang="en-US" sz="1100" b="0" i="0" kern="1200" baseline="0" dirty="0">
                <a:solidFill>
                  <a:schemeClr val="tx1"/>
                </a:solidFill>
                <a:effectLst/>
                <a:latin typeface="+mn-lt"/>
                <a:ea typeface="+mn-ea"/>
                <a:cs typeface="+mn-cs"/>
              </a:rPr>
              <a:t> Datagram Protocol—or </a:t>
            </a:r>
            <a:r>
              <a:rPr lang="en-US" sz="1100" b="0" i="0" kern="1200" dirty="0">
                <a:solidFill>
                  <a:schemeClr val="tx1"/>
                </a:solidFill>
                <a:effectLst/>
                <a:latin typeface="+mn-lt"/>
                <a:ea typeface="+mn-ea"/>
                <a:cs typeface="+mn-cs"/>
              </a:rPr>
              <a:t>UDP—floods), state exhaustion attacks (like TCP SYN floods), and application-layer attacks (like HTTP GET or POST floods). For examples,</a:t>
            </a:r>
            <a:r>
              <a:rPr lang="en-US" sz="1100" b="0" i="0" kern="1200" baseline="0" dirty="0">
                <a:solidFill>
                  <a:schemeClr val="tx1"/>
                </a:solidFill>
                <a:effectLst/>
                <a:latin typeface="+mn-lt"/>
                <a:ea typeface="+mn-ea"/>
                <a:cs typeface="+mn-cs"/>
              </a:rPr>
              <a:t> see the </a:t>
            </a:r>
            <a:r>
              <a:rPr lang="en-US" sz="1100" dirty="0">
                <a:latin typeface="Amazon Ember Light" panose="020B0403020204020204" pitchFamily="34" charset="0"/>
                <a:ea typeface="Amazon Ember Light" panose="020B0403020204020204" pitchFamily="34" charset="0"/>
                <a:cs typeface="Amazon Ember Light" panose="020B0403020204020204" pitchFamily="34" charset="0"/>
                <a:hlinkClick r:id="rId3"/>
              </a:rPr>
              <a:t>AWS WAF Developer Guide</a:t>
            </a:r>
            <a:r>
              <a:rPr lang="en-US" sz="1100" b="0" i="0" u="none" strike="noStrike" kern="1200" dirty="0">
                <a:solidFill>
                  <a:schemeClr val="tx1"/>
                </a:solidFill>
                <a:effectLst/>
                <a:latin typeface="+mn-lt"/>
                <a:ea typeface="+mn-ea"/>
                <a:cs typeface="+mn-cs"/>
              </a:rPr>
              <a:t>.</a:t>
            </a:r>
          </a:p>
          <a:p>
            <a:endParaRPr lang="en-US" sz="1100" b="0" i="0" kern="1200" dirty="0">
              <a:solidFill>
                <a:schemeClr val="tx1"/>
              </a:solidFill>
              <a:effectLst/>
              <a:latin typeface="+mn-lt"/>
              <a:ea typeface="+mn-ea"/>
              <a:cs typeface="+mn-cs"/>
            </a:endParaRPr>
          </a:p>
          <a:p>
            <a:r>
              <a:rPr lang="en-US" sz="1100" b="1" i="0" kern="1200" dirty="0">
                <a:solidFill>
                  <a:schemeClr val="tx1"/>
                </a:solidFill>
                <a:effectLst/>
                <a:latin typeface="+mn-lt"/>
                <a:ea typeface="+mn-ea"/>
                <a:cs typeface="+mn-cs"/>
              </a:rPr>
              <a:t>AWS Shield Standard </a:t>
            </a:r>
            <a:r>
              <a:rPr lang="en-US" sz="1100" b="0" i="0" kern="1200" dirty="0">
                <a:solidFill>
                  <a:schemeClr val="tx1"/>
                </a:solidFill>
                <a:effectLst/>
                <a:latin typeface="+mn-lt"/>
                <a:ea typeface="+mn-ea"/>
                <a:cs typeface="+mn-cs"/>
              </a:rPr>
              <a:t>is automatically enabled to all AWS customers at no additional cost.</a:t>
            </a:r>
            <a:br>
              <a:rPr lang="en-US" sz="1100" b="0" i="0" kern="1200" dirty="0">
                <a:solidFill>
                  <a:schemeClr val="tx1"/>
                </a:solidFill>
                <a:effectLst/>
                <a:latin typeface="+mn-lt"/>
                <a:ea typeface="+mn-ea"/>
                <a:cs typeface="+mn-cs"/>
              </a:rPr>
            </a:br>
            <a:endParaRPr lang="en-US" sz="1100" b="0" i="0" kern="1200" dirty="0">
              <a:solidFill>
                <a:schemeClr val="tx1"/>
              </a:solidFill>
              <a:effectLst/>
              <a:latin typeface="+mn-lt"/>
              <a:ea typeface="+mn-ea"/>
              <a:cs typeface="+mn-cs"/>
            </a:endParaRPr>
          </a:p>
          <a:p>
            <a:r>
              <a:rPr lang="en-US" sz="1100" b="1" i="0" kern="1200" dirty="0">
                <a:solidFill>
                  <a:schemeClr val="tx1"/>
                </a:solidFill>
                <a:effectLst/>
                <a:latin typeface="+mn-lt"/>
                <a:ea typeface="+mn-ea"/>
                <a:cs typeface="+mn-cs"/>
              </a:rPr>
              <a:t>AWS Shield Advanced </a:t>
            </a:r>
            <a:r>
              <a:rPr lang="en-US" sz="1100" b="0" i="0" kern="1200" dirty="0">
                <a:solidFill>
                  <a:schemeClr val="tx1"/>
                </a:solidFill>
                <a:effectLst/>
                <a:latin typeface="+mn-lt"/>
                <a:ea typeface="+mn-ea"/>
                <a:cs typeface="+mn-cs"/>
              </a:rPr>
              <a:t>is an optional paid service. AWS Shield Advanced provides additional protections against more sophisticated and larger attacks for your applications that run on Amazon EC2, Elastic Load Balancing, Amazon CloudFront, AWS Global Accelerator, and Amazon Route 53. AWS Shield Advanced is available to all customers. However, to contact the DDoS Response Team, customers need to</a:t>
            </a:r>
            <a:r>
              <a:rPr lang="en-US" sz="1100" b="0" i="0" kern="1200" baseline="0" dirty="0">
                <a:solidFill>
                  <a:schemeClr val="tx1"/>
                </a:solidFill>
                <a:effectLst/>
                <a:latin typeface="+mn-lt"/>
                <a:ea typeface="+mn-ea"/>
                <a:cs typeface="+mn-cs"/>
              </a:rPr>
              <a:t> have either </a:t>
            </a:r>
            <a:r>
              <a:rPr lang="en-US" sz="1100" b="0" i="0" kern="1200" dirty="0">
                <a:solidFill>
                  <a:schemeClr val="tx1"/>
                </a:solidFill>
                <a:effectLst/>
                <a:latin typeface="+mn-lt"/>
                <a:ea typeface="+mn-ea"/>
                <a:cs typeface="+mn-cs"/>
              </a:rPr>
              <a:t>Enterprise Support or Business Support from AWS Support.</a:t>
            </a:r>
            <a:endParaRPr lang="en-US" sz="1100" dirty="0"/>
          </a:p>
        </p:txBody>
      </p:sp>
    </p:spTree>
    <p:extLst>
      <p:ext uri="{BB962C8B-B14F-4D97-AF65-F5344CB8AC3E}">
        <p14:creationId xmlns:p14="http://schemas.microsoft.com/office/powerpoint/2010/main" val="1748288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Introducing Section 5: Securing data on AWS</a:t>
            </a:r>
          </a:p>
        </p:txBody>
      </p:sp>
    </p:spTree>
    <p:extLst>
      <p:ext uri="{BB962C8B-B14F-4D97-AF65-F5344CB8AC3E}">
        <p14:creationId xmlns:p14="http://schemas.microsoft.com/office/powerpoint/2010/main" val="55716457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600450"/>
          </a:xfrm>
        </p:spPr>
        <p:txBody>
          <a:bodyPr/>
          <a:lstStyle/>
          <a:p>
            <a:r>
              <a:rPr lang="en-US" sz="1100" b="1" i="0" kern="1200" dirty="0">
                <a:solidFill>
                  <a:schemeClr val="tx1"/>
                </a:solidFill>
                <a:effectLst/>
                <a:ea typeface="+mn-ea"/>
                <a:cs typeface="+mn-cs"/>
              </a:rPr>
              <a:t>Data encryption </a:t>
            </a:r>
            <a:r>
              <a:rPr lang="en-US" sz="1100" b="0" i="0" kern="1200" dirty="0">
                <a:solidFill>
                  <a:schemeClr val="tx1"/>
                </a:solidFill>
                <a:effectLst/>
                <a:ea typeface="+mn-ea"/>
                <a:cs typeface="+mn-cs"/>
              </a:rPr>
              <a:t>is an essential tool to use</a:t>
            </a:r>
            <a:r>
              <a:rPr lang="en-US" sz="1100" b="0" i="0" kern="1200" baseline="0" dirty="0">
                <a:solidFill>
                  <a:schemeClr val="tx1"/>
                </a:solidFill>
                <a:effectLst/>
                <a:ea typeface="+mn-ea"/>
                <a:cs typeface="+mn-cs"/>
              </a:rPr>
              <a:t> </a:t>
            </a:r>
            <a:r>
              <a:rPr lang="en-US" sz="1100" b="0" i="0" kern="1200" dirty="0">
                <a:solidFill>
                  <a:schemeClr val="tx1"/>
                </a:solidFill>
                <a:effectLst/>
                <a:ea typeface="+mn-ea"/>
                <a:cs typeface="+mn-cs"/>
              </a:rPr>
              <a:t>when your objective is to protect digital data. Data encryption takes data that is legible and encodes it so that it is unreadable to anyone who does not have access to the secret key that can be used to decode it. Thus, even if an attacker gains access to your data, they cannot make sense of it.  </a:t>
            </a:r>
          </a:p>
          <a:p>
            <a:endParaRPr lang="en-US" sz="1100" b="0" i="0" kern="1200" dirty="0">
              <a:solidFill>
                <a:schemeClr val="tx1"/>
              </a:solidFill>
              <a:effectLst/>
              <a:ea typeface="+mn-ea"/>
              <a:cs typeface="+mn-cs"/>
            </a:endParaRPr>
          </a:p>
          <a:p>
            <a:r>
              <a:rPr lang="en-US" sz="1100" b="1" i="0" kern="1200" dirty="0">
                <a:solidFill>
                  <a:schemeClr val="tx1"/>
                </a:solidFill>
                <a:effectLst/>
                <a:ea typeface="+mn-ea"/>
                <a:cs typeface="+mn-cs"/>
              </a:rPr>
              <a:t>Data at rest </a:t>
            </a:r>
            <a:r>
              <a:rPr lang="en-US" sz="1100" b="0" i="0" kern="1200" dirty="0">
                <a:solidFill>
                  <a:schemeClr val="tx1"/>
                </a:solidFill>
                <a:effectLst/>
                <a:ea typeface="+mn-ea"/>
                <a:cs typeface="+mn-cs"/>
              </a:rPr>
              <a:t>refers to data that is physically stored on disk or on tape. </a:t>
            </a:r>
          </a:p>
          <a:p>
            <a:endParaRPr lang="en-US" sz="1100" b="0" i="0" kern="1200" dirty="0">
              <a:solidFill>
                <a:schemeClr val="tx1"/>
              </a:solidFill>
              <a:effectLst/>
              <a:ea typeface="+mn-ea"/>
              <a:cs typeface="+mn-cs"/>
            </a:endParaRPr>
          </a:p>
          <a:p>
            <a:r>
              <a:rPr lang="en-US" sz="1100" b="0" i="0" kern="1200" dirty="0">
                <a:solidFill>
                  <a:schemeClr val="tx1"/>
                </a:solidFill>
                <a:effectLst/>
                <a:ea typeface="+mn-ea"/>
                <a:cs typeface="+mn-cs"/>
              </a:rPr>
              <a:t>You can create encrypted file systems on AWS so that all your data and metadata is encrypted at rest by using the open standard Advanced</a:t>
            </a:r>
            <a:r>
              <a:rPr lang="en-US" sz="1100" b="0" i="0" kern="1200" baseline="0" dirty="0">
                <a:solidFill>
                  <a:schemeClr val="tx1"/>
                </a:solidFill>
                <a:effectLst/>
                <a:ea typeface="+mn-ea"/>
                <a:cs typeface="+mn-cs"/>
              </a:rPr>
              <a:t> Encryption Standard (</a:t>
            </a:r>
            <a:r>
              <a:rPr lang="en-US" sz="1100" b="0" i="0" kern="1200" dirty="0">
                <a:solidFill>
                  <a:schemeClr val="tx1"/>
                </a:solidFill>
                <a:effectLst/>
                <a:ea typeface="+mn-ea"/>
                <a:cs typeface="+mn-cs"/>
              </a:rPr>
              <a:t>AES)-256 encryption algorithm. When you use AWS KMS, encryption and decryption are</a:t>
            </a:r>
            <a:r>
              <a:rPr lang="en-US" sz="1100" b="0" i="0" kern="1200" baseline="0" dirty="0">
                <a:solidFill>
                  <a:schemeClr val="tx1"/>
                </a:solidFill>
                <a:effectLst/>
                <a:ea typeface="+mn-ea"/>
                <a:cs typeface="+mn-cs"/>
              </a:rPr>
              <a:t> </a:t>
            </a:r>
            <a:r>
              <a:rPr lang="en-US" sz="1100" b="0" i="0" kern="1200" dirty="0">
                <a:solidFill>
                  <a:schemeClr val="tx1"/>
                </a:solidFill>
                <a:effectLst/>
                <a:ea typeface="+mn-ea"/>
                <a:cs typeface="+mn-cs"/>
              </a:rPr>
              <a:t>handled automatically and transparently, so that</a:t>
            </a:r>
            <a:r>
              <a:rPr lang="en-US" sz="1100" b="0" i="0" kern="1200" baseline="0" dirty="0">
                <a:solidFill>
                  <a:schemeClr val="tx1"/>
                </a:solidFill>
                <a:effectLst/>
                <a:ea typeface="+mn-ea"/>
                <a:cs typeface="+mn-cs"/>
              </a:rPr>
              <a:t> </a:t>
            </a:r>
            <a:r>
              <a:rPr lang="en-US" sz="1100" b="0" i="0" kern="1200" dirty="0">
                <a:solidFill>
                  <a:schemeClr val="tx1"/>
                </a:solidFill>
                <a:effectLst/>
                <a:ea typeface="+mn-ea"/>
                <a:cs typeface="+mn-cs"/>
              </a:rPr>
              <a:t>you do not need to modify your applications. If your organization is subject to corporate or regulatory policies that require encryption of data and metadata at rest, AWS recommends  enabling encryption on all services that store your data. You can e</a:t>
            </a:r>
            <a:r>
              <a:rPr lang="en-US" sz="1100" dirty="0"/>
              <a:t>ncrypt data stored in any service that is supported by AWS KMS. See </a:t>
            </a:r>
            <a:r>
              <a:rPr lang="en-US" sz="1100" dirty="0">
                <a:hlinkClick r:id="rId3"/>
              </a:rPr>
              <a:t>How AWS Services use AWS KMS</a:t>
            </a:r>
            <a:r>
              <a:rPr lang="en-US" sz="1100" dirty="0"/>
              <a:t> for a list of supported services.</a:t>
            </a:r>
          </a:p>
        </p:txBody>
      </p:sp>
    </p:spTree>
    <p:extLst>
      <p:ext uri="{BB962C8B-B14F-4D97-AF65-F5344CB8AC3E}">
        <p14:creationId xmlns:p14="http://schemas.microsoft.com/office/powerpoint/2010/main" val="207075467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3820341"/>
          </a:xfrm>
        </p:spPr>
        <p:txBody>
          <a:bodyPr/>
          <a:lstStyle/>
          <a:p>
            <a:r>
              <a:rPr lang="en-US" sz="1100" b="1" i="0" kern="1200" dirty="0">
                <a:solidFill>
                  <a:schemeClr val="tx1"/>
                </a:solidFill>
                <a:effectLst/>
                <a:ea typeface="+mn-ea"/>
                <a:cs typeface="+mn-cs"/>
              </a:rPr>
              <a:t>Data in transit </a:t>
            </a:r>
            <a:r>
              <a:rPr lang="en-US" sz="1100" b="0" i="0" kern="1200" dirty="0">
                <a:solidFill>
                  <a:schemeClr val="tx1"/>
                </a:solidFill>
                <a:effectLst/>
                <a:ea typeface="+mn-ea"/>
                <a:cs typeface="+mn-cs"/>
              </a:rPr>
              <a:t>refers to data that is moving across the network. Encryption of data in transit is accomplished by using Transport Layer Security (TLS) 1.2 with an open</a:t>
            </a:r>
            <a:r>
              <a:rPr lang="en-US" sz="1100" b="0" i="0" kern="1200" baseline="0" dirty="0">
                <a:solidFill>
                  <a:schemeClr val="tx1"/>
                </a:solidFill>
                <a:effectLst/>
                <a:ea typeface="+mn-ea"/>
                <a:cs typeface="+mn-cs"/>
              </a:rPr>
              <a:t> standard</a:t>
            </a:r>
            <a:r>
              <a:rPr lang="en-US" sz="1100" b="0" i="0" kern="1200" dirty="0">
                <a:solidFill>
                  <a:schemeClr val="tx1"/>
                </a:solidFill>
                <a:effectLst/>
                <a:ea typeface="+mn-ea"/>
                <a:cs typeface="+mn-cs"/>
              </a:rPr>
              <a:t> AES-256 cipher. TLS</a:t>
            </a:r>
            <a:r>
              <a:rPr lang="en-US" sz="1100" b="0" i="0" kern="1200" baseline="0" dirty="0">
                <a:solidFill>
                  <a:schemeClr val="tx1"/>
                </a:solidFill>
                <a:effectLst/>
                <a:ea typeface="+mn-ea"/>
                <a:cs typeface="+mn-cs"/>
              </a:rPr>
              <a:t> was </a:t>
            </a:r>
            <a:r>
              <a:rPr lang="en-US" sz="1100" b="0" i="0" kern="1200" dirty="0">
                <a:solidFill>
                  <a:schemeClr val="tx1"/>
                </a:solidFill>
                <a:effectLst/>
                <a:ea typeface="+mn-ea"/>
                <a:cs typeface="+mn-cs"/>
              </a:rPr>
              <a:t>formerly called Secure Sockets Layer</a:t>
            </a:r>
            <a:r>
              <a:rPr lang="en-US" sz="1100" b="0" i="0" kern="1200" baseline="0" dirty="0">
                <a:solidFill>
                  <a:schemeClr val="tx1"/>
                </a:solidFill>
                <a:effectLst/>
                <a:ea typeface="+mn-ea"/>
                <a:cs typeface="+mn-cs"/>
              </a:rPr>
              <a:t> (</a:t>
            </a:r>
            <a:r>
              <a:rPr lang="en-US" sz="1100" b="0" i="0" kern="1200" dirty="0">
                <a:solidFill>
                  <a:schemeClr val="tx1"/>
                </a:solidFill>
                <a:effectLst/>
                <a:ea typeface="+mn-ea"/>
                <a:cs typeface="+mn-cs"/>
              </a:rPr>
              <a:t>SSL).</a:t>
            </a:r>
          </a:p>
          <a:p>
            <a:endParaRPr lang="en-US" sz="1100" b="0" i="0" kern="1200" dirty="0">
              <a:solidFill>
                <a:schemeClr val="tx1"/>
              </a:solidFill>
              <a:effectLst/>
              <a:ea typeface="+mn-ea"/>
              <a:cs typeface="+mn-cs"/>
            </a:endParaRPr>
          </a:p>
          <a:p>
            <a:r>
              <a:rPr lang="en-US" sz="1100" b="1" i="0" kern="1200" dirty="0">
                <a:solidFill>
                  <a:schemeClr val="tx1"/>
                </a:solidFill>
                <a:effectLst/>
                <a:ea typeface="+mn-ea"/>
                <a:cs typeface="+mn-cs"/>
              </a:rPr>
              <a:t>AWS Certificate Manager</a:t>
            </a:r>
            <a:r>
              <a:rPr lang="en-US" sz="1100" b="0" i="0" kern="1200" dirty="0">
                <a:solidFill>
                  <a:schemeClr val="tx1"/>
                </a:solidFill>
                <a:effectLst/>
                <a:ea typeface="+mn-ea"/>
                <a:cs typeface="+mn-cs"/>
              </a:rPr>
              <a:t> is a service that enables you to provision, manage, and deploy SSL</a:t>
            </a:r>
            <a:r>
              <a:rPr lang="en-US" sz="1100" b="0" i="0" kern="1200" baseline="0" dirty="0">
                <a:solidFill>
                  <a:schemeClr val="tx1"/>
                </a:solidFill>
                <a:effectLst/>
                <a:ea typeface="+mn-ea"/>
                <a:cs typeface="+mn-cs"/>
              </a:rPr>
              <a:t> or </a:t>
            </a:r>
            <a:r>
              <a:rPr lang="en-US" sz="1100" b="0" i="0" kern="1200" dirty="0">
                <a:solidFill>
                  <a:schemeClr val="tx1"/>
                </a:solidFill>
                <a:effectLst/>
                <a:ea typeface="+mn-ea"/>
                <a:cs typeface="+mn-cs"/>
              </a:rPr>
              <a:t>TLS certificates for use with AWS services and your internal connected resources. SSL</a:t>
            </a:r>
            <a:r>
              <a:rPr lang="en-US" sz="1100" b="0" i="0" kern="1200" baseline="0" dirty="0">
                <a:solidFill>
                  <a:schemeClr val="tx1"/>
                </a:solidFill>
                <a:effectLst/>
                <a:ea typeface="+mn-ea"/>
                <a:cs typeface="+mn-cs"/>
              </a:rPr>
              <a:t> or </a:t>
            </a:r>
            <a:r>
              <a:rPr lang="en-US" sz="1100" b="0" i="0" kern="1200" dirty="0">
                <a:solidFill>
                  <a:schemeClr val="tx1"/>
                </a:solidFill>
                <a:effectLst/>
                <a:ea typeface="+mn-ea"/>
                <a:cs typeface="+mn-cs"/>
              </a:rPr>
              <a:t>TLS certificates are used to secure network communications and establish the identity of websites over the internet, and also</a:t>
            </a:r>
            <a:r>
              <a:rPr lang="en-US" sz="1100" b="0" i="0" kern="1200" baseline="0" dirty="0">
                <a:solidFill>
                  <a:schemeClr val="tx1"/>
                </a:solidFill>
                <a:effectLst/>
                <a:ea typeface="+mn-ea"/>
                <a:cs typeface="+mn-cs"/>
              </a:rPr>
              <a:t> </a:t>
            </a:r>
            <a:r>
              <a:rPr lang="en-US" sz="1100" b="0" i="0" kern="1200" dirty="0">
                <a:solidFill>
                  <a:schemeClr val="tx1"/>
                </a:solidFill>
                <a:effectLst/>
                <a:ea typeface="+mn-ea"/>
                <a:cs typeface="+mn-cs"/>
              </a:rPr>
              <a:t>resources on private networks. With AWS Certificate Manager, you can request a certificate</a:t>
            </a:r>
            <a:r>
              <a:rPr lang="en-US" sz="1100" b="0" i="0" kern="1200" baseline="0" dirty="0">
                <a:solidFill>
                  <a:schemeClr val="tx1"/>
                </a:solidFill>
                <a:effectLst/>
                <a:ea typeface="+mn-ea"/>
                <a:cs typeface="+mn-cs"/>
              </a:rPr>
              <a:t> and then </a:t>
            </a:r>
            <a:r>
              <a:rPr lang="en-US" sz="1100" b="0" i="0" kern="1200" dirty="0">
                <a:solidFill>
                  <a:schemeClr val="tx1"/>
                </a:solidFill>
                <a:effectLst/>
                <a:ea typeface="+mn-ea"/>
                <a:cs typeface="+mn-cs"/>
              </a:rPr>
              <a:t>deploy it on AWS resources</a:t>
            </a:r>
            <a:r>
              <a:rPr lang="en-US" sz="1100" b="0" i="0" kern="1200" baseline="0" dirty="0">
                <a:solidFill>
                  <a:schemeClr val="tx1"/>
                </a:solidFill>
                <a:effectLst/>
                <a:ea typeface="+mn-ea"/>
                <a:cs typeface="+mn-cs"/>
              </a:rPr>
              <a:t> (</a:t>
            </a:r>
            <a:r>
              <a:rPr lang="en-US" sz="1100" b="0" i="0" kern="1200" dirty="0">
                <a:solidFill>
                  <a:schemeClr val="tx1"/>
                </a:solidFill>
                <a:effectLst/>
                <a:ea typeface="+mn-ea"/>
                <a:cs typeface="+mn-cs"/>
              </a:rPr>
              <a:t>such as load balancers or</a:t>
            </a:r>
            <a:r>
              <a:rPr lang="en-US" sz="1100" b="0" i="0" kern="1200" baseline="0" dirty="0">
                <a:solidFill>
                  <a:schemeClr val="tx1"/>
                </a:solidFill>
                <a:effectLst/>
                <a:ea typeface="+mn-ea"/>
                <a:cs typeface="+mn-cs"/>
              </a:rPr>
              <a:t> </a:t>
            </a:r>
            <a:r>
              <a:rPr lang="en-US" sz="1100" b="0" i="0" kern="1200" dirty="0">
                <a:solidFill>
                  <a:schemeClr val="tx1"/>
                </a:solidFill>
                <a:effectLst/>
                <a:ea typeface="+mn-ea"/>
                <a:cs typeface="+mn-cs"/>
              </a:rPr>
              <a:t>CloudFront distributions).  AWS Certificate Manager also handles certificate renewals.</a:t>
            </a:r>
          </a:p>
          <a:p>
            <a:endParaRPr lang="en-US" sz="1100" b="0" i="0" kern="1200" dirty="0">
              <a:solidFill>
                <a:schemeClr val="tx1"/>
              </a:solidFill>
              <a:effectLst/>
              <a:ea typeface="+mn-ea"/>
              <a:cs typeface="+mn-cs"/>
            </a:endParaRPr>
          </a:p>
          <a:p>
            <a:r>
              <a:rPr lang="en-US" sz="1100" b="0" i="0" kern="1200" dirty="0">
                <a:solidFill>
                  <a:schemeClr val="tx1"/>
                </a:solidFill>
                <a:effectLst/>
                <a:ea typeface="+mn-ea"/>
                <a:cs typeface="+mn-cs"/>
              </a:rPr>
              <a:t>Web traffic that runs over HTTP is not secure.</a:t>
            </a:r>
            <a:r>
              <a:rPr lang="en-US" sz="1100" b="0" i="0" kern="1200" baseline="0" dirty="0">
                <a:solidFill>
                  <a:schemeClr val="tx1"/>
                </a:solidFill>
                <a:effectLst/>
                <a:ea typeface="+mn-ea"/>
                <a:cs typeface="+mn-cs"/>
              </a:rPr>
              <a:t> H</a:t>
            </a:r>
            <a:r>
              <a:rPr lang="en-US" sz="1100" b="0" i="0" kern="1200" dirty="0">
                <a:solidFill>
                  <a:schemeClr val="tx1"/>
                </a:solidFill>
                <a:effectLst/>
                <a:ea typeface="+mn-ea"/>
                <a:cs typeface="+mn-cs"/>
              </a:rPr>
              <a:t>owever, traffic that runs over </a:t>
            </a:r>
            <a:r>
              <a:rPr lang="en-US" sz="1100" b="1" i="0" kern="1200" dirty="0">
                <a:solidFill>
                  <a:schemeClr val="tx1"/>
                </a:solidFill>
                <a:effectLst/>
                <a:ea typeface="+mn-ea"/>
                <a:cs typeface="+mn-cs"/>
              </a:rPr>
              <a:t>Secure HTTP (HTTPS) </a:t>
            </a:r>
            <a:r>
              <a:rPr lang="en-US" sz="1100" b="0" i="0" kern="1200" dirty="0">
                <a:solidFill>
                  <a:schemeClr val="tx1"/>
                </a:solidFill>
                <a:effectLst/>
                <a:ea typeface="+mn-ea"/>
                <a:cs typeface="+mn-cs"/>
              </a:rPr>
              <a:t>is encrypted by using TLS</a:t>
            </a:r>
            <a:r>
              <a:rPr lang="en-US" sz="1100" b="0" i="0" kern="1200" baseline="0" dirty="0">
                <a:solidFill>
                  <a:schemeClr val="tx1"/>
                </a:solidFill>
                <a:effectLst/>
                <a:ea typeface="+mn-ea"/>
                <a:cs typeface="+mn-cs"/>
              </a:rPr>
              <a:t> or </a:t>
            </a:r>
            <a:r>
              <a:rPr lang="en-US" sz="1100" b="0" i="0" kern="1200" dirty="0">
                <a:solidFill>
                  <a:schemeClr val="tx1"/>
                </a:solidFill>
                <a:effectLst/>
                <a:ea typeface="+mn-ea"/>
                <a:cs typeface="+mn-cs"/>
              </a:rPr>
              <a:t>SSL.</a:t>
            </a:r>
            <a:r>
              <a:rPr lang="en-US" sz="1100" b="0" i="0" kern="1200" baseline="0" dirty="0">
                <a:solidFill>
                  <a:schemeClr val="tx1"/>
                </a:solidFill>
                <a:effectLst/>
                <a:ea typeface="+mn-ea"/>
                <a:cs typeface="+mn-cs"/>
              </a:rPr>
              <a:t> HTTPS traffic </a:t>
            </a:r>
            <a:r>
              <a:rPr lang="en-US" sz="1100" b="0" i="0" kern="1200" dirty="0">
                <a:solidFill>
                  <a:schemeClr val="tx1"/>
                </a:solidFill>
                <a:effectLst/>
                <a:ea typeface="+mn-ea"/>
                <a:cs typeface="+mn-cs"/>
              </a:rPr>
              <a:t>is protected against eavesdropping and man-in-the-middle attacks because of the bidirectional encryption of the communication.</a:t>
            </a:r>
          </a:p>
          <a:p>
            <a:endParaRPr lang="en-US" sz="1100" b="0" i="0" kern="1200" dirty="0">
              <a:solidFill>
                <a:schemeClr val="tx1"/>
              </a:solidFill>
              <a:effectLst/>
              <a:ea typeface="+mn-ea"/>
              <a:cs typeface="+mn-cs"/>
            </a:endParaRPr>
          </a:p>
          <a:p>
            <a:r>
              <a:rPr lang="en-US" sz="1100" i="0" dirty="0"/>
              <a:t>AWS services support encryption</a:t>
            </a:r>
            <a:r>
              <a:rPr lang="en-US" sz="1100" i="0" baseline="0" dirty="0"/>
              <a:t> for </a:t>
            </a:r>
            <a:r>
              <a:rPr lang="en-US" sz="1100" i="0" dirty="0"/>
              <a:t>data in transit. Two examples of encryption for data in transit are shown. The first example shows </a:t>
            </a:r>
            <a:r>
              <a:rPr lang="en-US" sz="1100" dirty="0"/>
              <a:t>an EC2 instance that has mounted an Amazon EFS shared file system. All data traffic between the instance and Amazon EFS is encrypted by using TLS</a:t>
            </a:r>
            <a:r>
              <a:rPr lang="en-US" sz="1100" baseline="0" dirty="0"/>
              <a:t> or </a:t>
            </a:r>
            <a:r>
              <a:rPr lang="en-US" sz="1100" dirty="0"/>
              <a:t>SSL. For further details about</a:t>
            </a:r>
            <a:r>
              <a:rPr lang="en-US" sz="1100" baseline="0" dirty="0"/>
              <a:t> this configuration</a:t>
            </a:r>
            <a:r>
              <a:rPr lang="en-US" sz="1100" dirty="0"/>
              <a:t>, see </a:t>
            </a:r>
            <a:r>
              <a:rPr lang="en-US" sz="1100" dirty="0">
                <a:hlinkClick r:id="rId3"/>
              </a:rPr>
              <a:t>Encryption of EFS Data in Transit</a:t>
            </a:r>
            <a:r>
              <a:rPr lang="en-US" sz="1100" dirty="0"/>
              <a:t>.</a:t>
            </a:r>
          </a:p>
          <a:p>
            <a:endParaRPr lang="en-US" sz="1100" dirty="0"/>
          </a:p>
          <a:p>
            <a:r>
              <a:rPr lang="en-US" sz="1100" dirty="0"/>
              <a:t>The second example shows the use of </a:t>
            </a:r>
            <a:r>
              <a:rPr lang="en-US" sz="1100" b="1" dirty="0"/>
              <a:t>AWS </a:t>
            </a:r>
            <a:r>
              <a:rPr lang="en-US" sz="1100" b="1" i="0" kern="1200" dirty="0">
                <a:solidFill>
                  <a:schemeClr val="tx1"/>
                </a:solidFill>
                <a:effectLst/>
                <a:ea typeface="+mn-ea"/>
                <a:cs typeface="+mn-cs"/>
              </a:rPr>
              <a:t>Storage Gateway, </a:t>
            </a:r>
            <a:r>
              <a:rPr lang="en-US" sz="1100" b="0" i="0" kern="1200" dirty="0">
                <a:solidFill>
                  <a:schemeClr val="tx1"/>
                </a:solidFill>
                <a:effectLst/>
                <a:ea typeface="+mn-ea"/>
                <a:cs typeface="+mn-cs"/>
              </a:rPr>
              <a:t>a hybrid cloud storage service that provides on-premises access to AWS Cloud storage. In this example, the storage gateway is connected across the internet to Amazon S3, and the connection encrypts the data in transit. </a:t>
            </a:r>
            <a:endParaRPr lang="en-US" sz="1100" dirty="0"/>
          </a:p>
        </p:txBody>
      </p:sp>
    </p:spTree>
    <p:extLst>
      <p:ext uri="{BB962C8B-B14F-4D97-AF65-F5344CB8AC3E}">
        <p14:creationId xmlns:p14="http://schemas.microsoft.com/office/powerpoint/2010/main" val="59977278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489416"/>
          </a:xfrm>
        </p:spPr>
        <p:txBody>
          <a:bodyPr/>
          <a:lstStyle/>
          <a:p>
            <a:r>
              <a:rPr lang="en-US" sz="1100" dirty="0"/>
              <a:t>By default, all Amazon S3 buckets are private and can be accessed </a:t>
            </a:r>
            <a:r>
              <a:rPr lang="en-US" sz="1100" i="1" dirty="0"/>
              <a:t>only</a:t>
            </a:r>
            <a:r>
              <a:rPr lang="en-US" sz="1100" dirty="0"/>
              <a:t> by users who are explicitly granted access.  It is essential to manage and control access to Amazon S3 data. AWS provides many tools and options for controlling access to your S3 buckets or objects, including:</a:t>
            </a:r>
          </a:p>
          <a:p>
            <a:endParaRPr lang="en-US" sz="110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dirty="0"/>
              <a:t>Using </a:t>
            </a:r>
            <a:r>
              <a:rPr lang="en-US" sz="1100" b="1" dirty="0"/>
              <a:t>Amazon S3 Block Public Access</a:t>
            </a:r>
            <a:r>
              <a:rPr lang="en-US" sz="1100" dirty="0"/>
              <a:t>. These settings override any other policies or object permissions. Enable </a:t>
            </a:r>
            <a:r>
              <a:rPr lang="en-US" sz="1100" b="1" dirty="0"/>
              <a:t>Block Public Access </a:t>
            </a:r>
            <a:r>
              <a:rPr lang="en-US" sz="1100" dirty="0"/>
              <a:t>for all buckets that you don't want to be publicly accessible. This feature provides a straightforward method for avoiding unintended exposure of Amazon S3 data.</a:t>
            </a:r>
          </a:p>
          <a:p>
            <a:pPr marL="171450" indent="-171450">
              <a:buFont typeface="Arial" panose="020B0604020202020204" pitchFamily="34" charset="0"/>
              <a:buChar char="•"/>
            </a:pPr>
            <a:endParaRPr lang="en-US" sz="110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dirty="0"/>
              <a:t>Writing </a:t>
            </a:r>
            <a:r>
              <a:rPr lang="en-US" sz="1100" b="1" dirty="0"/>
              <a:t>IAM policies</a:t>
            </a:r>
            <a:r>
              <a:rPr lang="en-US" sz="1100" dirty="0"/>
              <a:t> that specify the users or roles that can access specific buckets and objects. This method was discussed in detail earlier in this module.</a:t>
            </a:r>
          </a:p>
          <a:p>
            <a:pPr marL="171450" indent="-171450">
              <a:buFont typeface="Arial" panose="020B0604020202020204" pitchFamily="34" charset="0"/>
              <a:buChar char="•"/>
            </a:pPr>
            <a:endParaRPr lang="en-US" sz="1100" dirty="0"/>
          </a:p>
          <a:p>
            <a:pPr marL="171450" indent="-171450">
              <a:buFont typeface="Arial" panose="020B0604020202020204" pitchFamily="34" charset="0"/>
              <a:buChar char="•"/>
            </a:pPr>
            <a:r>
              <a:rPr lang="en-US" sz="1100" dirty="0"/>
              <a:t>Writing </a:t>
            </a:r>
            <a:r>
              <a:rPr lang="en-US" sz="1100" b="1" dirty="0"/>
              <a:t>bucket policies</a:t>
            </a:r>
            <a:r>
              <a:rPr lang="en-US" sz="1100" dirty="0"/>
              <a:t> that define access to specific buckets or objects.  This option is typically used when the user or system cannot authenticate by using IAM. Bucket policies can be configured to grant access across AWS accounts or to grant public or anonymous access to Amazon S3 data. If bucket</a:t>
            </a:r>
            <a:r>
              <a:rPr lang="en-US" sz="1100" baseline="0" dirty="0"/>
              <a:t> policies are used, they </a:t>
            </a:r>
            <a:r>
              <a:rPr lang="en-US" sz="1100" dirty="0"/>
              <a:t>should be written carefully and tested fully. You can specify a deny statement in a bucket policy to restrict access.</a:t>
            </a:r>
            <a:r>
              <a:rPr lang="en-US" sz="1100" baseline="0" dirty="0"/>
              <a:t> Access will be restricted </a:t>
            </a:r>
            <a:r>
              <a:rPr lang="en-US" sz="1100" dirty="0"/>
              <a:t>even if the users have permissions that are granted in an identity-based policy that is attached to the users. </a:t>
            </a:r>
          </a:p>
          <a:p>
            <a:pPr marL="171450" indent="-171450">
              <a:buFont typeface="Arial" panose="020B0604020202020204" pitchFamily="34" charset="0"/>
              <a:buChar char="•"/>
            </a:pPr>
            <a:endParaRPr lang="en-US" sz="1100" dirty="0"/>
          </a:p>
          <a:p>
            <a:pPr marL="171450" indent="-171450">
              <a:buFont typeface="Arial" panose="020B0604020202020204" pitchFamily="34" charset="0"/>
              <a:buChar char="•"/>
            </a:pPr>
            <a:r>
              <a:rPr lang="en-US" sz="1100" dirty="0"/>
              <a:t>Setting </a:t>
            </a:r>
            <a:r>
              <a:rPr lang="en-US" sz="1100" b="1" dirty="0"/>
              <a:t>access control lists (ACLs) </a:t>
            </a:r>
            <a:r>
              <a:rPr lang="en-US" sz="1100" dirty="0"/>
              <a:t>on your buckets and objects. ACLs are less commonly used (ACLs predate IAM). If you do use ACLs, do not set access that is too open or permissive.</a:t>
            </a:r>
            <a:br>
              <a:rPr lang="en-US" sz="1100" dirty="0"/>
            </a:br>
            <a:endParaRPr lang="en-US" sz="1100" dirty="0"/>
          </a:p>
          <a:p>
            <a:pPr marL="171450" indent="-171450">
              <a:buFont typeface="Arial" panose="020B0604020202020204" pitchFamily="34" charset="0"/>
              <a:buChar char="•"/>
            </a:pPr>
            <a:r>
              <a:rPr lang="en-US" sz="1100" b="1" dirty="0"/>
              <a:t>AWS Trusted Advisor </a:t>
            </a:r>
            <a:r>
              <a:rPr lang="en-US" sz="1100" dirty="0"/>
              <a:t>provides a bucket permission check feature that is a useful tool for discovering if any of the buckets in your account have permissions that grant global access. </a:t>
            </a:r>
          </a:p>
        </p:txBody>
      </p:sp>
    </p:spTree>
    <p:extLst>
      <p:ext uri="{BB962C8B-B14F-4D97-AF65-F5344CB8AC3E}">
        <p14:creationId xmlns:p14="http://schemas.microsoft.com/office/powerpoint/2010/main" val="87842797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Introducing Section 6: Working to ensure compliance.</a:t>
            </a:r>
            <a:endParaRPr lang="en-US" sz="1100" kern="1200" dirty="0">
              <a:solidFill>
                <a:schemeClr val="tx1"/>
              </a:solidFill>
              <a:effectLst/>
              <a:latin typeface="+mn-lt"/>
              <a:ea typeface="+mn-ea"/>
              <a:cs typeface="+mn-cs"/>
            </a:endParaRPr>
          </a:p>
          <a:p>
            <a:endParaRPr lang="en-US" sz="1100" dirty="0"/>
          </a:p>
          <a:p>
            <a:endParaRPr lang="en-US" sz="1100" dirty="0"/>
          </a:p>
        </p:txBody>
      </p:sp>
    </p:spTree>
    <p:extLst>
      <p:ext uri="{BB962C8B-B14F-4D97-AF65-F5344CB8AC3E}">
        <p14:creationId xmlns:p14="http://schemas.microsoft.com/office/powerpoint/2010/main" val="419071763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402330"/>
          </a:xfrm>
        </p:spPr>
        <p:txBody>
          <a:bodyPr/>
          <a:lstStyle/>
          <a:p>
            <a:r>
              <a:rPr lang="en-US" sz="1100" kern="1200" dirty="0">
                <a:solidFill>
                  <a:schemeClr val="tx1"/>
                </a:solidFill>
                <a:effectLst/>
                <a:ea typeface="+mn-ea"/>
                <a:cs typeface="+mn-cs"/>
              </a:rPr>
              <a:t>AWS engages with external certifying bodies and independent auditors to provide customers with information about the policies, processes, and controls that are established and operated by AWS. </a:t>
            </a:r>
          </a:p>
          <a:p>
            <a:endParaRPr lang="en-US" sz="1100" b="0" i="0" kern="1200" dirty="0">
              <a:solidFill>
                <a:schemeClr val="tx1"/>
              </a:solidFill>
              <a:effectLs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i="0" kern="1200" dirty="0">
                <a:solidFill>
                  <a:schemeClr val="tx1"/>
                </a:solidFill>
                <a:effectLst/>
                <a:ea typeface="+mn-ea"/>
                <a:cs typeface="+mn-cs"/>
              </a:rPr>
              <a:t>A full </a:t>
            </a:r>
            <a:r>
              <a:rPr lang="en-US" sz="1100" dirty="0">
                <a:hlinkClick r:id="rId3"/>
              </a:rPr>
              <a:t>Listing of AWS Compliance Programs</a:t>
            </a:r>
            <a:r>
              <a:rPr lang="en-US" sz="1100" dirty="0"/>
              <a:t> is available. Also, f</a:t>
            </a:r>
            <a:r>
              <a:rPr lang="en-US" sz="1100" b="0" i="0" kern="1200" dirty="0">
                <a:solidFill>
                  <a:schemeClr val="tx1"/>
                </a:solidFill>
                <a:effectLst/>
                <a:ea typeface="+mn-ea"/>
                <a:cs typeface="+mn-cs"/>
              </a:rPr>
              <a:t>or details about which AWS services are in scope of AWS assurance programs, see </a:t>
            </a:r>
            <a:r>
              <a:rPr lang="en-US" sz="1100" dirty="0">
                <a:hlinkClick r:id="rId4"/>
              </a:rPr>
              <a:t>AWS Services in Scope by Compliance Program</a:t>
            </a:r>
            <a:r>
              <a:rPr lang="en-US" sz="1100" b="0" i="0" kern="1200" dirty="0">
                <a:solidFill>
                  <a:schemeClr val="tx1"/>
                </a:solidFill>
                <a:effectLst/>
                <a:ea typeface="+mn-ea"/>
                <a:cs typeface="+mn-cs"/>
              </a:rPr>
              <a:t>. </a:t>
            </a:r>
          </a:p>
          <a:p>
            <a:pPr lvl="0"/>
            <a:endParaRPr lang="en-US" sz="1100" b="0" i="0" kern="1200" dirty="0">
              <a:solidFill>
                <a:schemeClr val="tx1"/>
              </a:solidFill>
              <a:effectLs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i="0" kern="1200" baseline="0" dirty="0">
                <a:solidFill>
                  <a:schemeClr val="tx1"/>
                </a:solidFill>
                <a:effectLst/>
                <a:ea typeface="+mn-ea"/>
                <a:cs typeface="+mn-cs"/>
              </a:rPr>
              <a:t>As an example of </a:t>
            </a:r>
            <a:r>
              <a:rPr lang="en-US" sz="1100" b="0" i="0" kern="1200" dirty="0">
                <a:solidFill>
                  <a:schemeClr val="tx1"/>
                </a:solidFill>
                <a:effectLst/>
                <a:ea typeface="+mn-ea"/>
                <a:cs typeface="+mn-cs"/>
              </a:rPr>
              <a:t>a </a:t>
            </a:r>
            <a:r>
              <a:rPr lang="en-US" sz="1100" b="1" i="0" kern="1200" dirty="0">
                <a:solidFill>
                  <a:schemeClr val="tx1"/>
                </a:solidFill>
                <a:effectLst/>
                <a:ea typeface="+mn-ea"/>
                <a:cs typeface="+mn-cs"/>
              </a:rPr>
              <a:t>certification</a:t>
            </a:r>
            <a:r>
              <a:rPr lang="en-US" sz="1100" b="0" i="0" kern="1200" dirty="0">
                <a:solidFill>
                  <a:schemeClr val="tx1"/>
                </a:solidFill>
                <a:effectLst/>
                <a:ea typeface="+mn-ea"/>
                <a:cs typeface="+mn-cs"/>
              </a:rPr>
              <a:t> </a:t>
            </a:r>
            <a:r>
              <a:rPr lang="en-US" sz="1100" b="0" i="0" kern="1200" baseline="0" dirty="0">
                <a:solidFill>
                  <a:schemeClr val="tx1"/>
                </a:solidFill>
                <a:effectLst/>
                <a:ea typeface="+mn-ea"/>
                <a:cs typeface="+mn-cs"/>
              </a:rPr>
              <a:t>for which you can use AWS services to meet your compliance goals,</a:t>
            </a:r>
            <a:r>
              <a:rPr lang="en-US" sz="1100" b="0" i="0" kern="1200" dirty="0">
                <a:solidFill>
                  <a:schemeClr val="tx1"/>
                </a:solidFill>
                <a:effectLst/>
                <a:ea typeface="+mn-ea"/>
                <a:cs typeface="+mn-cs"/>
              </a:rPr>
              <a:t> consider the </a:t>
            </a:r>
            <a:r>
              <a:rPr lang="en-US" sz="1100" b="1" i="0" kern="1200" dirty="0">
                <a:solidFill>
                  <a:schemeClr val="tx1"/>
                </a:solidFill>
                <a:effectLst/>
                <a:ea typeface="+mn-ea"/>
                <a:cs typeface="+mn-cs"/>
              </a:rPr>
              <a:t>ISO/IEC 27001:2013</a:t>
            </a:r>
            <a:r>
              <a:rPr lang="en-US" sz="1100" b="0" i="0" kern="1200" dirty="0">
                <a:solidFill>
                  <a:schemeClr val="tx1"/>
                </a:solidFill>
                <a:effectLst/>
                <a:ea typeface="+mn-ea"/>
                <a:cs typeface="+mn-cs"/>
              </a:rPr>
              <a:t> certification. It specifies the requirements for establishing, implementing, maintaining,</a:t>
            </a:r>
            <a:r>
              <a:rPr lang="en-US" sz="1100" b="0" i="0" kern="1200" baseline="0" dirty="0">
                <a:solidFill>
                  <a:schemeClr val="tx1"/>
                </a:solidFill>
                <a:effectLst/>
                <a:ea typeface="+mn-ea"/>
                <a:cs typeface="+mn-cs"/>
              </a:rPr>
              <a:t> </a:t>
            </a:r>
            <a:r>
              <a:rPr lang="en-US" sz="1100" b="0" i="0" kern="1200" dirty="0">
                <a:solidFill>
                  <a:schemeClr val="tx1"/>
                </a:solidFill>
                <a:effectLst/>
                <a:ea typeface="+mn-ea"/>
                <a:cs typeface="+mn-cs"/>
              </a:rPr>
              <a:t>and continually improving an Information Security Management System. The basis of this certification is the development and implementation of a rigorous security program, which includes the development and implementation of an Information Security Management System.</a:t>
            </a:r>
            <a:r>
              <a:rPr lang="en-US" sz="1100" b="0" i="0" kern="1200" baseline="0" dirty="0">
                <a:solidFill>
                  <a:schemeClr val="tx1"/>
                </a:solidFill>
                <a:effectLst/>
                <a:ea typeface="+mn-ea"/>
                <a:cs typeface="+mn-cs"/>
              </a:rPr>
              <a:t> The Information Security Management System </a:t>
            </a:r>
            <a:r>
              <a:rPr lang="en-US" sz="1100" b="0" i="0" kern="1200" dirty="0">
                <a:solidFill>
                  <a:schemeClr val="tx1"/>
                </a:solidFill>
                <a:effectLst/>
                <a:ea typeface="+mn-ea"/>
                <a:cs typeface="+mn-cs"/>
              </a:rPr>
              <a:t>defines how AWS perpetually manages security in a holistic, comprehensive manner.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b="0" i="0" kern="1200" dirty="0">
              <a:solidFill>
                <a:schemeClr val="tx1"/>
              </a:solidFill>
              <a:effectLst/>
              <a:ea typeface="+mn-ea"/>
              <a:cs typeface="+mn-cs"/>
            </a:endParaRPr>
          </a:p>
          <a:p>
            <a:r>
              <a:rPr lang="en-US" sz="1100" b="0" i="0" kern="1200" dirty="0">
                <a:solidFill>
                  <a:schemeClr val="tx1"/>
                </a:solidFill>
                <a:effectLst/>
                <a:ea typeface="+mn-ea"/>
                <a:cs typeface="+mn-cs"/>
              </a:rPr>
              <a:t>AWS also provides security features and legal agreements that are designed to help support customers with common regulations and laws. </a:t>
            </a:r>
            <a:r>
              <a:rPr lang="en-US" sz="1100" dirty="0"/>
              <a:t>One example is the </a:t>
            </a:r>
            <a:r>
              <a:rPr lang="en-US" sz="1100" b="1" dirty="0"/>
              <a:t>Health Insurance Portability and Accountability Act (HIPAA) </a:t>
            </a:r>
            <a:r>
              <a:rPr lang="en-US" sz="1100" dirty="0"/>
              <a:t>regulation. Another</a:t>
            </a:r>
            <a:r>
              <a:rPr lang="en-US" sz="1100" b="0" i="0" kern="1200" dirty="0">
                <a:solidFill>
                  <a:schemeClr val="tx1"/>
                </a:solidFill>
                <a:effectLst/>
                <a:ea typeface="+mn-ea"/>
                <a:cs typeface="+mn-cs"/>
              </a:rPr>
              <a:t> example, the European Union</a:t>
            </a:r>
            <a:r>
              <a:rPr lang="en-US" sz="1100" b="0" i="0" kern="1200" baseline="0" dirty="0">
                <a:solidFill>
                  <a:schemeClr val="tx1"/>
                </a:solidFill>
                <a:effectLst/>
                <a:ea typeface="+mn-ea"/>
                <a:cs typeface="+mn-cs"/>
              </a:rPr>
              <a:t> (EU) </a:t>
            </a:r>
            <a:r>
              <a:rPr lang="en-US" sz="1100" b="1" i="0" kern="1200" dirty="0">
                <a:solidFill>
                  <a:schemeClr val="tx1"/>
                </a:solidFill>
                <a:effectLst/>
                <a:ea typeface="+mn-ea"/>
                <a:cs typeface="+mn-cs"/>
              </a:rPr>
              <a:t>General Data Protection Regulation (GDPR) </a:t>
            </a:r>
            <a:r>
              <a:rPr lang="en-US" sz="1100" b="0" i="0" kern="1200" dirty="0">
                <a:solidFill>
                  <a:schemeClr val="tx1"/>
                </a:solidFill>
                <a:effectLst/>
                <a:ea typeface="+mn-ea"/>
                <a:cs typeface="+mn-cs"/>
              </a:rPr>
              <a:t>protects European Union data subjects' fundamental right to privacy and the protection of personal data. It introduces robust requirements that will raise and harmonize standards for data protection, security, and compliance. The </a:t>
            </a:r>
            <a:r>
              <a:rPr lang="en-US" sz="1100" dirty="0">
                <a:hlinkClick r:id="rId5"/>
              </a:rPr>
              <a:t>GDPR Center</a:t>
            </a:r>
            <a:r>
              <a:rPr lang="en-US" sz="1100" dirty="0"/>
              <a:t> contains many resources to help customers meet</a:t>
            </a:r>
            <a:r>
              <a:rPr lang="en-US" sz="1100" baseline="0" dirty="0"/>
              <a:t> their</a:t>
            </a:r>
            <a:r>
              <a:rPr lang="en-US" sz="1100" dirty="0"/>
              <a:t> compliance requirements with this regulation.</a:t>
            </a:r>
          </a:p>
          <a:p>
            <a:endParaRPr lang="en-US" sz="1100" dirty="0"/>
          </a:p>
        </p:txBody>
      </p:sp>
    </p:spTree>
    <p:extLst>
      <p:ext uri="{BB962C8B-B14F-4D97-AF65-F5344CB8AC3E}">
        <p14:creationId xmlns:p14="http://schemas.microsoft.com/office/powerpoint/2010/main" val="417576722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1" i="0" kern="1200" dirty="0">
                <a:solidFill>
                  <a:schemeClr val="tx1"/>
                </a:solidFill>
                <a:effectLst/>
                <a:latin typeface="+mn-lt"/>
                <a:ea typeface="+mn-ea"/>
                <a:cs typeface="+mn-cs"/>
              </a:rPr>
              <a:t>AWS Config</a:t>
            </a:r>
            <a:r>
              <a:rPr lang="en-US" sz="1100" b="0" i="0" kern="1200" dirty="0">
                <a:solidFill>
                  <a:schemeClr val="tx1"/>
                </a:solidFill>
                <a:effectLst/>
                <a:latin typeface="+mn-lt"/>
                <a:ea typeface="+mn-ea"/>
                <a:cs typeface="+mn-cs"/>
              </a:rPr>
              <a:t> is a service that enables you to assess, audit, and evaluate the configurations of your AWS resources. AWS Config continuously monitors and records your AWS resource configurations, and it enables you to automate the evaluation of recorded configurations against desired configurations. With AWS Config, you can review changes in configurations and relationships between AWS resources, review detailed resource configuration histories, and determine your overall compliance against the configurations that are specified in your internal guidelines. This enables you to simplify compliance auditing, security analysis, change management, and operational troubleshooting.</a:t>
            </a:r>
          </a:p>
          <a:p>
            <a:endParaRPr lang="en-US" sz="1100" b="0" i="0" kern="1200" dirty="0">
              <a:solidFill>
                <a:schemeClr val="tx1"/>
              </a:solidFill>
              <a:effectLst/>
              <a:latin typeface="+mn-lt"/>
              <a:ea typeface="+mn-ea"/>
              <a:cs typeface="+mn-cs"/>
            </a:endParaRPr>
          </a:p>
          <a:p>
            <a:r>
              <a:rPr lang="en-US" sz="1100" b="0" i="0" kern="1200" dirty="0">
                <a:solidFill>
                  <a:schemeClr val="tx1"/>
                </a:solidFill>
                <a:effectLst/>
                <a:latin typeface="+mn-lt"/>
                <a:ea typeface="+mn-ea"/>
                <a:cs typeface="+mn-cs"/>
              </a:rPr>
              <a:t>As you can see in the AWS Config Dashboard screen capture shown here, AWS Config keeps an inventory listing of all resources that exist in the account,</a:t>
            </a:r>
            <a:r>
              <a:rPr lang="en-US" sz="1100" b="0" i="0" kern="1200" baseline="0" dirty="0">
                <a:solidFill>
                  <a:schemeClr val="tx1"/>
                </a:solidFill>
                <a:effectLst/>
                <a:latin typeface="+mn-lt"/>
                <a:ea typeface="+mn-ea"/>
                <a:cs typeface="+mn-cs"/>
              </a:rPr>
              <a:t> and it </a:t>
            </a:r>
            <a:r>
              <a:rPr lang="en-US" sz="1100" b="0" i="0" kern="1200" dirty="0">
                <a:solidFill>
                  <a:schemeClr val="tx1"/>
                </a:solidFill>
                <a:effectLst/>
                <a:latin typeface="+mn-lt"/>
                <a:ea typeface="+mn-ea"/>
                <a:cs typeface="+mn-cs"/>
              </a:rPr>
              <a:t>then checks for configuration rule compliance and resource compliance. Resources that are found to be noncompliant are flagged, which alerts you to the configuration issues that should be addressed within the account.</a:t>
            </a:r>
          </a:p>
          <a:p>
            <a:endParaRPr lang="en-US" sz="1100" b="0" i="0" kern="1200" dirty="0">
              <a:solidFill>
                <a:schemeClr val="tx1"/>
              </a:solidFill>
              <a:effectLst/>
              <a:latin typeface="+mn-lt"/>
              <a:ea typeface="+mn-ea"/>
              <a:cs typeface="+mn-cs"/>
            </a:endParaRPr>
          </a:p>
          <a:p>
            <a:r>
              <a:rPr lang="en-US" sz="1100" b="0" i="0" kern="1200" dirty="0">
                <a:solidFill>
                  <a:schemeClr val="tx1"/>
                </a:solidFill>
                <a:effectLst/>
                <a:latin typeface="+mn-lt"/>
                <a:ea typeface="+mn-ea"/>
                <a:cs typeface="+mn-cs"/>
              </a:rPr>
              <a:t>AWS Config is a Regional service.</a:t>
            </a:r>
            <a:r>
              <a:rPr lang="en-US" sz="1100" b="0" i="0" kern="1200" baseline="0" dirty="0">
                <a:solidFill>
                  <a:schemeClr val="tx1"/>
                </a:solidFill>
                <a:effectLst/>
                <a:latin typeface="+mn-lt"/>
                <a:ea typeface="+mn-ea"/>
                <a:cs typeface="+mn-cs"/>
              </a:rPr>
              <a:t> T</a:t>
            </a:r>
            <a:r>
              <a:rPr lang="en-US" sz="1100" b="0" i="0" kern="1200" dirty="0">
                <a:solidFill>
                  <a:schemeClr val="tx1"/>
                </a:solidFill>
                <a:effectLst/>
                <a:latin typeface="+mn-lt"/>
                <a:ea typeface="+mn-ea"/>
                <a:cs typeface="+mn-cs"/>
              </a:rPr>
              <a:t>o track resources across Regions, enable it in every Region that you use. AWS Config offers an aggregator feature that can show an aggregated view of resources across multiple Regions and even multiple accounts.</a:t>
            </a:r>
          </a:p>
          <a:p>
            <a:endParaRPr lang="en-US" sz="1100" dirty="0"/>
          </a:p>
        </p:txBody>
      </p:sp>
    </p:spTree>
    <p:extLst>
      <p:ext uri="{BB962C8B-B14F-4D97-AF65-F5344CB8AC3E}">
        <p14:creationId xmlns:p14="http://schemas.microsoft.com/office/powerpoint/2010/main" val="412226800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1" i="0" kern="1200" dirty="0">
                <a:solidFill>
                  <a:schemeClr val="tx1"/>
                </a:solidFill>
                <a:effectLst/>
                <a:ea typeface="+mn-ea"/>
                <a:cs typeface="+mn-cs"/>
              </a:rPr>
              <a:t>AWS Artifact </a:t>
            </a:r>
            <a:r>
              <a:rPr lang="en-US" sz="1100" b="0" i="0" kern="1200" dirty="0">
                <a:solidFill>
                  <a:schemeClr val="tx1"/>
                </a:solidFill>
                <a:effectLst/>
                <a:ea typeface="+mn-ea"/>
                <a:cs typeface="+mn-cs"/>
              </a:rPr>
              <a:t>provides on-demand downloads of AWS security and compliance documents, such as AWS ISO certifications, Payment Card Industry (PCI), and Service Organization Control (SOC) reports. You can submit the security and compliance documents (also known as </a:t>
            </a:r>
            <a:r>
              <a:rPr lang="en-US" sz="1100" b="0" i="1" kern="1200" dirty="0">
                <a:solidFill>
                  <a:schemeClr val="tx1"/>
                </a:solidFill>
                <a:effectLst/>
                <a:ea typeface="+mn-ea"/>
                <a:cs typeface="+mn-cs"/>
              </a:rPr>
              <a:t>audit artifacts</a:t>
            </a:r>
            <a:r>
              <a:rPr lang="en-US" sz="1100" b="0" i="0" kern="1200" dirty="0">
                <a:solidFill>
                  <a:schemeClr val="tx1"/>
                </a:solidFill>
                <a:effectLst/>
                <a:ea typeface="+mn-ea"/>
                <a:cs typeface="+mn-cs"/>
              </a:rPr>
              <a:t>) to your auditors or regulators to demonstrate the security and compliance of the AWS infrastructure and services that you use. You can also use these documents as guidelines to evaluate your own cloud architecture and assess the effectiveness of your company's internal controls. AWS Artifact provides documents about AWS only. AWS customers are responsible for developing or obtaining documents that demonstrate the security and compliance of their companies. </a:t>
            </a:r>
          </a:p>
          <a:p>
            <a:endParaRPr lang="en-US" sz="1100" b="0" i="0" kern="1200" dirty="0">
              <a:solidFill>
                <a:schemeClr val="tx1"/>
              </a:solidFill>
              <a:effectLs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i="0" kern="1200" dirty="0">
                <a:solidFill>
                  <a:schemeClr val="tx1"/>
                </a:solidFill>
                <a:effectLst/>
                <a:ea typeface="+mn-ea"/>
                <a:cs typeface="+mn-cs"/>
              </a:rPr>
              <a:t>You can also use AWS Artifact to review, accept, and track the status of AWS agreements such as the Business Associate Agreement (BAA). A BAA typically is required for companies that are subject to HIPAA to ensure that protected health information (PHI) is appropriately safeguarded. With AWS Artifact, you can accept agreements with AWS and designate AWS accounts that can legally process restricted information. You can accept an agreement on behalf of multiple accounts. To accept agreements for multiple accounts, use AWS Organizations to create an organization. To learn more, see </a:t>
            </a:r>
            <a:r>
              <a:rPr lang="en-US" sz="1100" dirty="0">
                <a:latin typeface="Amazon Ember Light" panose="020B0403020204020204" pitchFamily="34" charset="0"/>
                <a:ea typeface="Amazon Ember Light" panose="020B0403020204020204" pitchFamily="34" charset="0"/>
                <a:cs typeface="Amazon Ember Light" panose="020B0403020204020204" pitchFamily="34" charset="0"/>
                <a:hlinkClick r:id="rId3"/>
              </a:rPr>
              <a:t>Managing agreements in AWS Artifact</a:t>
            </a:r>
            <a:r>
              <a:rPr lang="en-US" sz="1100" b="0" i="0" kern="1200" dirty="0">
                <a:solidFill>
                  <a:schemeClr val="tx1"/>
                </a:solidFill>
                <a:effectLst/>
                <a:ea typeface="+mn-ea"/>
                <a:cs typeface="+mn-cs"/>
              </a:rPr>
              <a:t>.</a:t>
            </a:r>
          </a:p>
          <a:p>
            <a:endParaRPr lang="en-US" sz="1100" dirty="0"/>
          </a:p>
        </p:txBody>
      </p:sp>
    </p:spTree>
    <p:extLst>
      <p:ext uri="{BB962C8B-B14F-4D97-AF65-F5344CB8AC3E}">
        <p14:creationId xmlns:p14="http://schemas.microsoft.com/office/powerpoint/2010/main" val="8484361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3907427"/>
          </a:xfrm>
        </p:spPr>
        <p:txBody>
          <a:bodyPr/>
          <a:lstStyle/>
          <a:p>
            <a:pPr marL="0" marR="0" indent="0" algn="l" defTabSz="457200" rtl="0" eaLnBrk="1" fontAlgn="auto" latinLnBrk="0" hangingPunct="1">
              <a:lnSpc>
                <a:spcPct val="100000"/>
              </a:lnSpc>
              <a:spcBef>
                <a:spcPts val="0"/>
              </a:spcBef>
              <a:spcAft>
                <a:spcPts val="600"/>
              </a:spcAft>
              <a:buClrTx/>
              <a:buSzTx/>
              <a:buFontTx/>
              <a:buNone/>
              <a:tabLst/>
              <a:defRPr/>
            </a:pPr>
            <a:r>
              <a:rPr lang="en-US" sz="1100" kern="1200" dirty="0">
                <a:solidFill>
                  <a:schemeClr val="tx1"/>
                </a:solidFill>
                <a:effectLst/>
                <a:latin typeface="+mn-lt"/>
                <a:ea typeface="+mn-ea"/>
                <a:cs typeface="+mn-cs"/>
              </a:rPr>
              <a:t>While the cloud infrastructure is secured and maintained by AWS, customers are responsible for security of everything they put </a:t>
            </a:r>
            <a:r>
              <a:rPr lang="en-US" sz="1100" b="1" i="1" kern="1200" dirty="0">
                <a:solidFill>
                  <a:schemeClr val="tx1"/>
                </a:solidFill>
                <a:effectLst/>
                <a:latin typeface="+mn-lt"/>
                <a:ea typeface="+mn-ea"/>
                <a:cs typeface="+mn-cs"/>
              </a:rPr>
              <a:t>in</a:t>
            </a:r>
            <a:r>
              <a:rPr lang="en-US" sz="1100" kern="1200" dirty="0">
                <a:solidFill>
                  <a:schemeClr val="tx1"/>
                </a:solidFill>
                <a:effectLst/>
                <a:latin typeface="+mn-lt"/>
                <a:ea typeface="+mn-ea"/>
                <a:cs typeface="+mn-cs"/>
              </a:rPr>
              <a:t> the cloud. </a:t>
            </a:r>
          </a:p>
          <a:p>
            <a:pPr marL="0" marR="0" indent="0" algn="l" defTabSz="457200" rtl="0" eaLnBrk="1" fontAlgn="auto" latinLnBrk="0" hangingPunct="1">
              <a:lnSpc>
                <a:spcPct val="100000"/>
              </a:lnSpc>
              <a:spcBef>
                <a:spcPts val="0"/>
              </a:spcBef>
              <a:spcAft>
                <a:spcPts val="600"/>
              </a:spcAft>
              <a:buClrTx/>
              <a:buSzTx/>
              <a:buFontTx/>
              <a:buNone/>
              <a:tabLst/>
              <a:defRPr/>
            </a:pPr>
            <a:r>
              <a:rPr lang="en-US" sz="1100" kern="1200" dirty="0">
                <a:solidFill>
                  <a:schemeClr val="tx1"/>
                </a:solidFill>
                <a:effectLst/>
                <a:ea typeface="+mn-ea"/>
                <a:cs typeface="+mn-cs"/>
              </a:rPr>
              <a:t>The </a:t>
            </a:r>
            <a:r>
              <a:rPr lang="en-US" sz="1100" b="1" kern="1200" dirty="0">
                <a:solidFill>
                  <a:schemeClr val="tx1"/>
                </a:solidFill>
                <a:effectLst/>
                <a:ea typeface="+mn-ea"/>
                <a:cs typeface="+mn-cs"/>
              </a:rPr>
              <a:t>customer is responsible</a:t>
            </a:r>
            <a:r>
              <a:rPr lang="en-US" sz="1100" kern="1200" dirty="0">
                <a:solidFill>
                  <a:schemeClr val="tx1"/>
                </a:solidFill>
                <a:effectLst/>
                <a:ea typeface="+mn-ea"/>
                <a:cs typeface="+mn-cs"/>
              </a:rPr>
              <a:t> for what is implemented by using AWS services and for the applications that are connected to AWS. The security steps</a:t>
            </a:r>
            <a:r>
              <a:rPr lang="en-US" sz="1100" kern="1200" baseline="0" dirty="0">
                <a:solidFill>
                  <a:schemeClr val="tx1"/>
                </a:solidFill>
                <a:effectLst/>
                <a:ea typeface="+mn-ea"/>
                <a:cs typeface="+mn-cs"/>
              </a:rPr>
              <a:t> that</a:t>
            </a:r>
            <a:r>
              <a:rPr lang="en-US" sz="1100" kern="1200" dirty="0">
                <a:solidFill>
                  <a:schemeClr val="tx1"/>
                </a:solidFill>
                <a:effectLst/>
                <a:ea typeface="+mn-ea"/>
                <a:cs typeface="+mn-cs"/>
              </a:rPr>
              <a:t> you must take depend on the services that you use and the complexity of your system.</a:t>
            </a:r>
          </a:p>
          <a:p>
            <a:pPr defTabSz="457200">
              <a:spcAft>
                <a:spcPts val="600"/>
              </a:spcAft>
              <a:defRPr/>
            </a:pPr>
            <a:r>
              <a:rPr lang="en-US" sz="1100" dirty="0"/>
              <a:t>Customer responsibilities include selecting and securing any instance operating systems, securing the applications that are launched on AWS resources, security group configurations, firewall configurations, network configurations, and secure account management. </a:t>
            </a:r>
          </a:p>
          <a:p>
            <a:pPr defTabSz="457200">
              <a:spcAft>
                <a:spcPts val="600"/>
              </a:spcAft>
              <a:defRPr/>
            </a:pPr>
            <a:r>
              <a:rPr lang="en-US" sz="1100" kern="1200" dirty="0">
                <a:solidFill>
                  <a:schemeClr val="tx1"/>
                </a:solidFill>
                <a:effectLst/>
                <a:latin typeface="+mn-lt"/>
                <a:ea typeface="+mn-ea"/>
                <a:cs typeface="+mn-cs"/>
              </a:rPr>
              <a:t>When customers use AWS services, they maintain complete control over their content.</a:t>
            </a:r>
            <a:r>
              <a:rPr lang="en-US" sz="1100" kern="1200" baseline="0" dirty="0">
                <a:solidFill>
                  <a:schemeClr val="tx1"/>
                </a:solidFill>
                <a:effectLst/>
                <a:latin typeface="+mn-lt"/>
                <a:ea typeface="+mn-ea"/>
                <a:cs typeface="+mn-cs"/>
              </a:rPr>
              <a:t> Customers </a:t>
            </a:r>
            <a:r>
              <a:rPr lang="en-US" sz="1100" kern="1200" dirty="0">
                <a:solidFill>
                  <a:schemeClr val="tx1"/>
                </a:solidFill>
                <a:effectLst/>
                <a:latin typeface="+mn-lt"/>
                <a:ea typeface="+mn-ea"/>
                <a:cs typeface="+mn-cs"/>
              </a:rPr>
              <a:t>are responsible for managing critical content security requirements, including: </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What content they choose to store on AWS</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Which AWS services are used with the content</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In what country that content is stored</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The format and structure of that content and whether it is masked, anonymized, or encrypted</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Who has access to that content and how those access rights are granted, managed, and revoked</a:t>
            </a:r>
          </a:p>
          <a:p>
            <a:pPr marL="171450" lvl="0" indent="-171450">
              <a:buFont typeface="Arial" panose="020B0604020202020204" pitchFamily="34" charset="0"/>
              <a:buChar char="•"/>
            </a:pPr>
            <a:endParaRPr lang="en-US" sz="11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100" kern="1200" dirty="0">
                <a:solidFill>
                  <a:schemeClr val="tx1"/>
                </a:solidFill>
                <a:effectLst/>
                <a:latin typeface="+mn-lt"/>
                <a:ea typeface="+mn-ea"/>
                <a:cs typeface="+mn-cs"/>
              </a:rPr>
              <a:t>Customers retain control of what security they choose to implement to protect their own data, environment, applications, IAM configurations, and operating systems. </a:t>
            </a:r>
          </a:p>
        </p:txBody>
      </p:sp>
    </p:spTree>
    <p:extLst>
      <p:ext uri="{BB962C8B-B14F-4D97-AF65-F5344CB8AC3E}">
        <p14:creationId xmlns:p14="http://schemas.microsoft.com/office/powerpoint/2010/main" val="205670238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latin typeface="+mn-lt"/>
              </a:rPr>
              <a:t>Some key</a:t>
            </a:r>
            <a:r>
              <a:rPr lang="en-US" sz="1100" baseline="0" dirty="0">
                <a:latin typeface="+mn-lt"/>
              </a:rPr>
              <a:t> takeaways from this section of the module include: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baseline="0" dirty="0">
              <a:latin typeface="+mn-lt"/>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aseline="0" dirty="0">
                <a:latin typeface="+mn-lt"/>
              </a:rPr>
              <a:t>AWS security compliance programs provide information about the policies, processes, and controls that are established and operated by AWS.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100" baseline="0" dirty="0">
              <a:latin typeface="+mn-lt"/>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aseline="0" dirty="0">
                <a:latin typeface="+mn-lt"/>
              </a:rPr>
              <a:t>AWS Config is used to assess, audit, and evaluate the configurations of AWS resources.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100" baseline="0" dirty="0">
              <a:latin typeface="+mn-lt"/>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aseline="0" dirty="0">
                <a:latin typeface="+mn-lt"/>
              </a:rPr>
              <a:t>AWS Artifact provides access to security and compliance reports.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100" dirty="0">
              <a:solidFill>
                <a:srgbClr val="000000"/>
              </a:solidFill>
              <a:latin typeface="+mn-lt"/>
              <a:ea typeface="Amazon Ember" panose="02000000000000000000" pitchFamily="2" charset="0"/>
              <a:cs typeface="Amazon Ember Light" panose="020B0403020204020204" pitchFamily="34" charset="0"/>
            </a:endParaRPr>
          </a:p>
        </p:txBody>
      </p:sp>
    </p:spTree>
    <p:extLst>
      <p:ext uri="{BB962C8B-B14F-4D97-AF65-F5344CB8AC3E}">
        <p14:creationId xmlns:p14="http://schemas.microsoft.com/office/powerpoint/2010/main" val="8144616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Introducing Section 7: Additional security services and resources</a:t>
            </a:r>
          </a:p>
        </p:txBody>
      </p:sp>
    </p:spTree>
    <p:extLst>
      <p:ext uri="{BB962C8B-B14F-4D97-AF65-F5344CB8AC3E}">
        <p14:creationId xmlns:p14="http://schemas.microsoft.com/office/powerpoint/2010/main" val="69673139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1" i="0" kern="1200" dirty="0">
                <a:solidFill>
                  <a:schemeClr val="tx1"/>
                </a:solidFill>
                <a:effectLst/>
                <a:ea typeface="+mn-ea"/>
                <a:cs typeface="+mn-cs"/>
              </a:rPr>
              <a:t>AWS Service Catalog </a:t>
            </a:r>
            <a:r>
              <a:rPr lang="en-US" sz="1100" b="0" i="0" kern="1200" dirty="0">
                <a:solidFill>
                  <a:schemeClr val="tx1"/>
                </a:solidFill>
                <a:effectLst/>
                <a:ea typeface="+mn-ea"/>
                <a:cs typeface="+mn-cs"/>
              </a:rPr>
              <a:t>enables organizations to create and manage catalogs of IT services that are approved for use (for example, for your employees to use) on AWS. These IT services can include everything from virtual machine images, servers, software, and databases to complete multi-tier application architectures. </a:t>
            </a:r>
          </a:p>
          <a:p>
            <a:endParaRPr lang="en-US" sz="1100" dirty="0"/>
          </a:p>
          <a:p>
            <a:r>
              <a:rPr lang="en-US" sz="1100" b="0" i="0" kern="1200" dirty="0">
                <a:solidFill>
                  <a:schemeClr val="tx1"/>
                </a:solidFill>
                <a:effectLst/>
                <a:ea typeface="+mn-ea"/>
                <a:cs typeface="+mn-cs"/>
              </a:rPr>
              <a:t>From the perspective of AWS Service Catalog, an IT service can be thought of as a product. A product could be a single compute instance that</a:t>
            </a:r>
            <a:r>
              <a:rPr lang="en-US" sz="1100" b="0" i="0" kern="1200" baseline="0" dirty="0">
                <a:solidFill>
                  <a:schemeClr val="tx1"/>
                </a:solidFill>
                <a:effectLst/>
                <a:ea typeface="+mn-ea"/>
                <a:cs typeface="+mn-cs"/>
              </a:rPr>
              <a:t> </a:t>
            </a:r>
            <a:r>
              <a:rPr lang="en-US" sz="1100" b="0" i="0" kern="1200" dirty="0">
                <a:solidFill>
                  <a:schemeClr val="tx1"/>
                </a:solidFill>
                <a:effectLst/>
                <a:ea typeface="+mn-ea"/>
                <a:cs typeface="+mn-cs"/>
              </a:rPr>
              <a:t>runs Amazon Linux, it could be a fully configured multi-tier web application that runs in its own environment, or it could be any other useful IT service that you build on AWS. This </a:t>
            </a:r>
            <a:r>
              <a:rPr lang="en-US" sz="1100" dirty="0"/>
              <a:t>enables your users to quickly deploy the IT services that they need, and it is designed so that users deploy only approved configurations. AWS Service Catalog can support your efforts to centrally manage deployed IT services,</a:t>
            </a:r>
            <a:r>
              <a:rPr lang="en-US" sz="1100" baseline="0" dirty="0"/>
              <a:t> </a:t>
            </a:r>
            <a:r>
              <a:rPr lang="en-US" sz="1100" dirty="0"/>
              <a:t>and it can help you achieve consistent governance and meet compliance requirements.</a:t>
            </a:r>
          </a:p>
          <a:p>
            <a:endParaRPr lang="en-US" sz="11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For more information, see </a:t>
            </a:r>
            <a:r>
              <a:rPr lang="en-US" sz="1100" dirty="0">
                <a:latin typeface="Amazon Ember Light" panose="020B0403020204020204" pitchFamily="34" charset="0"/>
                <a:ea typeface="Amazon Ember Light" panose="020B0403020204020204" pitchFamily="34" charset="0"/>
                <a:cs typeface="Amazon Ember Light" panose="020B0403020204020204" pitchFamily="34" charset="0"/>
                <a:hlinkClick r:id="rId3"/>
              </a:rPr>
              <a:t>AWS Service Catalog</a:t>
            </a:r>
            <a:r>
              <a:rPr lang="en-US" sz="1100" dirty="0">
                <a:latin typeface="Amazon Ember Light" panose="020B0403020204020204" pitchFamily="34" charset="0"/>
                <a:ea typeface="Amazon Ember Light" panose="020B0403020204020204" pitchFamily="34" charset="0"/>
                <a:cs typeface="Amazon Ember Light" panose="020B0403020204020204" pitchFamily="34" charset="0"/>
              </a:rPr>
              <a:t> </a:t>
            </a:r>
            <a:r>
              <a:rPr lang="en-US" sz="1100" dirty="0"/>
              <a:t>in the AWS documentation</a:t>
            </a:r>
            <a:r>
              <a:rPr lang="en-US" sz="1100" kern="1200" dirty="0">
                <a:solidFill>
                  <a:schemeClr val="tx1"/>
                </a:solidFill>
                <a:effectLst/>
                <a:ea typeface="+mn-ea"/>
                <a:cs typeface="+mn-cs"/>
              </a:rPr>
              <a:t>.</a:t>
            </a:r>
            <a:endParaRPr lang="en-US" sz="1100" dirty="0"/>
          </a:p>
        </p:txBody>
      </p:sp>
    </p:spTree>
    <p:extLst>
      <p:ext uri="{BB962C8B-B14F-4D97-AF65-F5344CB8AC3E}">
        <p14:creationId xmlns:p14="http://schemas.microsoft.com/office/powerpoint/2010/main" val="127371139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532959"/>
          </a:xfrm>
        </p:spPr>
        <p:txBody>
          <a:bodyPr/>
          <a:lstStyle/>
          <a:p>
            <a:r>
              <a:rPr lang="en-US" sz="1100" b="1" i="0" kern="1200" dirty="0">
                <a:solidFill>
                  <a:schemeClr val="tx1"/>
                </a:solidFill>
                <a:effectLst/>
                <a:ea typeface="+mn-ea"/>
                <a:cs typeface="+mn-cs"/>
              </a:rPr>
              <a:t>Amazon Macie </a:t>
            </a:r>
            <a:r>
              <a:rPr lang="en-US" sz="1100" b="0" i="0" kern="1200" dirty="0">
                <a:solidFill>
                  <a:schemeClr val="tx1"/>
                </a:solidFill>
                <a:effectLst/>
                <a:ea typeface="+mn-ea"/>
                <a:cs typeface="+mn-cs"/>
              </a:rPr>
              <a:t>is a security service that uses machine learning to automatically discover, classify, and protect sensitive data in AWS. Amazon Macie recognizes sensitive data such as personally identifiable information (PII) or intellectual property.</a:t>
            </a:r>
            <a:r>
              <a:rPr lang="en-US" sz="1100" b="0" i="0" kern="1200" baseline="0" dirty="0">
                <a:solidFill>
                  <a:schemeClr val="tx1"/>
                </a:solidFill>
                <a:effectLst/>
                <a:ea typeface="+mn-ea"/>
                <a:cs typeface="+mn-cs"/>
              </a:rPr>
              <a:t> It </a:t>
            </a:r>
            <a:r>
              <a:rPr lang="en-US" sz="1100" b="0" i="0" kern="1200" dirty="0">
                <a:solidFill>
                  <a:schemeClr val="tx1"/>
                </a:solidFill>
                <a:effectLst/>
                <a:ea typeface="+mn-ea"/>
                <a:cs typeface="+mn-cs"/>
              </a:rPr>
              <a:t>provides you with dashboards and alerts that give visibility into how this data is being accessed or moved. Amazon Macie is a fully managed service that continuously monitors data access activity for anomalies, and it generates detailed alerts when it detects risk of unauthorized access or inadvertent data leaks. Amazon Macie is currently available to protect data that is stored in Amazon S3.</a:t>
            </a:r>
          </a:p>
          <a:p>
            <a:endParaRPr lang="en-US" sz="1100" b="0" i="0" kern="1200" dirty="0">
              <a:solidFill>
                <a:schemeClr val="tx1"/>
              </a:solidFill>
              <a:effectLst/>
              <a:ea typeface="+mn-ea"/>
              <a:cs typeface="+mn-cs"/>
            </a:endParaRPr>
          </a:p>
          <a:p>
            <a:r>
              <a:rPr lang="en-US" sz="1100" b="1" i="0" kern="1200" dirty="0">
                <a:solidFill>
                  <a:schemeClr val="tx1"/>
                </a:solidFill>
                <a:effectLst/>
                <a:ea typeface="+mn-ea"/>
                <a:cs typeface="+mn-cs"/>
              </a:rPr>
              <a:t>Amazon Inspector </a:t>
            </a:r>
            <a:r>
              <a:rPr lang="en-US" sz="1100" b="0" i="0" kern="1200" dirty="0">
                <a:solidFill>
                  <a:schemeClr val="tx1"/>
                </a:solidFill>
                <a:effectLst/>
                <a:ea typeface="+mn-ea"/>
                <a:cs typeface="+mn-cs"/>
              </a:rPr>
              <a:t>is an automated security assessment service that helps improve the security and compliance of applications that are deployed on AWS. Amazon Inspector automatically assesses applications for exposure, vulnerabilities, and deviations from best practices. After performing an assessment, Amazon Inspector produces a detailed list of security findings that are listed by level of severity. These findings can be reviewed directly or as part of detailed assessment reports that are available via the Amazon Inspector console or the API.</a:t>
            </a:r>
          </a:p>
          <a:p>
            <a:endParaRPr lang="en-US" sz="1100" b="0" i="0" kern="1200" dirty="0">
              <a:solidFill>
                <a:schemeClr val="tx1"/>
              </a:solidFill>
              <a:effectLst/>
              <a:ea typeface="+mn-ea"/>
              <a:cs typeface="+mn-cs"/>
            </a:endParaRPr>
          </a:p>
          <a:p>
            <a:r>
              <a:rPr lang="en-US" sz="1100" b="1" i="0" kern="1200" dirty="0">
                <a:solidFill>
                  <a:schemeClr val="tx1"/>
                </a:solidFill>
                <a:effectLst/>
                <a:ea typeface="+mn-ea"/>
                <a:cs typeface="+mn-cs"/>
              </a:rPr>
              <a:t>Amazon GuardDuty </a:t>
            </a:r>
            <a:r>
              <a:rPr lang="en-US" sz="1100" b="0" i="0" kern="1200" dirty="0">
                <a:solidFill>
                  <a:schemeClr val="tx1"/>
                </a:solidFill>
                <a:effectLst/>
                <a:ea typeface="+mn-ea"/>
                <a:cs typeface="+mn-cs"/>
              </a:rPr>
              <a:t>is a threat-detection service that continuously monitors for malicious activity and unauthorized behavior to protect your AWS accounts and workloads. With the cloud, the collection and aggregation of account and network activities is simplified, but it can be time-consuming for security teams to continuously analyze event log data for potential threats. GuardDuty uses machine learning, anomaly detection, and integrated threat intelligence to identify and rank potential threats. GuardDuty analyzes tens of billions of events across multiple AWS data sources, such as AWS CloudTrail, Amazon VPC Flow Logs, and Domain</a:t>
            </a:r>
            <a:r>
              <a:rPr lang="en-US" sz="1100" b="0" i="0" kern="1200" baseline="0" dirty="0">
                <a:solidFill>
                  <a:schemeClr val="tx1"/>
                </a:solidFill>
                <a:effectLst/>
                <a:ea typeface="+mn-ea"/>
                <a:cs typeface="+mn-cs"/>
              </a:rPr>
              <a:t> Name System</a:t>
            </a:r>
            <a:r>
              <a:rPr lang="en-US" sz="1100" b="0" i="0" kern="1200" dirty="0">
                <a:solidFill>
                  <a:schemeClr val="tx1"/>
                </a:solidFill>
                <a:effectLst/>
                <a:ea typeface="+mn-ea"/>
                <a:cs typeface="+mn-cs"/>
              </a:rPr>
              <a:t> (DNS) logs. </a:t>
            </a:r>
            <a:endParaRPr lang="en-US" sz="1100" dirty="0"/>
          </a:p>
        </p:txBody>
      </p:sp>
    </p:spTree>
    <p:extLst>
      <p:ext uri="{BB962C8B-B14F-4D97-AF65-F5344CB8AC3E}">
        <p14:creationId xmlns:p14="http://schemas.microsoft.com/office/powerpoint/2010/main" val="17256262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It’s now time to review the module and wrap up with a knowledge check and discussion of a practice certification exam question.</a:t>
            </a:r>
          </a:p>
          <a:p>
            <a:endParaRPr lang="en-US" sz="1100" dirty="0"/>
          </a:p>
        </p:txBody>
      </p:sp>
    </p:spTree>
    <p:extLst>
      <p:ext uri="{BB962C8B-B14F-4D97-AF65-F5344CB8AC3E}">
        <p14:creationId xmlns:p14="http://schemas.microsoft.com/office/powerpoint/2010/main" val="166296854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In summary, in this module you learned how to:</a:t>
            </a:r>
          </a:p>
          <a:p>
            <a:endParaRPr lang="en-US" sz="1100" dirty="0"/>
          </a:p>
          <a:p>
            <a:pPr marL="171450" lvl="0" indent="-171450">
              <a:buFont typeface="Arial" panose="020B0604020202020204" pitchFamily="34" charset="0"/>
              <a:buChar char="•"/>
            </a:pPr>
            <a:r>
              <a:rPr lang="en-US" sz="1100" dirty="0"/>
              <a:t>Recognize the shared responsibility model</a:t>
            </a:r>
          </a:p>
          <a:p>
            <a:pPr marL="171450" lvl="0" indent="-171450">
              <a:buFont typeface="Arial" panose="020B0604020202020204" pitchFamily="34" charset="0"/>
              <a:buChar char="•"/>
            </a:pPr>
            <a:r>
              <a:rPr lang="en-US" sz="1100" dirty="0"/>
              <a:t>Identify the responsibility of the customer and AWS</a:t>
            </a:r>
          </a:p>
          <a:p>
            <a:pPr marL="171450" lvl="0" indent="-171450">
              <a:buFont typeface="Arial" panose="020B0604020202020204" pitchFamily="34" charset="0"/>
              <a:buChar char="•"/>
            </a:pPr>
            <a:r>
              <a:rPr lang="en-US" sz="1100" dirty="0"/>
              <a:t>Recognize IAM users, groups, and roles</a:t>
            </a:r>
          </a:p>
          <a:p>
            <a:pPr marL="171450" lvl="0" indent="-171450">
              <a:buFont typeface="Arial" panose="020B0604020202020204" pitchFamily="34" charset="0"/>
              <a:buChar char="•"/>
            </a:pPr>
            <a:r>
              <a:rPr lang="en-US" sz="1100" dirty="0"/>
              <a:t>Describe different types of security credentials in IAM</a:t>
            </a:r>
          </a:p>
          <a:p>
            <a:pPr marL="171450" lvl="0" indent="-171450">
              <a:buFont typeface="Arial" panose="020B0604020202020204" pitchFamily="34" charset="0"/>
              <a:buChar char="•"/>
            </a:pPr>
            <a:r>
              <a:rPr lang="en-US" sz="1100" dirty="0"/>
              <a:t>Identify the steps to securing a new AWS account</a:t>
            </a:r>
          </a:p>
          <a:p>
            <a:pPr marL="171450" lvl="0" indent="-171450">
              <a:buFont typeface="Arial" panose="020B0604020202020204" pitchFamily="34" charset="0"/>
              <a:buChar char="•"/>
            </a:pPr>
            <a:r>
              <a:rPr lang="en-US" sz="1100" dirty="0"/>
              <a:t>Explore IAM users and groups</a:t>
            </a:r>
          </a:p>
          <a:p>
            <a:pPr marL="171450" lvl="0" indent="-171450">
              <a:buFont typeface="Arial" panose="020B0604020202020204" pitchFamily="34" charset="0"/>
              <a:buChar char="•"/>
            </a:pPr>
            <a:r>
              <a:rPr lang="en-US" sz="1100" dirty="0"/>
              <a:t>Recognize how to secure AWS data</a:t>
            </a:r>
          </a:p>
          <a:p>
            <a:pPr marL="171450" lvl="0" indent="-171450">
              <a:buFont typeface="Arial" panose="020B0604020202020204" pitchFamily="34" charset="0"/>
              <a:buChar char="•"/>
            </a:pPr>
            <a:r>
              <a:rPr lang="en-US" sz="1100" dirty="0"/>
              <a:t>Recognize AWS compliance programs</a:t>
            </a:r>
          </a:p>
          <a:p>
            <a:endParaRPr lang="en-US" sz="1100" dirty="0"/>
          </a:p>
        </p:txBody>
      </p:sp>
    </p:spTree>
    <p:extLst>
      <p:ext uri="{BB962C8B-B14F-4D97-AF65-F5344CB8AC3E}">
        <p14:creationId xmlns:p14="http://schemas.microsoft.com/office/powerpoint/2010/main" val="291534474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It is now time to complete the knowledge check for this module.</a:t>
            </a:r>
          </a:p>
        </p:txBody>
      </p:sp>
    </p:spTree>
    <p:extLst>
      <p:ext uri="{BB962C8B-B14F-4D97-AF65-F5344CB8AC3E}">
        <p14:creationId xmlns:p14="http://schemas.microsoft.com/office/powerpoint/2010/main" val="310778662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Look at the answer</a:t>
            </a:r>
            <a:r>
              <a:rPr lang="en-US" sz="1100" baseline="0" dirty="0"/>
              <a:t> choices and rule them out based on the keywords that were previously highlighted.</a:t>
            </a:r>
            <a:endParaRPr lang="en-US" sz="1100" dirty="0"/>
          </a:p>
          <a:p>
            <a:endParaRPr lang="en-US" sz="1100" dirty="0"/>
          </a:p>
          <a:p>
            <a:r>
              <a:rPr lang="en-US" sz="1100" kern="1200" dirty="0">
                <a:solidFill>
                  <a:schemeClr val="tx1"/>
                </a:solidFill>
                <a:effectLst/>
                <a:latin typeface="+mn-lt"/>
                <a:ea typeface="+mn-ea"/>
                <a:cs typeface="+mn-cs"/>
              </a:rPr>
              <a:t>This sample exam question comes from the AWS Certified Cloud Practitioner sample exam questions document that is linked to from the main </a:t>
            </a:r>
            <a:r>
              <a:rPr lang="en-US" sz="1100" u="sng" kern="1200" dirty="0">
                <a:solidFill>
                  <a:schemeClr val="tx1"/>
                </a:solidFill>
                <a:effectLst/>
                <a:latin typeface="+mn-lt"/>
                <a:ea typeface="+mn-ea"/>
                <a:cs typeface="+mn-cs"/>
                <a:hlinkClick r:id="rId3"/>
              </a:rPr>
              <a:t>AWS Certified Cloud Practitioner exam information page</a:t>
            </a:r>
            <a:r>
              <a:rPr lang="en-US" sz="1100" kern="1200" dirty="0">
                <a:solidFill>
                  <a:schemeClr val="tx1"/>
                </a:solidFill>
                <a:effectLst/>
                <a:latin typeface="+mn-lt"/>
                <a:ea typeface="+mn-ea"/>
                <a:cs typeface="+mn-cs"/>
              </a:rPr>
              <a:t>. </a:t>
            </a:r>
            <a:endParaRPr lang="en-US" sz="1100" dirty="0"/>
          </a:p>
        </p:txBody>
      </p:sp>
    </p:spTree>
    <p:extLst>
      <p:ext uri="{BB962C8B-B14F-4D97-AF65-F5344CB8AC3E}">
        <p14:creationId xmlns:p14="http://schemas.microsoft.com/office/powerpoint/2010/main" val="404486503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Security is a large topic and this module has only provided an introduction to the subject. The following resources provide more detail:</a:t>
            </a:r>
          </a:p>
          <a:p>
            <a:endParaRPr lang="en-US" sz="110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dirty="0"/>
              <a:t>The </a:t>
            </a:r>
            <a:r>
              <a:rPr lang="en-US" sz="1100" u="sng" kern="1200" dirty="0">
                <a:solidFill>
                  <a:schemeClr val="tx1"/>
                </a:solidFill>
                <a:effectLst/>
                <a:ea typeface="+mn-ea"/>
                <a:cs typeface="+mn-cs"/>
                <a:hlinkClick r:id="rId3"/>
              </a:rPr>
              <a:t>AWS Cloud Security</a:t>
            </a:r>
            <a:r>
              <a:rPr lang="en-US" sz="1100" u="none" kern="1200" baseline="0" dirty="0">
                <a:solidFill>
                  <a:schemeClr val="tx1"/>
                </a:solidFill>
                <a:effectLst/>
                <a:ea typeface="+mn-ea"/>
                <a:cs typeface="+mn-cs"/>
              </a:rPr>
              <a:t> </a:t>
            </a:r>
            <a:r>
              <a:rPr lang="en-US" sz="1100" dirty="0"/>
              <a:t>home page</a:t>
            </a:r>
            <a:r>
              <a:rPr lang="en-US" sz="1100" baseline="0" dirty="0"/>
              <a:t> – P</a:t>
            </a:r>
            <a:r>
              <a:rPr lang="en-US" sz="1100" dirty="0"/>
              <a:t>rovides links to many security resources.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dirty="0">
                <a:hlinkClick r:id="rId4"/>
              </a:rPr>
              <a:t>AWS Security Resources</a:t>
            </a:r>
            <a:r>
              <a:rPr lang="en-US" sz="1100"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u="sng" kern="1200" dirty="0">
                <a:solidFill>
                  <a:schemeClr val="tx1"/>
                </a:solidFill>
                <a:effectLst/>
                <a:ea typeface="+mn-ea"/>
                <a:cs typeface="+mn-cs"/>
                <a:hlinkClick r:id="rId5"/>
              </a:rPr>
              <a:t>AWS Security Blog</a:t>
            </a:r>
            <a:r>
              <a:rPr lang="en-US" sz="1100" kern="1200" dirty="0">
                <a:solidFill>
                  <a:schemeClr val="tx1"/>
                </a:solidFill>
                <a:effectLst/>
                <a:ea typeface="+mn-ea"/>
                <a:cs typeface="+mn-cs"/>
              </a:rPr>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u="sng" kern="1200" dirty="0">
                <a:solidFill>
                  <a:schemeClr val="tx1"/>
                </a:solidFill>
                <a:effectLst/>
                <a:ea typeface="+mn-ea"/>
                <a:cs typeface="+mn-cs"/>
                <a:hlinkClick r:id="rId6"/>
              </a:rPr>
              <a:t>Security Bulletins</a:t>
            </a:r>
            <a:r>
              <a:rPr lang="en-US" sz="1100" u="none" kern="1200" baseline="0" dirty="0">
                <a:solidFill>
                  <a:schemeClr val="tx1"/>
                </a:solidFill>
                <a:effectLst/>
                <a:ea typeface="+mn-ea"/>
                <a:cs typeface="+mn-cs"/>
              </a:rPr>
              <a:t> </a:t>
            </a:r>
            <a:r>
              <a:rPr lang="en-US" sz="1100" dirty="0"/>
              <a:t>notify the customer </a:t>
            </a:r>
            <a:r>
              <a:rPr lang="en-US" sz="1100" b="0" i="0" kern="1200" dirty="0">
                <a:solidFill>
                  <a:schemeClr val="tx1"/>
                </a:solidFill>
                <a:effectLst/>
                <a:ea typeface="+mn-ea"/>
                <a:cs typeface="+mn-cs"/>
              </a:rPr>
              <a:t>about the latest security and privacy events with AWS services.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0" i="0" kern="1200" dirty="0">
                <a:solidFill>
                  <a:schemeClr val="tx1"/>
                </a:solidFill>
                <a:effectLst/>
                <a:ea typeface="+mn-ea"/>
                <a:cs typeface="+mn-cs"/>
              </a:rPr>
              <a:t>The </a:t>
            </a:r>
            <a:r>
              <a:rPr lang="en-US" sz="1100" u="sng" kern="1200" dirty="0">
                <a:solidFill>
                  <a:schemeClr val="tx1"/>
                </a:solidFill>
                <a:effectLst/>
                <a:ea typeface="+mn-ea"/>
                <a:cs typeface="+mn-cs"/>
                <a:hlinkClick r:id="rId7"/>
              </a:rPr>
              <a:t>Vulnerability and Penetration testing</a:t>
            </a:r>
            <a:r>
              <a:rPr lang="en-US" sz="1100" u="none" kern="1200" baseline="0" dirty="0">
                <a:solidFill>
                  <a:schemeClr val="tx1"/>
                </a:solidFill>
                <a:effectLst/>
                <a:ea typeface="+mn-ea"/>
                <a:cs typeface="+mn-cs"/>
              </a:rPr>
              <a:t> </a:t>
            </a:r>
            <a:r>
              <a:rPr lang="en-US" sz="1100" dirty="0"/>
              <a:t>page –</a:t>
            </a:r>
            <a:r>
              <a:rPr lang="en-US" sz="1100" baseline="0" dirty="0"/>
              <a:t> D</a:t>
            </a:r>
            <a:r>
              <a:rPr lang="en-US" sz="1100" dirty="0"/>
              <a:t>escribes which types of testing are permitted without prior approval, which types of testing require approval, and which types of testing are prohibited.</a:t>
            </a:r>
          </a:p>
          <a:p>
            <a:pPr marL="171450" indent="-171450">
              <a:buFont typeface="Arial" panose="020B0604020202020204" pitchFamily="34" charset="0"/>
              <a:buChar char="•"/>
            </a:pPr>
            <a:r>
              <a:rPr lang="en-US" sz="1100" dirty="0"/>
              <a:t>AWS Well-Architected Framework – </a:t>
            </a:r>
            <a:r>
              <a:rPr lang="en-US" sz="1100" dirty="0">
                <a:hlinkClick r:id="rId8"/>
              </a:rPr>
              <a:t>Security pillar</a:t>
            </a:r>
            <a:r>
              <a:rPr lang="en-US" sz="1100" dirty="0"/>
              <a:t>.</a:t>
            </a:r>
          </a:p>
          <a:p>
            <a:pPr marL="171450" indent="-171450">
              <a:buFont typeface="Arial" panose="020B0604020202020204" pitchFamily="34" charset="0"/>
              <a:buChar char="•"/>
            </a:pPr>
            <a:r>
              <a:rPr lang="en-US" sz="1100" dirty="0"/>
              <a:t>AWS documentation</a:t>
            </a:r>
            <a:r>
              <a:rPr lang="en-US" sz="1100" baseline="0" dirty="0"/>
              <a:t> – </a:t>
            </a:r>
            <a:r>
              <a:rPr lang="en-US" sz="1100" dirty="0">
                <a:hlinkClick r:id="rId9"/>
              </a:rPr>
              <a:t>IAM Best Practices</a:t>
            </a:r>
            <a:r>
              <a:rPr lang="en-US" sz="1100" dirty="0"/>
              <a:t>.</a:t>
            </a:r>
          </a:p>
        </p:txBody>
      </p:sp>
    </p:spTree>
    <p:extLst>
      <p:ext uri="{BB962C8B-B14F-4D97-AF65-F5344CB8AC3E}">
        <p14:creationId xmlns:p14="http://schemas.microsoft.com/office/powerpoint/2010/main" val="66112474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Thank you for completing this module.</a:t>
            </a:r>
          </a:p>
        </p:txBody>
      </p:sp>
    </p:spTree>
    <p:extLst>
      <p:ext uri="{BB962C8B-B14F-4D97-AF65-F5344CB8AC3E}">
        <p14:creationId xmlns:p14="http://schemas.microsoft.com/office/powerpoint/2010/main" val="13269370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149781"/>
          </a:xfrm>
        </p:spPr>
        <p:txBody>
          <a:bodyPr/>
          <a:lstStyle/>
          <a:p>
            <a:r>
              <a:rPr lang="en-US" sz="1100" b="1" dirty="0"/>
              <a:t>Infrastructure as a service (IaaS) </a:t>
            </a:r>
            <a:r>
              <a:rPr lang="en-US" sz="1100" dirty="0"/>
              <a:t>refers to services that provide basic building blocks for cloud </a:t>
            </a:r>
            <a:r>
              <a:rPr lang="en-US" sz="1100" b="0" dirty="0"/>
              <a:t>IT</a:t>
            </a:r>
            <a:r>
              <a:rPr lang="en-US" sz="1100" dirty="0"/>
              <a:t>, typically including access to configure networking, computers (virtual or on dedicated hardware), and data storage space. Cloud services that can be characterized as IaaS </a:t>
            </a:r>
            <a:r>
              <a:rPr lang="en-US" sz="1100" b="1" dirty="0"/>
              <a:t>provide the customer with the highest level of flexibility and management control</a:t>
            </a:r>
            <a:r>
              <a:rPr lang="en-US" sz="1100" dirty="0"/>
              <a:t> over IT resources.</a:t>
            </a:r>
            <a:r>
              <a:rPr lang="en-US" sz="1100" baseline="0" dirty="0"/>
              <a:t> IaaS services </a:t>
            </a:r>
            <a:r>
              <a:rPr lang="en-US" sz="1100" dirty="0"/>
              <a:t>are most similar to existing on-premises computing resources that many IT departments are familiar with today.</a:t>
            </a:r>
          </a:p>
          <a:p>
            <a:endParaRPr lang="en-US" sz="1100" dirty="0"/>
          </a:p>
          <a:p>
            <a:r>
              <a:rPr lang="en-US" sz="1100" dirty="0"/>
              <a:t>AWS services—such as </a:t>
            </a:r>
            <a:r>
              <a:rPr lang="en-US" sz="1100" b="1" dirty="0"/>
              <a:t>Amazon EC2</a:t>
            </a:r>
            <a:r>
              <a:rPr lang="en-US" sz="1100" b="0" dirty="0"/>
              <a:t>—</a:t>
            </a:r>
            <a:r>
              <a:rPr lang="en-US" sz="1100" dirty="0"/>
              <a:t>can be categorized as </a:t>
            </a:r>
            <a:r>
              <a:rPr lang="en-US" sz="1100" b="1" dirty="0"/>
              <a:t>IaaS </a:t>
            </a:r>
            <a:r>
              <a:rPr lang="en-US" sz="1100" dirty="0"/>
              <a:t>and thus </a:t>
            </a:r>
            <a:r>
              <a:rPr lang="en-US" sz="1100" b="1" dirty="0"/>
              <a:t>require the customer to perform all necessary security configuration and management tasks</a:t>
            </a:r>
            <a:r>
              <a:rPr lang="en-US" sz="1100" dirty="0"/>
              <a:t>. Customers who deploy EC2 instances are responsible for managing the guest operating system (including updates and security patches), any application software that is installed on the instances, and the configuration of the security groups that</a:t>
            </a:r>
            <a:r>
              <a:rPr lang="en-US" sz="1100" baseline="0" dirty="0"/>
              <a:t> were provided by </a:t>
            </a:r>
            <a:r>
              <a:rPr lang="en-US" sz="1100" dirty="0"/>
              <a:t>AWS.</a:t>
            </a:r>
          </a:p>
          <a:p>
            <a:endParaRPr lang="en-US" sz="1100" dirty="0"/>
          </a:p>
          <a:p>
            <a:r>
              <a:rPr lang="en-US" sz="1100" b="1" i="0" kern="1200" dirty="0">
                <a:solidFill>
                  <a:schemeClr val="tx1"/>
                </a:solidFill>
                <a:effectLst/>
                <a:ea typeface="+mn-ea"/>
                <a:cs typeface="+mn-cs"/>
              </a:rPr>
              <a:t>Platform as a service (PaaS) </a:t>
            </a:r>
            <a:r>
              <a:rPr lang="en-US" sz="1100" dirty="0"/>
              <a:t>refers to services that </a:t>
            </a:r>
            <a:r>
              <a:rPr lang="en-US" sz="1100" b="0" i="0" kern="1200" dirty="0">
                <a:solidFill>
                  <a:schemeClr val="tx1"/>
                </a:solidFill>
                <a:effectLst/>
                <a:ea typeface="+mn-ea"/>
                <a:cs typeface="+mn-cs"/>
              </a:rPr>
              <a:t>remove the need for the customer to manage the underlying infrastructure (hardware, operating systems, etc.). PaaS services enable the customer to focus entirely on deploying and managing applications. Customers don’t need to worry about resource procurement, capacity planning, software maintenance, or patching.</a:t>
            </a:r>
            <a:endParaRPr lang="en-US" sz="1100" dirty="0"/>
          </a:p>
          <a:p>
            <a:endParaRPr lang="en-US" sz="1100" dirty="0"/>
          </a:p>
          <a:p>
            <a:r>
              <a:rPr lang="en-US" sz="1100" dirty="0"/>
              <a:t>AWS services such as </a:t>
            </a:r>
            <a:r>
              <a:rPr lang="en-US" sz="1100" b="1" dirty="0"/>
              <a:t>AWS Lambda </a:t>
            </a:r>
            <a:r>
              <a:rPr lang="en-US" sz="1100" dirty="0"/>
              <a:t>and </a:t>
            </a:r>
            <a:r>
              <a:rPr lang="en-US" sz="1100" b="1" dirty="0"/>
              <a:t>Amazon RDS </a:t>
            </a:r>
            <a:r>
              <a:rPr lang="en-US" sz="1100" dirty="0"/>
              <a:t>can be categorized as </a:t>
            </a:r>
            <a:r>
              <a:rPr lang="en-US" sz="1100" b="1" dirty="0"/>
              <a:t>PaaS</a:t>
            </a:r>
            <a:r>
              <a:rPr lang="en-US" sz="1100" b="0" dirty="0"/>
              <a:t> because </a:t>
            </a:r>
            <a:r>
              <a:rPr lang="en-US" sz="1100" b="1" dirty="0"/>
              <a:t>AWS operates the infrastructure layer, the operating system, and platforms</a:t>
            </a:r>
            <a:r>
              <a:rPr lang="en-US" sz="1100" b="0" dirty="0"/>
              <a:t>.</a:t>
            </a:r>
            <a:r>
              <a:rPr lang="en-US" sz="1100" b="0" baseline="0" dirty="0"/>
              <a:t> C</a:t>
            </a:r>
            <a:r>
              <a:rPr lang="en-US" sz="1100" dirty="0"/>
              <a:t>ustomers only</a:t>
            </a:r>
            <a:r>
              <a:rPr lang="en-US" sz="1100" baseline="0" dirty="0"/>
              <a:t> need to</a:t>
            </a:r>
            <a:r>
              <a:rPr lang="en-US" sz="1100" dirty="0"/>
              <a:t> access the endpoints to store and retrieve data. With PaaS services, customers are responsible for managing their data, classifying their assets, and applying the appropriate permissions.</a:t>
            </a:r>
            <a:r>
              <a:rPr lang="en-US" sz="1100" baseline="0" dirty="0"/>
              <a:t> However, </a:t>
            </a:r>
            <a:r>
              <a:rPr lang="en-US" sz="1100" dirty="0"/>
              <a:t>these service act more like managed services, with AWS handling a larger portion of the security requirements. For these services, AWS handles basic security tasks—such as operating system and database patching, firewall configuration, and disaster recovery. </a:t>
            </a:r>
          </a:p>
          <a:p>
            <a:endParaRPr lang="en-US" sz="1100" dirty="0"/>
          </a:p>
          <a:p>
            <a:endParaRPr lang="en-US" sz="1100" dirty="0"/>
          </a:p>
        </p:txBody>
      </p:sp>
    </p:spTree>
    <p:extLst>
      <p:ext uri="{BB962C8B-B14F-4D97-AF65-F5344CB8AC3E}">
        <p14:creationId xmlns:p14="http://schemas.microsoft.com/office/powerpoint/2010/main" val="6343955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489416"/>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dirty="0"/>
              <a:t>Software as a service (SaaS) </a:t>
            </a:r>
            <a:r>
              <a:rPr lang="en-US" sz="1100" dirty="0"/>
              <a:t>refers to services that provide centrally hosted software that is typically accessible via a web browser, mobile app, or application</a:t>
            </a:r>
            <a:r>
              <a:rPr lang="en-US" sz="1100" baseline="0" dirty="0"/>
              <a:t> programming interface (</a:t>
            </a:r>
            <a:r>
              <a:rPr lang="en-US" sz="1100" dirty="0"/>
              <a:t>API). The licensing model for SaaS offerings is typically subscription or pay as you go. With SaaS offerings, customers do not need to manage the infrastructure that supports the service. Some AWS services—such as </a:t>
            </a:r>
            <a:r>
              <a:rPr lang="en-US" sz="1100" b="1" dirty="0"/>
              <a:t>AWS Trusted Advisor, AWS Shield, </a:t>
            </a:r>
            <a:r>
              <a:rPr lang="en-US" sz="1100" b="0" dirty="0"/>
              <a:t>and</a:t>
            </a:r>
            <a:r>
              <a:rPr lang="en-US" sz="1100" b="1" dirty="0"/>
              <a:t> Amazon Chime</a:t>
            </a:r>
            <a:r>
              <a:rPr lang="en-US" sz="1100" b="0" dirty="0"/>
              <a:t>—</a:t>
            </a:r>
            <a:r>
              <a:rPr lang="en-US" sz="1100" dirty="0"/>
              <a:t>could be categorized as </a:t>
            </a:r>
            <a:r>
              <a:rPr lang="en-US" sz="1100" b="0" dirty="0"/>
              <a:t>SaaS offerings, given their characteristics.</a:t>
            </a:r>
          </a:p>
          <a:p>
            <a:endParaRPr lang="en-US" sz="1100" dirty="0"/>
          </a:p>
          <a:p>
            <a:r>
              <a:rPr lang="en-US" sz="1100" b="1" i="0" kern="1200" dirty="0">
                <a:solidFill>
                  <a:schemeClr val="tx1"/>
                </a:solidFill>
                <a:effectLst/>
                <a:latin typeface="+mn-lt"/>
                <a:ea typeface="+mn-ea"/>
                <a:cs typeface="+mn-cs"/>
              </a:rPr>
              <a:t>AWS Trusted Advisor </a:t>
            </a:r>
            <a:r>
              <a:rPr lang="en-US" sz="1100" b="0" i="0" kern="1200" dirty="0">
                <a:solidFill>
                  <a:schemeClr val="tx1"/>
                </a:solidFill>
                <a:effectLst/>
                <a:latin typeface="+mn-lt"/>
                <a:ea typeface="+mn-ea"/>
                <a:cs typeface="+mn-cs"/>
              </a:rPr>
              <a:t>is an online tool that analyzes your AWS environment and provides </a:t>
            </a:r>
            <a:r>
              <a:rPr lang="en-US" sz="1100" dirty="0"/>
              <a:t>real-time guidance and recommendations to help you provision your resources by following AWS best practices. </a:t>
            </a:r>
            <a:r>
              <a:rPr lang="en-US" sz="1100" b="0" i="0" kern="1200" dirty="0">
                <a:solidFill>
                  <a:schemeClr val="tx1"/>
                </a:solidFill>
                <a:effectLst/>
                <a:latin typeface="+mn-lt"/>
                <a:ea typeface="+mn-ea"/>
                <a:cs typeface="+mn-cs"/>
              </a:rPr>
              <a:t>The Trusted Advisor service is offered as part of your AWS Support plan. Some of the Trusted Advisor features are free to all accounts, but Business Support and Enterprise Support customers have access to the full set of Trusted Advisor checks and recommendations.</a:t>
            </a:r>
          </a:p>
          <a:p>
            <a:endParaRPr lang="en-US" sz="1100" b="0" i="0" kern="1200" dirty="0">
              <a:solidFill>
                <a:schemeClr val="tx1"/>
              </a:solidFill>
              <a:effectLst/>
              <a:latin typeface="+mn-lt"/>
              <a:ea typeface="+mn-ea"/>
              <a:cs typeface="+mn-cs"/>
            </a:endParaRPr>
          </a:p>
          <a:p>
            <a:r>
              <a:rPr lang="en-US" sz="1100" b="1" i="0" kern="1200" dirty="0">
                <a:solidFill>
                  <a:schemeClr val="tx1"/>
                </a:solidFill>
                <a:effectLst/>
                <a:latin typeface="+mn-lt"/>
                <a:ea typeface="+mn-ea"/>
                <a:cs typeface="+mn-cs"/>
              </a:rPr>
              <a:t>AWS Shield </a:t>
            </a:r>
            <a:r>
              <a:rPr lang="en-US" sz="1100" b="0" i="0" kern="1200" dirty="0">
                <a:solidFill>
                  <a:schemeClr val="tx1"/>
                </a:solidFill>
                <a:effectLst/>
                <a:latin typeface="+mn-lt"/>
                <a:ea typeface="+mn-ea"/>
                <a:cs typeface="+mn-cs"/>
              </a:rPr>
              <a:t>is a managed distributed denial of service (DDoS) protection service that safeguards applications running on AWS. It provides always-on detection and automatic inline mitigations that minimize application downtime and latency, so there is no need to engage AWS Support to benefit from DDoS protection. AWS Shield Advanced is available to all customers.</a:t>
            </a:r>
            <a:r>
              <a:rPr lang="en-US" sz="1100" b="0" i="0" kern="1200" baseline="0" dirty="0">
                <a:solidFill>
                  <a:schemeClr val="tx1"/>
                </a:solidFill>
                <a:effectLst/>
                <a:latin typeface="+mn-lt"/>
                <a:ea typeface="+mn-ea"/>
                <a:cs typeface="+mn-cs"/>
              </a:rPr>
              <a:t> H</a:t>
            </a:r>
            <a:r>
              <a:rPr lang="en-US" sz="1100" b="0" i="0" kern="1200" dirty="0">
                <a:solidFill>
                  <a:schemeClr val="tx1"/>
                </a:solidFill>
                <a:effectLst/>
                <a:latin typeface="+mn-lt"/>
                <a:ea typeface="+mn-ea"/>
                <a:cs typeface="+mn-cs"/>
              </a:rPr>
              <a:t>owever, to contact the DDoS Response Team, customers must have either Enterprise Support or Business Support from AWS Support.</a:t>
            </a:r>
          </a:p>
          <a:p>
            <a:endParaRPr lang="en-US" sz="1100" b="0" i="0" kern="1200" dirty="0">
              <a:solidFill>
                <a:schemeClr val="tx1"/>
              </a:solidFill>
              <a:effectLst/>
              <a:latin typeface="+mn-lt"/>
              <a:ea typeface="+mn-ea"/>
              <a:cs typeface="+mn-cs"/>
            </a:endParaRPr>
          </a:p>
          <a:p>
            <a:r>
              <a:rPr lang="en-US" sz="1100" b="1" i="0" kern="1200" dirty="0">
                <a:solidFill>
                  <a:schemeClr val="tx1"/>
                </a:solidFill>
                <a:effectLst/>
                <a:latin typeface="+mn-lt"/>
                <a:ea typeface="+mn-ea"/>
                <a:cs typeface="+mn-cs"/>
              </a:rPr>
              <a:t>Amazon Chime </a:t>
            </a:r>
            <a:r>
              <a:rPr lang="en-US" sz="1100" b="0" i="0" kern="1200" dirty="0">
                <a:solidFill>
                  <a:schemeClr val="tx1"/>
                </a:solidFill>
                <a:effectLst/>
                <a:latin typeface="+mn-lt"/>
                <a:ea typeface="+mn-ea"/>
                <a:cs typeface="+mn-cs"/>
              </a:rPr>
              <a:t>is a communications service that enables you to meet, chat, and place business calls inside and outside your organization, all using a single application. It is a pay-as-you-go communications service with no upfront fees, commitments, or long-term contracts. </a:t>
            </a:r>
            <a:endParaRPr lang="en-US" sz="1100" dirty="0"/>
          </a:p>
        </p:txBody>
      </p:sp>
    </p:spTree>
    <p:extLst>
      <p:ext uri="{BB962C8B-B14F-4D97-AF65-F5344CB8AC3E}">
        <p14:creationId xmlns:p14="http://schemas.microsoft.com/office/powerpoint/2010/main" val="30699353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2.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3.xml"/><Relationship Id="rId4"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4.xml"/><Relationship Id="rId4"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5.xml"/><Relationship Id="rId4"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16.xml"/><Relationship Id="rId4" Type="http://schemas.openxmlformats.org/officeDocument/2006/relationships/image" Target="../media/image5.jp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7.xml"/><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8.xml"/><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9.xml"/><Relationship Id="rId4"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20.xml"/><Relationship Id="rId4"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2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2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23.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24.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Master" Target="../slideMasters/slideMaster1.xml"/><Relationship Id="rId1" Type="http://schemas.openxmlformats.org/officeDocument/2006/relationships/tags" Target="../tags/tag25.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slideMaster" Target="../slideMasters/slideMaster1.xml"/><Relationship Id="rId1" Type="http://schemas.openxmlformats.org/officeDocument/2006/relationships/tags" Target="../tags/tag6.xml"/><Relationship Id="rId4"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7.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8.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9.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0.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8C3AF6D-2BEF-7049-86B4-BA8E93A54A93}"/>
              </a:ext>
            </a:extLst>
          </p:cNvPr>
          <p:cNvPicPr>
            <a:picLocks noChangeAspect="1"/>
          </p:cNvPicPr>
          <p:nvPr userDrawn="1"/>
        </p:nvPicPr>
        <p:blipFill>
          <a:blip r:embed="rId3"/>
          <a:stretch>
            <a:fillRect/>
          </a:stretch>
        </p:blipFill>
        <p:spPr>
          <a:xfrm>
            <a:off x="-81023" y="-47919"/>
            <a:ext cx="12361762" cy="6958182"/>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191940"/>
            <a:ext cx="11353800" cy="474119"/>
          </a:xfrm>
        </p:spPr>
        <p:txBody>
          <a:bodyPr>
            <a:noAutofit/>
          </a:bodyPr>
          <a:lstStyle>
            <a:lvl1pPr>
              <a:defRPr sz="6000">
                <a:solidFill>
                  <a:schemeClr val="bg1"/>
                </a:solidFill>
              </a:defRPr>
            </a:lvl1pPr>
          </a:lstStyle>
          <a:p>
            <a:r>
              <a:rPr lang="en-US"/>
              <a:t>Click to edit Master title style</a:t>
            </a:r>
            <a:endParaRPr lang="en-US" dirty="0"/>
          </a:p>
        </p:txBody>
      </p:sp>
      <p:sp>
        <p:nvSpPr>
          <p:cNvPr id="5" name="Text Placeholder 3">
            <a:extLst>
              <a:ext uri="{FF2B5EF4-FFF2-40B4-BE49-F238E27FC236}">
                <a16:creationId xmlns:a16="http://schemas.microsoft.com/office/drawing/2014/main" id="{984EADBC-1FCF-4148-AFB8-F0370FE66BDA}"/>
              </a:ext>
            </a:extLst>
          </p:cNvPr>
          <p:cNvSpPr>
            <a:spLocks noGrp="1"/>
          </p:cNvSpPr>
          <p:nvPr>
            <p:ph type="body" sz="quarter" idx="10" hasCustomPrompt="1"/>
          </p:nvPr>
        </p:nvSpPr>
        <p:spPr>
          <a:xfrm>
            <a:off x="419100" y="2554356"/>
            <a:ext cx="8059738" cy="488498"/>
          </a:xfrm>
        </p:spPr>
        <p:txBody>
          <a:bodyPr>
            <a:normAutofit/>
          </a:bodyPr>
          <a:lstStyle>
            <a:lvl1pPr marL="0" indent="0">
              <a:buNone/>
              <a:defRPr sz="2000" b="0" spc="300">
                <a:solidFill>
                  <a:schemeClr val="bg1"/>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TITLE STYLE</a:t>
            </a:r>
          </a:p>
        </p:txBody>
      </p:sp>
      <p:pic>
        <p:nvPicPr>
          <p:cNvPr id="7" name="Picture 6">
            <a:extLst>
              <a:ext uri="{FF2B5EF4-FFF2-40B4-BE49-F238E27FC236}">
                <a16:creationId xmlns:a16="http://schemas.microsoft.com/office/drawing/2014/main" id="{63FC9937-4309-1345-9FFE-12A8DD2FC6B5}"/>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31098" y="6089839"/>
            <a:ext cx="1772656" cy="449073"/>
          </a:xfrm>
          <a:prstGeom prst="rect">
            <a:avLst/>
          </a:prstGeom>
        </p:spPr>
      </p:pic>
    </p:spTree>
    <p:custDataLst>
      <p:tags r:id="rId1"/>
    </p:custDataLst>
    <p:extLst>
      <p:ext uri="{BB962C8B-B14F-4D97-AF65-F5344CB8AC3E}">
        <p14:creationId xmlns:p14="http://schemas.microsoft.com/office/powerpoint/2010/main" val="3333185800"/>
      </p:ext>
    </p:extLst>
  </p:cSld>
  <p:clrMapOvr>
    <a:masterClrMapping/>
  </p:clrMapOvr>
  <p:extLst>
    <p:ext uri="{DCECCB84-F9BA-43D5-87BE-67443E8EF086}">
      <p15:sldGuideLst xmlns:p15="http://schemas.microsoft.com/office/powerpoint/2012/main">
        <p15:guide id="1" orient="horz" pos="216">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Cod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EC45EB5-28C4-4544-A323-D73218CA9315}"/>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FBB0127-ED7F-7C41-B530-EB0C6E8B5AE1}"/>
              </a:ext>
            </a:extLst>
          </p:cNvPr>
          <p:cNvSpPr>
            <a:spLocks noGrp="1"/>
          </p:cNvSpPr>
          <p:nvPr>
            <p:ph idx="1" hasCustomPrompt="1"/>
          </p:nvPr>
        </p:nvSpPr>
        <p:spPr>
          <a:xfrm>
            <a:off x="419100" y="1528175"/>
            <a:ext cx="11353800" cy="4648788"/>
          </a:xfrm>
        </p:spPr>
        <p:txBody>
          <a:bodyPr>
            <a:noAutofit/>
          </a:bodyPr>
          <a:lstStyle>
            <a:lvl1pPr marL="0" indent="0">
              <a:buNone/>
              <a:defRPr sz="1400">
                <a:solidFill>
                  <a:schemeClr val="tx1"/>
                </a:solidFill>
                <a:latin typeface="Lucida Console" panose="020B0609040504020204" pitchFamily="49" charset="0"/>
              </a:defRPr>
            </a:lvl1pPr>
          </a:lstStyle>
          <a:p>
            <a:pPr lvl="0"/>
            <a:r>
              <a:rPr lang="en-US" dirty="0"/>
              <a:t>; Syntax Test file for 68k Assembly code</a:t>
            </a:r>
          </a:p>
          <a:p>
            <a:pPr lvl="0"/>
            <a:r>
              <a:rPr lang="en-US" dirty="0"/>
              <a:t>; Some comments about this file</a:t>
            </a:r>
          </a:p>
          <a:p>
            <a:pPr lvl="0"/>
            <a:r>
              <a:rPr lang="en-US" dirty="0"/>
              <a:t>.D0 00000000</a:t>
            </a:r>
          </a:p>
          <a:p>
            <a:pPr lvl="0"/>
            <a:r>
              <a:rPr lang="en-US" dirty="0"/>
              <a:t>MS 2100 00000002</a:t>
            </a:r>
          </a:p>
          <a:p>
            <a:pPr lvl="0"/>
            <a:r>
              <a:rPr lang="en-US" dirty="0"/>
              <a:t>MM 2000;DI</a:t>
            </a:r>
          </a:p>
          <a:p>
            <a:pPr lvl="0"/>
            <a:r>
              <a:rPr lang="en-US" dirty="0"/>
              <a:t>LEA.L $002100,A1</a:t>
            </a:r>
          </a:p>
          <a:p>
            <a:pPr lvl="0"/>
            <a:r>
              <a:rPr lang="en-US" dirty="0"/>
              <a:t>MOVE.L #2,-(A1)</a:t>
            </a:r>
          </a:p>
          <a:p>
            <a:pPr lvl="0"/>
            <a:r>
              <a:rPr lang="en-US" dirty="0"/>
              <a:t>BSR $00002050</a:t>
            </a:r>
          </a:p>
          <a:p>
            <a:pPr lvl="0"/>
            <a:r>
              <a:rPr lang="en-US" dirty="0"/>
              <a:t>MM 2050;DI</a:t>
            </a:r>
          </a:p>
          <a:p>
            <a:pPr lvl="0"/>
            <a:r>
              <a:rPr lang="en-US" dirty="0"/>
              <a:t>MOVE.L (A1)+,D1</a:t>
            </a:r>
          </a:p>
          <a:p>
            <a:pPr lvl="0"/>
            <a:r>
              <a:rPr lang="en-US" dirty="0"/>
              <a:t>MOVE.L (A1),D2</a:t>
            </a:r>
          </a:p>
          <a:p>
            <a:pPr lvl="0"/>
            <a:r>
              <a:rPr lang="en-US" dirty="0"/>
              <a:t>ADD.L D1,D2</a:t>
            </a:r>
          </a:p>
          <a:p>
            <a:pPr lvl="0"/>
            <a:r>
              <a:rPr lang="en-US" dirty="0"/>
              <a:t>MOVE.L D2,D0</a:t>
            </a:r>
          </a:p>
          <a:p>
            <a:pPr lvl="0"/>
            <a:r>
              <a:rPr lang="en-US" dirty="0"/>
              <a:t>RTS</a:t>
            </a:r>
          </a:p>
        </p:txBody>
      </p:sp>
      <p:sp>
        <p:nvSpPr>
          <p:cNvPr id="6" name="Slide Number Placeholder 5">
            <a:extLst>
              <a:ext uri="{FF2B5EF4-FFF2-40B4-BE49-F238E27FC236}">
                <a16:creationId xmlns:a16="http://schemas.microsoft.com/office/drawing/2014/main" id="{F93D8A33-23FE-0C4F-9E8F-25B4C5AE7E2D}"/>
              </a:ext>
            </a:extLst>
          </p:cNvPr>
          <p:cNvSpPr>
            <a:spLocks noGrp="1"/>
          </p:cNvSpPr>
          <p:nvPr>
            <p:ph type="sldNum" sz="quarter" idx="12"/>
          </p:nvPr>
        </p:nvSpPr>
        <p:spPr/>
        <p:txBody>
          <a:bodyPr/>
          <a:lstStyle/>
          <a:p>
            <a:fld id="{B6A95138-A96E-2F42-A959-2EFD44FE4AB7}" type="slidenum">
              <a:rPr lang="en-US" smtClean="0"/>
              <a:t>‹#›</a:t>
            </a:fld>
            <a:endParaRPr lang="en-US" dirty="0"/>
          </a:p>
        </p:txBody>
      </p:sp>
      <p:sp>
        <p:nvSpPr>
          <p:cNvPr id="7" name="Footer Placeholder 4">
            <a:extLst>
              <a:ext uri="{FF2B5EF4-FFF2-40B4-BE49-F238E27FC236}">
                <a16:creationId xmlns:a16="http://schemas.microsoft.com/office/drawing/2014/main" id="{BE8EE179-7D32-EC44-9957-395A214B62CF}"/>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pic>
        <p:nvPicPr>
          <p:cNvPr id="8" name="Picture 7">
            <a:extLst>
              <a:ext uri="{FF2B5EF4-FFF2-40B4-BE49-F238E27FC236}">
                <a16:creationId xmlns:a16="http://schemas.microsoft.com/office/drawing/2014/main" id="{FD64CDEF-A244-5649-B243-5BDF609659DF}"/>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Tree>
    <p:custDataLst>
      <p:tags r:id="rId1"/>
    </p:custDataLst>
    <p:extLst>
      <p:ext uri="{BB962C8B-B14F-4D97-AF65-F5344CB8AC3E}">
        <p14:creationId xmlns:p14="http://schemas.microsoft.com/office/powerpoint/2010/main" val="21459530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de 2 Up">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1350FA4A-B00E-C044-8FFB-45BB9BA4C7DB}"/>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sp>
        <p:nvSpPr>
          <p:cNvPr id="10" name="Content Placeholder 2">
            <a:extLst>
              <a:ext uri="{FF2B5EF4-FFF2-40B4-BE49-F238E27FC236}">
                <a16:creationId xmlns:a16="http://schemas.microsoft.com/office/drawing/2014/main" id="{F3BB2B80-1B59-A143-BE75-CCD366DF7CE5}"/>
              </a:ext>
            </a:extLst>
          </p:cNvPr>
          <p:cNvSpPr>
            <a:spLocks noGrp="1"/>
          </p:cNvSpPr>
          <p:nvPr>
            <p:ph idx="1" hasCustomPrompt="1"/>
          </p:nvPr>
        </p:nvSpPr>
        <p:spPr>
          <a:xfrm>
            <a:off x="419100" y="1528175"/>
            <a:ext cx="5504688" cy="4648788"/>
          </a:xfrm>
        </p:spPr>
        <p:txBody>
          <a:bodyPr>
            <a:noAutofit/>
          </a:bodyPr>
          <a:lstStyle>
            <a:lvl1pPr marL="0" indent="0">
              <a:buNone/>
              <a:defRPr sz="1400">
                <a:solidFill>
                  <a:schemeClr val="tx1"/>
                </a:solidFill>
                <a:latin typeface="Lucida Console" panose="020B0609040504020204" pitchFamily="49"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 Syntax Test file for 68k Assembly code</a:t>
            </a:r>
          </a:p>
          <a:p>
            <a:pPr lvl="0"/>
            <a:r>
              <a:rPr lang="en-US" dirty="0"/>
              <a:t>; Some comments about this file</a:t>
            </a:r>
          </a:p>
          <a:p>
            <a:pPr lvl="0"/>
            <a:r>
              <a:rPr lang="en-US" dirty="0"/>
              <a:t>.D0 00000000</a:t>
            </a:r>
          </a:p>
          <a:p>
            <a:pPr lvl="0"/>
            <a:r>
              <a:rPr lang="en-US" dirty="0"/>
              <a:t>MS 2100 00000002</a:t>
            </a:r>
          </a:p>
          <a:p>
            <a:pPr lvl="0"/>
            <a:r>
              <a:rPr lang="en-US" dirty="0"/>
              <a:t>MM 2000;DI</a:t>
            </a:r>
          </a:p>
          <a:p>
            <a:pPr lvl="0"/>
            <a:r>
              <a:rPr lang="en-US" dirty="0"/>
              <a:t>LEA.L $002100,A1</a:t>
            </a:r>
          </a:p>
          <a:p>
            <a:pPr lvl="0"/>
            <a:r>
              <a:rPr lang="en-US" dirty="0"/>
              <a:t>MOVE.L #2,-(A1)</a:t>
            </a:r>
          </a:p>
          <a:p>
            <a:pPr lvl="0"/>
            <a:r>
              <a:rPr lang="en-US" dirty="0"/>
              <a:t>BSR $00002050</a:t>
            </a:r>
          </a:p>
          <a:p>
            <a:pPr lvl="0"/>
            <a:r>
              <a:rPr lang="en-US" dirty="0"/>
              <a:t>MM 2050;DI</a:t>
            </a:r>
          </a:p>
          <a:p>
            <a:pPr lvl="0"/>
            <a:r>
              <a:rPr lang="en-US" dirty="0"/>
              <a:t>MOVE.L (A1)+,D1</a:t>
            </a:r>
          </a:p>
          <a:p>
            <a:pPr lvl="0"/>
            <a:r>
              <a:rPr lang="en-US" dirty="0"/>
              <a:t>MOVE.L (A1),D2</a:t>
            </a:r>
          </a:p>
          <a:p>
            <a:pPr lvl="0"/>
            <a:r>
              <a:rPr lang="en-US" dirty="0"/>
              <a:t>ADD.L D1,D2</a:t>
            </a:r>
          </a:p>
          <a:p>
            <a:pPr lvl="0"/>
            <a:r>
              <a:rPr lang="en-US" dirty="0"/>
              <a:t>MOVE.L D2,D0</a:t>
            </a:r>
          </a:p>
          <a:p>
            <a:pPr lvl="0"/>
            <a:r>
              <a:rPr lang="en-US" dirty="0"/>
              <a:t>RTS</a:t>
            </a:r>
          </a:p>
          <a:p>
            <a:pPr lvl="0"/>
            <a:endParaRPr lang="en-US" dirty="0"/>
          </a:p>
        </p:txBody>
      </p:sp>
      <p:sp>
        <p:nvSpPr>
          <p:cNvPr id="11" name="Slide Number Placeholder 5">
            <a:extLst>
              <a:ext uri="{FF2B5EF4-FFF2-40B4-BE49-F238E27FC236}">
                <a16:creationId xmlns:a16="http://schemas.microsoft.com/office/drawing/2014/main" id="{4AC7BB94-D444-F441-A88C-76F7DDCDC5EB}"/>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
        <p:nvSpPr>
          <p:cNvPr id="12" name="Content Placeholder 2">
            <a:extLst>
              <a:ext uri="{FF2B5EF4-FFF2-40B4-BE49-F238E27FC236}">
                <a16:creationId xmlns:a16="http://schemas.microsoft.com/office/drawing/2014/main" id="{D773890F-7993-BE4F-83AC-886113878E8D}"/>
              </a:ext>
            </a:extLst>
          </p:cNvPr>
          <p:cNvSpPr>
            <a:spLocks noGrp="1"/>
          </p:cNvSpPr>
          <p:nvPr>
            <p:ph idx="13" hasCustomPrompt="1"/>
          </p:nvPr>
        </p:nvSpPr>
        <p:spPr>
          <a:xfrm>
            <a:off x="6246312" y="1524228"/>
            <a:ext cx="5504688" cy="4648788"/>
          </a:xfrm>
        </p:spPr>
        <p:txBody>
          <a:bodyPr>
            <a:noAutofit/>
          </a:bodyPr>
          <a:lstStyle>
            <a:lvl1pPr marL="0" indent="0">
              <a:buNone/>
              <a:defRPr sz="1400">
                <a:solidFill>
                  <a:schemeClr val="tx1"/>
                </a:solidFill>
                <a:latin typeface="Lucida Console" panose="020B0609040504020204" pitchFamily="49"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 Syntax Test file for 68k Assembly code</a:t>
            </a:r>
          </a:p>
          <a:p>
            <a:pPr lvl="0"/>
            <a:r>
              <a:rPr lang="en-US" dirty="0"/>
              <a:t>; Some comments about this file</a:t>
            </a:r>
          </a:p>
          <a:p>
            <a:pPr lvl="0"/>
            <a:r>
              <a:rPr lang="en-US" dirty="0"/>
              <a:t>.D0 00000000</a:t>
            </a:r>
          </a:p>
          <a:p>
            <a:pPr lvl="0"/>
            <a:r>
              <a:rPr lang="en-US" dirty="0"/>
              <a:t>MS 2100 00000002</a:t>
            </a:r>
          </a:p>
          <a:p>
            <a:pPr lvl="0"/>
            <a:r>
              <a:rPr lang="en-US" dirty="0"/>
              <a:t>MM 2000;DI</a:t>
            </a:r>
          </a:p>
          <a:p>
            <a:pPr lvl="0"/>
            <a:r>
              <a:rPr lang="en-US" dirty="0"/>
              <a:t>LEA.L $002100,A1</a:t>
            </a:r>
          </a:p>
          <a:p>
            <a:pPr lvl="0"/>
            <a:r>
              <a:rPr lang="en-US" dirty="0"/>
              <a:t>MOVE.L #2,-(A1)</a:t>
            </a:r>
          </a:p>
          <a:p>
            <a:pPr lvl="0"/>
            <a:r>
              <a:rPr lang="en-US" dirty="0"/>
              <a:t>BSR $00002050</a:t>
            </a:r>
          </a:p>
          <a:p>
            <a:pPr lvl="0"/>
            <a:r>
              <a:rPr lang="en-US" dirty="0"/>
              <a:t>MM 2050;DI</a:t>
            </a:r>
          </a:p>
          <a:p>
            <a:pPr lvl="0"/>
            <a:r>
              <a:rPr lang="en-US" dirty="0"/>
              <a:t>MOVE.L (A1)+,D1</a:t>
            </a:r>
          </a:p>
          <a:p>
            <a:pPr lvl="0"/>
            <a:r>
              <a:rPr lang="en-US" dirty="0"/>
              <a:t>MOVE.L (A1),D2</a:t>
            </a:r>
          </a:p>
          <a:p>
            <a:pPr lvl="0"/>
            <a:r>
              <a:rPr lang="en-US" dirty="0"/>
              <a:t>ADD.L D1,D2</a:t>
            </a:r>
          </a:p>
          <a:p>
            <a:pPr lvl="0"/>
            <a:r>
              <a:rPr lang="en-US" dirty="0"/>
              <a:t>MOVE.L D2,D0</a:t>
            </a:r>
          </a:p>
          <a:p>
            <a:pPr lvl="0"/>
            <a:r>
              <a:rPr lang="en-US" dirty="0"/>
              <a:t>RTS</a:t>
            </a:r>
          </a:p>
        </p:txBody>
      </p:sp>
      <p:sp>
        <p:nvSpPr>
          <p:cNvPr id="13" name="Footer Placeholder 4">
            <a:extLst>
              <a:ext uri="{FF2B5EF4-FFF2-40B4-BE49-F238E27FC236}">
                <a16:creationId xmlns:a16="http://schemas.microsoft.com/office/drawing/2014/main" id="{69573A30-3961-C94C-A15D-1FC70640BAA5}"/>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pic>
        <p:nvPicPr>
          <p:cNvPr id="16" name="Picture 15">
            <a:extLst>
              <a:ext uri="{FF2B5EF4-FFF2-40B4-BE49-F238E27FC236}">
                <a16:creationId xmlns:a16="http://schemas.microsoft.com/office/drawing/2014/main" id="{B49C5B5F-9EDC-CD4D-BA0B-49411FD11BBC}"/>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Tree>
    <p:custDataLst>
      <p:tags r:id="rId1"/>
    </p:custDataLst>
    <p:extLst>
      <p:ext uri="{BB962C8B-B14F-4D97-AF65-F5344CB8AC3E}">
        <p14:creationId xmlns:p14="http://schemas.microsoft.com/office/powerpoint/2010/main" val="18551864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 Picture">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E071635C-7AC2-B54A-9C0A-2EECB1A91D6A}"/>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sp>
        <p:nvSpPr>
          <p:cNvPr id="11" name="Slide Number Placeholder 5">
            <a:extLst>
              <a:ext uri="{FF2B5EF4-FFF2-40B4-BE49-F238E27FC236}">
                <a16:creationId xmlns:a16="http://schemas.microsoft.com/office/drawing/2014/main" id="{4AC7BB94-D444-F441-A88C-76F7DDCDC5EB}"/>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
        <p:nvSpPr>
          <p:cNvPr id="3" name="Text Placeholder 2">
            <a:extLst>
              <a:ext uri="{FF2B5EF4-FFF2-40B4-BE49-F238E27FC236}">
                <a16:creationId xmlns:a16="http://schemas.microsoft.com/office/drawing/2014/main" id="{696A4FD3-97EE-8149-9A33-E0E6B1B0C06E}"/>
              </a:ext>
            </a:extLst>
          </p:cNvPr>
          <p:cNvSpPr>
            <a:spLocks noGrp="1"/>
          </p:cNvSpPr>
          <p:nvPr>
            <p:ph type="body" sz="quarter" idx="15"/>
          </p:nvPr>
        </p:nvSpPr>
        <p:spPr>
          <a:xfrm>
            <a:off x="411876" y="3793944"/>
            <a:ext cx="2686416" cy="303043"/>
          </a:xfrm>
        </p:spPr>
        <p:txBody>
          <a:bodyPr>
            <a:noAutofit/>
          </a:bodyPr>
          <a:lstStyle>
            <a:lvl1pPr marL="0" indent="0" algn="ctr">
              <a:buNone/>
              <a:defRPr sz="2000" b="0">
                <a:solidFill>
                  <a:schemeClr val="tx1"/>
                </a:solidFill>
              </a:defRPr>
            </a:lvl1pPr>
          </a:lstStyle>
          <a:p>
            <a:pPr lvl="0"/>
            <a:r>
              <a:rPr lang="en-US"/>
              <a:t>Click to edit Master text styles</a:t>
            </a:r>
          </a:p>
        </p:txBody>
      </p:sp>
      <p:sp>
        <p:nvSpPr>
          <p:cNvPr id="4" name="Picture Placeholder 3">
            <a:extLst>
              <a:ext uri="{FF2B5EF4-FFF2-40B4-BE49-F238E27FC236}">
                <a16:creationId xmlns:a16="http://schemas.microsoft.com/office/drawing/2014/main" id="{EE336319-2696-2640-9B7B-C5788923DD04}"/>
              </a:ext>
            </a:extLst>
          </p:cNvPr>
          <p:cNvSpPr>
            <a:spLocks noGrp="1"/>
          </p:cNvSpPr>
          <p:nvPr>
            <p:ph type="pic" sz="quarter" idx="18"/>
          </p:nvPr>
        </p:nvSpPr>
        <p:spPr>
          <a:xfrm>
            <a:off x="419100" y="1524000"/>
            <a:ext cx="2679192" cy="2103120"/>
          </a:xfrm>
        </p:spPr>
        <p:txBody>
          <a:bodyPr>
            <a:noAutofit/>
          </a:bodyPr>
          <a:lstStyle>
            <a:lvl1pPr marL="0" indent="0">
              <a:buNone/>
              <a:defRPr/>
            </a:lvl1pPr>
          </a:lstStyle>
          <a:p>
            <a:r>
              <a:rPr lang="en-US" dirty="0"/>
              <a:t>Click icon to add picture</a:t>
            </a:r>
          </a:p>
        </p:txBody>
      </p:sp>
      <p:sp>
        <p:nvSpPr>
          <p:cNvPr id="21" name="Text Placeholder 2">
            <a:extLst>
              <a:ext uri="{FF2B5EF4-FFF2-40B4-BE49-F238E27FC236}">
                <a16:creationId xmlns:a16="http://schemas.microsoft.com/office/drawing/2014/main" id="{1A58B4D5-135C-FA4B-BDD3-660FB08CFA9C}"/>
              </a:ext>
            </a:extLst>
          </p:cNvPr>
          <p:cNvSpPr>
            <a:spLocks noGrp="1"/>
          </p:cNvSpPr>
          <p:nvPr>
            <p:ph type="body" sz="quarter" idx="19"/>
          </p:nvPr>
        </p:nvSpPr>
        <p:spPr>
          <a:xfrm>
            <a:off x="9086484" y="3793944"/>
            <a:ext cx="2686416" cy="303043"/>
          </a:xfrm>
        </p:spPr>
        <p:txBody>
          <a:bodyPr>
            <a:noAutofit/>
          </a:bodyPr>
          <a:lstStyle>
            <a:lvl1pPr marL="0" indent="0" algn="ctr">
              <a:buNone/>
              <a:defRPr sz="2000" b="0">
                <a:solidFill>
                  <a:schemeClr val="tx1"/>
                </a:solidFill>
              </a:defRPr>
            </a:lvl1pPr>
          </a:lstStyle>
          <a:p>
            <a:pPr lvl="0"/>
            <a:r>
              <a:rPr lang="en-US"/>
              <a:t>Click to edit Master text styles</a:t>
            </a:r>
          </a:p>
        </p:txBody>
      </p:sp>
      <p:sp>
        <p:nvSpPr>
          <p:cNvPr id="22" name="Picture Placeholder 3">
            <a:extLst>
              <a:ext uri="{FF2B5EF4-FFF2-40B4-BE49-F238E27FC236}">
                <a16:creationId xmlns:a16="http://schemas.microsoft.com/office/drawing/2014/main" id="{2FA06701-76A6-3548-BF51-E4429F8C741A}"/>
              </a:ext>
            </a:extLst>
          </p:cNvPr>
          <p:cNvSpPr>
            <a:spLocks noGrp="1"/>
          </p:cNvSpPr>
          <p:nvPr>
            <p:ph type="pic" sz="quarter" idx="20"/>
          </p:nvPr>
        </p:nvSpPr>
        <p:spPr>
          <a:xfrm>
            <a:off x="9093708" y="1524000"/>
            <a:ext cx="2679192" cy="2103120"/>
          </a:xfrm>
        </p:spPr>
        <p:txBody>
          <a:bodyPr>
            <a:noAutofit/>
          </a:bodyPr>
          <a:lstStyle>
            <a:lvl1pPr marL="0" indent="0">
              <a:buNone/>
              <a:defRPr/>
            </a:lvl1pPr>
          </a:lstStyle>
          <a:p>
            <a:r>
              <a:rPr lang="en-US" dirty="0"/>
              <a:t>Click icon to add picture</a:t>
            </a:r>
          </a:p>
        </p:txBody>
      </p:sp>
      <p:sp>
        <p:nvSpPr>
          <p:cNvPr id="23" name="Text Placeholder 2">
            <a:extLst>
              <a:ext uri="{FF2B5EF4-FFF2-40B4-BE49-F238E27FC236}">
                <a16:creationId xmlns:a16="http://schemas.microsoft.com/office/drawing/2014/main" id="{7ED4B9F9-6A66-6041-9EEB-F3287939A9A1}"/>
              </a:ext>
            </a:extLst>
          </p:cNvPr>
          <p:cNvSpPr>
            <a:spLocks noGrp="1"/>
          </p:cNvSpPr>
          <p:nvPr>
            <p:ph type="body" sz="quarter" idx="21"/>
          </p:nvPr>
        </p:nvSpPr>
        <p:spPr>
          <a:xfrm>
            <a:off x="6200777" y="3793944"/>
            <a:ext cx="2686416" cy="303043"/>
          </a:xfrm>
        </p:spPr>
        <p:txBody>
          <a:bodyPr>
            <a:noAutofit/>
          </a:bodyPr>
          <a:lstStyle>
            <a:lvl1pPr marL="0" indent="0" algn="ctr">
              <a:buNone/>
              <a:defRPr sz="2000" b="0">
                <a:solidFill>
                  <a:schemeClr val="tx1"/>
                </a:solidFill>
              </a:defRPr>
            </a:lvl1pPr>
          </a:lstStyle>
          <a:p>
            <a:pPr lvl="0"/>
            <a:r>
              <a:rPr lang="en-US"/>
              <a:t>Click to edit Master text styles</a:t>
            </a:r>
          </a:p>
        </p:txBody>
      </p:sp>
      <p:sp>
        <p:nvSpPr>
          <p:cNvPr id="24" name="Picture Placeholder 3">
            <a:extLst>
              <a:ext uri="{FF2B5EF4-FFF2-40B4-BE49-F238E27FC236}">
                <a16:creationId xmlns:a16="http://schemas.microsoft.com/office/drawing/2014/main" id="{47F48B9A-256D-954A-AA08-55B5777556AD}"/>
              </a:ext>
            </a:extLst>
          </p:cNvPr>
          <p:cNvSpPr>
            <a:spLocks noGrp="1"/>
          </p:cNvSpPr>
          <p:nvPr>
            <p:ph type="pic" sz="quarter" idx="22"/>
          </p:nvPr>
        </p:nvSpPr>
        <p:spPr>
          <a:xfrm>
            <a:off x="6210469" y="1524000"/>
            <a:ext cx="2679192" cy="2103120"/>
          </a:xfrm>
        </p:spPr>
        <p:txBody>
          <a:bodyPr>
            <a:noAutofit/>
          </a:bodyPr>
          <a:lstStyle>
            <a:lvl1pPr marL="0" indent="0">
              <a:buNone/>
              <a:defRPr/>
            </a:lvl1pPr>
          </a:lstStyle>
          <a:p>
            <a:r>
              <a:rPr lang="en-US" dirty="0"/>
              <a:t>Click icon to add picture</a:t>
            </a:r>
          </a:p>
        </p:txBody>
      </p:sp>
      <p:sp>
        <p:nvSpPr>
          <p:cNvPr id="25" name="Text Placeholder 2">
            <a:extLst>
              <a:ext uri="{FF2B5EF4-FFF2-40B4-BE49-F238E27FC236}">
                <a16:creationId xmlns:a16="http://schemas.microsoft.com/office/drawing/2014/main" id="{86FF323F-B273-E643-A44F-65465BE5C0DE}"/>
              </a:ext>
            </a:extLst>
          </p:cNvPr>
          <p:cNvSpPr>
            <a:spLocks noGrp="1"/>
          </p:cNvSpPr>
          <p:nvPr>
            <p:ph type="body" sz="quarter" idx="23"/>
          </p:nvPr>
        </p:nvSpPr>
        <p:spPr>
          <a:xfrm>
            <a:off x="3315078" y="3793944"/>
            <a:ext cx="2686416" cy="303043"/>
          </a:xfrm>
        </p:spPr>
        <p:txBody>
          <a:bodyPr>
            <a:noAutofit/>
          </a:bodyPr>
          <a:lstStyle>
            <a:lvl1pPr marL="0" indent="0" algn="ctr">
              <a:buNone/>
              <a:defRPr sz="2000" b="0">
                <a:solidFill>
                  <a:schemeClr val="tx1"/>
                </a:solidFill>
              </a:defRPr>
            </a:lvl1pPr>
          </a:lstStyle>
          <a:p>
            <a:pPr lvl="0"/>
            <a:r>
              <a:rPr lang="en-US"/>
              <a:t>Click to edit Master text styles</a:t>
            </a:r>
          </a:p>
        </p:txBody>
      </p:sp>
      <p:sp>
        <p:nvSpPr>
          <p:cNvPr id="26" name="Picture Placeholder 3">
            <a:extLst>
              <a:ext uri="{FF2B5EF4-FFF2-40B4-BE49-F238E27FC236}">
                <a16:creationId xmlns:a16="http://schemas.microsoft.com/office/drawing/2014/main" id="{C1BCDD9F-46DB-5745-913B-E11E7BEBDA8C}"/>
              </a:ext>
            </a:extLst>
          </p:cNvPr>
          <p:cNvSpPr>
            <a:spLocks noGrp="1"/>
          </p:cNvSpPr>
          <p:nvPr>
            <p:ph type="pic" sz="quarter" idx="24"/>
          </p:nvPr>
        </p:nvSpPr>
        <p:spPr>
          <a:xfrm>
            <a:off x="3322302" y="1524000"/>
            <a:ext cx="2679192" cy="2103120"/>
          </a:xfrm>
        </p:spPr>
        <p:txBody>
          <a:bodyPr>
            <a:noAutofit/>
          </a:bodyPr>
          <a:lstStyle>
            <a:lvl1pPr marL="0" indent="0">
              <a:buNone/>
              <a:defRPr/>
            </a:lvl1pPr>
          </a:lstStyle>
          <a:p>
            <a:r>
              <a:rPr lang="en-US" dirty="0"/>
              <a:t>Click icon to add picture</a:t>
            </a:r>
          </a:p>
        </p:txBody>
      </p:sp>
      <p:sp>
        <p:nvSpPr>
          <p:cNvPr id="14" name="Footer Placeholder 4">
            <a:extLst>
              <a:ext uri="{FF2B5EF4-FFF2-40B4-BE49-F238E27FC236}">
                <a16:creationId xmlns:a16="http://schemas.microsoft.com/office/drawing/2014/main" id="{075ED423-869B-CA42-83F6-A40BF01C3EBF}"/>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pic>
        <p:nvPicPr>
          <p:cNvPr id="16" name="Picture 15">
            <a:extLst>
              <a:ext uri="{FF2B5EF4-FFF2-40B4-BE49-F238E27FC236}">
                <a16:creationId xmlns:a16="http://schemas.microsoft.com/office/drawing/2014/main" id="{49A7927A-C274-E848-B9FC-75CF0763AED5}"/>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Tree>
    <p:custDataLst>
      <p:tags r:id="rId1"/>
    </p:custDataLst>
    <p:extLst>
      <p:ext uri="{BB962C8B-B14F-4D97-AF65-F5344CB8AC3E}">
        <p14:creationId xmlns:p14="http://schemas.microsoft.com/office/powerpoint/2010/main" val="17496026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6 Picture">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67E9E421-0C28-B445-BB5D-267DD5F8BA23}"/>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sp>
        <p:nvSpPr>
          <p:cNvPr id="11" name="Slide Number Placeholder 5">
            <a:extLst>
              <a:ext uri="{FF2B5EF4-FFF2-40B4-BE49-F238E27FC236}">
                <a16:creationId xmlns:a16="http://schemas.microsoft.com/office/drawing/2014/main" id="{4AC7BB94-D444-F441-A88C-76F7DDCDC5EB}"/>
              </a:ext>
            </a:extLst>
          </p:cNvPr>
          <p:cNvSpPr>
            <a:spLocks noGrp="1"/>
          </p:cNvSpPr>
          <p:nvPr>
            <p:ph type="sldNum" sz="quarter" idx="12"/>
          </p:nvPr>
        </p:nvSpPr>
        <p:spPr>
          <a:xfrm>
            <a:off x="9029700" y="6356350"/>
            <a:ext cx="2743200" cy="365125"/>
          </a:xfrm>
        </p:spPr>
        <p:txBody>
          <a:bodyPr>
            <a:noAutofit/>
          </a:bodyPr>
          <a:lstStyle/>
          <a:p>
            <a:fld id="{B6A95138-A96E-2F42-A959-2EFD44FE4AB7}" type="slidenum">
              <a:rPr lang="en-US" smtClean="0"/>
              <a:t>‹#›</a:t>
            </a:fld>
            <a:endParaRPr lang="en-US" dirty="0"/>
          </a:p>
        </p:txBody>
      </p:sp>
      <p:sp>
        <p:nvSpPr>
          <p:cNvPr id="3" name="Text Placeholder 2">
            <a:extLst>
              <a:ext uri="{FF2B5EF4-FFF2-40B4-BE49-F238E27FC236}">
                <a16:creationId xmlns:a16="http://schemas.microsoft.com/office/drawing/2014/main" id="{696A4FD3-97EE-8149-9A33-E0E6B1B0C06E}"/>
              </a:ext>
            </a:extLst>
          </p:cNvPr>
          <p:cNvSpPr>
            <a:spLocks noGrp="1"/>
          </p:cNvSpPr>
          <p:nvPr>
            <p:ph type="body" sz="quarter" idx="15"/>
          </p:nvPr>
        </p:nvSpPr>
        <p:spPr>
          <a:xfrm>
            <a:off x="411876" y="3446471"/>
            <a:ext cx="3619104" cy="301752"/>
          </a:xfrm>
        </p:spPr>
        <p:txBody>
          <a:bodyPr>
            <a:noAutofit/>
          </a:bodyPr>
          <a:lstStyle>
            <a:lvl1pPr marL="0" indent="0" algn="ctr">
              <a:buNone/>
              <a:defRPr sz="2000" b="0">
                <a:solidFill>
                  <a:schemeClr val="tx1"/>
                </a:solidFill>
              </a:defRPr>
            </a:lvl1pPr>
          </a:lstStyle>
          <a:p>
            <a:pPr lvl="0"/>
            <a:r>
              <a:rPr lang="en-US"/>
              <a:t>Click to edit Master text styles</a:t>
            </a:r>
          </a:p>
        </p:txBody>
      </p:sp>
      <p:sp>
        <p:nvSpPr>
          <p:cNvPr id="4" name="Picture Placeholder 3">
            <a:extLst>
              <a:ext uri="{FF2B5EF4-FFF2-40B4-BE49-F238E27FC236}">
                <a16:creationId xmlns:a16="http://schemas.microsoft.com/office/drawing/2014/main" id="{EE336319-2696-2640-9B7B-C5788923DD04}"/>
              </a:ext>
            </a:extLst>
          </p:cNvPr>
          <p:cNvSpPr>
            <a:spLocks noGrp="1"/>
          </p:cNvSpPr>
          <p:nvPr>
            <p:ph type="pic" sz="quarter" idx="18"/>
          </p:nvPr>
        </p:nvSpPr>
        <p:spPr>
          <a:xfrm>
            <a:off x="419100" y="1524000"/>
            <a:ext cx="3611880" cy="1755648"/>
          </a:xfrm>
        </p:spPr>
        <p:txBody>
          <a:bodyPr>
            <a:noAutofit/>
          </a:bodyPr>
          <a:lstStyle>
            <a:lvl1pPr marL="0" indent="0">
              <a:buNone/>
              <a:defRPr>
                <a:solidFill>
                  <a:schemeClr val="tx1"/>
                </a:solidFill>
              </a:defRPr>
            </a:lvl1pPr>
          </a:lstStyle>
          <a:p>
            <a:r>
              <a:rPr lang="en-US" dirty="0"/>
              <a:t>Click icon to add picture</a:t>
            </a:r>
          </a:p>
        </p:txBody>
      </p:sp>
      <p:sp>
        <p:nvSpPr>
          <p:cNvPr id="18" name="Text Placeholder 2">
            <a:extLst>
              <a:ext uri="{FF2B5EF4-FFF2-40B4-BE49-F238E27FC236}">
                <a16:creationId xmlns:a16="http://schemas.microsoft.com/office/drawing/2014/main" id="{CEC6ED8A-9A35-254F-9CF6-1EFE9B38709A}"/>
              </a:ext>
            </a:extLst>
          </p:cNvPr>
          <p:cNvSpPr>
            <a:spLocks noGrp="1"/>
          </p:cNvSpPr>
          <p:nvPr>
            <p:ph type="body" sz="quarter" idx="19"/>
          </p:nvPr>
        </p:nvSpPr>
        <p:spPr>
          <a:xfrm>
            <a:off x="8153796" y="3446471"/>
            <a:ext cx="3619104" cy="301752"/>
          </a:xfrm>
        </p:spPr>
        <p:txBody>
          <a:bodyPr>
            <a:noAutofit/>
          </a:bodyPr>
          <a:lstStyle>
            <a:lvl1pPr marL="0" indent="0" algn="ctr">
              <a:buNone/>
              <a:defRPr sz="2000" b="0">
                <a:solidFill>
                  <a:schemeClr val="tx1"/>
                </a:solidFill>
              </a:defRPr>
            </a:lvl1pPr>
          </a:lstStyle>
          <a:p>
            <a:pPr lvl="0"/>
            <a:r>
              <a:rPr lang="en-US"/>
              <a:t>Click to edit Master text styles</a:t>
            </a:r>
          </a:p>
        </p:txBody>
      </p:sp>
      <p:sp>
        <p:nvSpPr>
          <p:cNvPr id="19" name="Picture Placeholder 3">
            <a:extLst>
              <a:ext uri="{FF2B5EF4-FFF2-40B4-BE49-F238E27FC236}">
                <a16:creationId xmlns:a16="http://schemas.microsoft.com/office/drawing/2014/main" id="{1F03C714-8C12-1648-A7BE-ED7D107E4A53}"/>
              </a:ext>
            </a:extLst>
          </p:cNvPr>
          <p:cNvSpPr>
            <a:spLocks noGrp="1"/>
          </p:cNvSpPr>
          <p:nvPr>
            <p:ph type="pic" sz="quarter" idx="20"/>
          </p:nvPr>
        </p:nvSpPr>
        <p:spPr>
          <a:xfrm>
            <a:off x="8161020" y="1524000"/>
            <a:ext cx="3611880" cy="1755648"/>
          </a:xfrm>
        </p:spPr>
        <p:txBody>
          <a:bodyPr>
            <a:noAutofit/>
          </a:bodyPr>
          <a:lstStyle>
            <a:lvl1pPr marL="0" indent="0">
              <a:buNone/>
              <a:defRPr/>
            </a:lvl1pPr>
          </a:lstStyle>
          <a:p>
            <a:r>
              <a:rPr lang="en-US" dirty="0"/>
              <a:t>Click icon to add picture</a:t>
            </a:r>
          </a:p>
        </p:txBody>
      </p:sp>
      <p:sp>
        <p:nvSpPr>
          <p:cNvPr id="20" name="Text Placeholder 2">
            <a:extLst>
              <a:ext uri="{FF2B5EF4-FFF2-40B4-BE49-F238E27FC236}">
                <a16:creationId xmlns:a16="http://schemas.microsoft.com/office/drawing/2014/main" id="{22929504-2B50-874B-A16E-F37A03279EC7}"/>
              </a:ext>
            </a:extLst>
          </p:cNvPr>
          <p:cNvSpPr>
            <a:spLocks noGrp="1"/>
          </p:cNvSpPr>
          <p:nvPr>
            <p:ph type="body" sz="quarter" idx="21"/>
          </p:nvPr>
        </p:nvSpPr>
        <p:spPr>
          <a:xfrm>
            <a:off x="4294312" y="3446471"/>
            <a:ext cx="3619104" cy="301752"/>
          </a:xfrm>
        </p:spPr>
        <p:txBody>
          <a:bodyPr>
            <a:noAutofit/>
          </a:bodyPr>
          <a:lstStyle>
            <a:lvl1pPr marL="0" indent="0" algn="ctr">
              <a:buNone/>
              <a:defRPr sz="2000" b="0">
                <a:solidFill>
                  <a:schemeClr val="tx1"/>
                </a:solidFill>
              </a:defRPr>
            </a:lvl1pPr>
          </a:lstStyle>
          <a:p>
            <a:pPr lvl="0"/>
            <a:r>
              <a:rPr lang="en-US"/>
              <a:t>Click to edit Master text styles</a:t>
            </a:r>
          </a:p>
        </p:txBody>
      </p:sp>
      <p:sp>
        <p:nvSpPr>
          <p:cNvPr id="27" name="Picture Placeholder 3">
            <a:extLst>
              <a:ext uri="{FF2B5EF4-FFF2-40B4-BE49-F238E27FC236}">
                <a16:creationId xmlns:a16="http://schemas.microsoft.com/office/drawing/2014/main" id="{B331369C-8691-264D-B80A-CEAC8AD3CDE6}"/>
              </a:ext>
            </a:extLst>
          </p:cNvPr>
          <p:cNvSpPr>
            <a:spLocks noGrp="1"/>
          </p:cNvSpPr>
          <p:nvPr>
            <p:ph type="pic" sz="quarter" idx="22"/>
          </p:nvPr>
        </p:nvSpPr>
        <p:spPr>
          <a:xfrm>
            <a:off x="4301536" y="1524000"/>
            <a:ext cx="3611880" cy="1755648"/>
          </a:xfrm>
        </p:spPr>
        <p:txBody>
          <a:bodyPr>
            <a:noAutofit/>
          </a:bodyPr>
          <a:lstStyle>
            <a:lvl1pPr marL="0" indent="0">
              <a:buNone/>
              <a:defRPr/>
            </a:lvl1pPr>
          </a:lstStyle>
          <a:p>
            <a:r>
              <a:rPr lang="en-US" dirty="0"/>
              <a:t>Click icon to add picture</a:t>
            </a:r>
          </a:p>
        </p:txBody>
      </p:sp>
      <p:sp>
        <p:nvSpPr>
          <p:cNvPr id="34" name="Text Placeholder 2">
            <a:extLst>
              <a:ext uri="{FF2B5EF4-FFF2-40B4-BE49-F238E27FC236}">
                <a16:creationId xmlns:a16="http://schemas.microsoft.com/office/drawing/2014/main" id="{B9AA5E4E-EA30-7144-B43C-3BC38200353D}"/>
              </a:ext>
            </a:extLst>
          </p:cNvPr>
          <p:cNvSpPr>
            <a:spLocks noGrp="1"/>
          </p:cNvSpPr>
          <p:nvPr>
            <p:ph type="body" sz="quarter" idx="23"/>
          </p:nvPr>
        </p:nvSpPr>
        <p:spPr>
          <a:xfrm>
            <a:off x="411876" y="5857160"/>
            <a:ext cx="3619104" cy="301752"/>
          </a:xfrm>
        </p:spPr>
        <p:txBody>
          <a:bodyPr>
            <a:noAutofit/>
          </a:bodyPr>
          <a:lstStyle>
            <a:lvl1pPr marL="0" indent="0" algn="ctr">
              <a:buNone/>
              <a:defRPr sz="2000" b="0">
                <a:solidFill>
                  <a:schemeClr val="tx1"/>
                </a:solidFill>
              </a:defRPr>
            </a:lvl1pPr>
          </a:lstStyle>
          <a:p>
            <a:pPr lvl="0"/>
            <a:r>
              <a:rPr lang="en-US"/>
              <a:t>Click to edit Master text styles</a:t>
            </a:r>
          </a:p>
        </p:txBody>
      </p:sp>
      <p:sp>
        <p:nvSpPr>
          <p:cNvPr id="35" name="Picture Placeholder 3">
            <a:extLst>
              <a:ext uri="{FF2B5EF4-FFF2-40B4-BE49-F238E27FC236}">
                <a16:creationId xmlns:a16="http://schemas.microsoft.com/office/drawing/2014/main" id="{57601697-5763-1649-956A-0E3F39DE563B}"/>
              </a:ext>
            </a:extLst>
          </p:cNvPr>
          <p:cNvSpPr>
            <a:spLocks noGrp="1"/>
          </p:cNvSpPr>
          <p:nvPr>
            <p:ph type="pic" sz="quarter" idx="24"/>
          </p:nvPr>
        </p:nvSpPr>
        <p:spPr>
          <a:xfrm>
            <a:off x="419100" y="3934689"/>
            <a:ext cx="3611880" cy="1755648"/>
          </a:xfrm>
        </p:spPr>
        <p:txBody>
          <a:bodyPr>
            <a:noAutofit/>
          </a:bodyPr>
          <a:lstStyle>
            <a:lvl1pPr marL="0" indent="0">
              <a:buNone/>
              <a:defRPr>
                <a:solidFill>
                  <a:schemeClr val="tx1"/>
                </a:solidFill>
              </a:defRPr>
            </a:lvl1pPr>
          </a:lstStyle>
          <a:p>
            <a:r>
              <a:rPr lang="en-US" dirty="0"/>
              <a:t>Click icon to add picture</a:t>
            </a:r>
          </a:p>
        </p:txBody>
      </p:sp>
      <p:sp>
        <p:nvSpPr>
          <p:cNvPr id="36" name="Text Placeholder 2">
            <a:extLst>
              <a:ext uri="{FF2B5EF4-FFF2-40B4-BE49-F238E27FC236}">
                <a16:creationId xmlns:a16="http://schemas.microsoft.com/office/drawing/2014/main" id="{09672F95-1B0D-D44F-96FA-DEB0E07403A7}"/>
              </a:ext>
            </a:extLst>
          </p:cNvPr>
          <p:cNvSpPr>
            <a:spLocks noGrp="1"/>
          </p:cNvSpPr>
          <p:nvPr>
            <p:ph type="body" sz="quarter" idx="25"/>
          </p:nvPr>
        </p:nvSpPr>
        <p:spPr>
          <a:xfrm>
            <a:off x="8153796" y="5857160"/>
            <a:ext cx="3619104" cy="301752"/>
          </a:xfrm>
        </p:spPr>
        <p:txBody>
          <a:bodyPr>
            <a:noAutofit/>
          </a:bodyPr>
          <a:lstStyle>
            <a:lvl1pPr marL="0" indent="0" algn="ctr">
              <a:buNone/>
              <a:defRPr sz="2000" b="0">
                <a:solidFill>
                  <a:schemeClr val="tx1"/>
                </a:solidFill>
              </a:defRPr>
            </a:lvl1pPr>
          </a:lstStyle>
          <a:p>
            <a:pPr lvl="0"/>
            <a:r>
              <a:rPr lang="en-US"/>
              <a:t>Click to edit Master text styles</a:t>
            </a:r>
          </a:p>
        </p:txBody>
      </p:sp>
      <p:sp>
        <p:nvSpPr>
          <p:cNvPr id="37" name="Picture Placeholder 3">
            <a:extLst>
              <a:ext uri="{FF2B5EF4-FFF2-40B4-BE49-F238E27FC236}">
                <a16:creationId xmlns:a16="http://schemas.microsoft.com/office/drawing/2014/main" id="{D8042A93-9BD7-0147-8441-5442B29A69DE}"/>
              </a:ext>
            </a:extLst>
          </p:cNvPr>
          <p:cNvSpPr>
            <a:spLocks noGrp="1"/>
          </p:cNvSpPr>
          <p:nvPr>
            <p:ph type="pic" sz="quarter" idx="26"/>
          </p:nvPr>
        </p:nvSpPr>
        <p:spPr>
          <a:xfrm>
            <a:off x="8161020" y="3934689"/>
            <a:ext cx="3611880" cy="1755648"/>
          </a:xfrm>
        </p:spPr>
        <p:txBody>
          <a:bodyPr>
            <a:noAutofit/>
          </a:bodyPr>
          <a:lstStyle>
            <a:lvl1pPr marL="0" indent="0">
              <a:buNone/>
              <a:defRPr>
                <a:solidFill>
                  <a:schemeClr val="tx1"/>
                </a:solidFill>
              </a:defRPr>
            </a:lvl1pPr>
          </a:lstStyle>
          <a:p>
            <a:r>
              <a:rPr lang="en-US" dirty="0"/>
              <a:t>Click icon to add picture</a:t>
            </a:r>
          </a:p>
        </p:txBody>
      </p:sp>
      <p:sp>
        <p:nvSpPr>
          <p:cNvPr id="38" name="Text Placeholder 2">
            <a:extLst>
              <a:ext uri="{FF2B5EF4-FFF2-40B4-BE49-F238E27FC236}">
                <a16:creationId xmlns:a16="http://schemas.microsoft.com/office/drawing/2014/main" id="{2B0D6062-BB69-D146-8060-14598F894BC4}"/>
              </a:ext>
            </a:extLst>
          </p:cNvPr>
          <p:cNvSpPr>
            <a:spLocks noGrp="1"/>
          </p:cNvSpPr>
          <p:nvPr>
            <p:ph type="body" sz="quarter" idx="27"/>
          </p:nvPr>
        </p:nvSpPr>
        <p:spPr>
          <a:xfrm>
            <a:off x="4294312" y="5857160"/>
            <a:ext cx="3619104" cy="301752"/>
          </a:xfrm>
        </p:spPr>
        <p:txBody>
          <a:bodyPr>
            <a:noAutofit/>
          </a:bodyPr>
          <a:lstStyle>
            <a:lvl1pPr marL="0" indent="0" algn="ctr">
              <a:buNone/>
              <a:defRPr sz="2000" b="0">
                <a:solidFill>
                  <a:schemeClr val="tx1"/>
                </a:solidFill>
              </a:defRPr>
            </a:lvl1pPr>
          </a:lstStyle>
          <a:p>
            <a:pPr lvl="0"/>
            <a:r>
              <a:rPr lang="en-US"/>
              <a:t>Click to edit Master text styles</a:t>
            </a:r>
          </a:p>
        </p:txBody>
      </p:sp>
      <p:sp>
        <p:nvSpPr>
          <p:cNvPr id="39" name="Picture Placeholder 3">
            <a:extLst>
              <a:ext uri="{FF2B5EF4-FFF2-40B4-BE49-F238E27FC236}">
                <a16:creationId xmlns:a16="http://schemas.microsoft.com/office/drawing/2014/main" id="{750D7242-278D-B24F-A07C-549ACB16E63A}"/>
              </a:ext>
            </a:extLst>
          </p:cNvPr>
          <p:cNvSpPr>
            <a:spLocks noGrp="1"/>
          </p:cNvSpPr>
          <p:nvPr>
            <p:ph type="pic" sz="quarter" idx="28"/>
          </p:nvPr>
        </p:nvSpPr>
        <p:spPr>
          <a:xfrm>
            <a:off x="4301536" y="3934689"/>
            <a:ext cx="3611880" cy="1755648"/>
          </a:xfrm>
        </p:spPr>
        <p:txBody>
          <a:bodyPr>
            <a:noAutofit/>
          </a:bodyPr>
          <a:lstStyle>
            <a:lvl1pPr marL="0" indent="0">
              <a:buNone/>
              <a:defRPr>
                <a:solidFill>
                  <a:schemeClr val="tx1"/>
                </a:solidFill>
              </a:defRPr>
            </a:lvl1pPr>
          </a:lstStyle>
          <a:p>
            <a:r>
              <a:rPr lang="en-US" dirty="0"/>
              <a:t>Click icon to add picture</a:t>
            </a:r>
          </a:p>
        </p:txBody>
      </p:sp>
      <p:sp>
        <p:nvSpPr>
          <p:cNvPr id="21" name="Footer Placeholder 4">
            <a:extLst>
              <a:ext uri="{FF2B5EF4-FFF2-40B4-BE49-F238E27FC236}">
                <a16:creationId xmlns:a16="http://schemas.microsoft.com/office/drawing/2014/main" id="{FBF3F200-BB4F-664F-876E-B587463197ED}"/>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pic>
        <p:nvPicPr>
          <p:cNvPr id="23" name="Picture 22">
            <a:extLst>
              <a:ext uri="{FF2B5EF4-FFF2-40B4-BE49-F238E27FC236}">
                <a16:creationId xmlns:a16="http://schemas.microsoft.com/office/drawing/2014/main" id="{C99A9892-B85D-B746-B8F0-8DD0CF1EABE7}"/>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Tree>
    <p:custDataLst>
      <p:tags r:id="rId1"/>
    </p:custDataLst>
    <p:extLst>
      <p:ext uri="{BB962C8B-B14F-4D97-AF65-F5344CB8AC3E}">
        <p14:creationId xmlns:p14="http://schemas.microsoft.com/office/powerpoint/2010/main" val="58725223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Icons">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96A4FD3-97EE-8149-9A33-E0E6B1B0C06E}"/>
              </a:ext>
            </a:extLst>
          </p:cNvPr>
          <p:cNvSpPr>
            <a:spLocks noGrp="1"/>
          </p:cNvSpPr>
          <p:nvPr>
            <p:ph type="body" sz="quarter" idx="15"/>
          </p:nvPr>
        </p:nvSpPr>
        <p:spPr>
          <a:xfrm>
            <a:off x="411876" y="4011163"/>
            <a:ext cx="2686416" cy="303043"/>
          </a:xfrm>
        </p:spPr>
        <p:txBody>
          <a:bodyPr>
            <a:noAutofit/>
          </a:bodyPr>
          <a:lstStyle>
            <a:lvl1pPr marL="0" indent="0" algn="ctr">
              <a:buNone/>
              <a:defRPr sz="2000" b="0"/>
            </a:lvl1pPr>
          </a:lstStyle>
          <a:p>
            <a:pPr lvl="0"/>
            <a:r>
              <a:rPr lang="en-US"/>
              <a:t>Click to edit Master text styles</a:t>
            </a:r>
          </a:p>
        </p:txBody>
      </p:sp>
      <p:sp>
        <p:nvSpPr>
          <p:cNvPr id="4" name="Picture Placeholder 3">
            <a:extLst>
              <a:ext uri="{FF2B5EF4-FFF2-40B4-BE49-F238E27FC236}">
                <a16:creationId xmlns:a16="http://schemas.microsoft.com/office/drawing/2014/main" id="{EE336319-2696-2640-9B7B-C5788923DD04}"/>
              </a:ext>
            </a:extLst>
          </p:cNvPr>
          <p:cNvSpPr>
            <a:spLocks noGrp="1"/>
          </p:cNvSpPr>
          <p:nvPr>
            <p:ph type="pic" sz="quarter" idx="18" hasCustomPrompt="1"/>
          </p:nvPr>
        </p:nvSpPr>
        <p:spPr>
          <a:xfrm>
            <a:off x="1069259" y="2626296"/>
            <a:ext cx="1188720" cy="1188720"/>
          </a:xfrm>
        </p:spPr>
        <p:txBody>
          <a:bodyPr>
            <a:noAutofit/>
          </a:bodyPr>
          <a:lstStyle>
            <a:lvl1pPr marL="0" indent="0">
              <a:buNone/>
              <a:defRPr/>
            </a:lvl1pPr>
          </a:lstStyle>
          <a:p>
            <a:r>
              <a:rPr lang="en-US" dirty="0"/>
              <a:t>Icon</a:t>
            </a:r>
          </a:p>
        </p:txBody>
      </p:sp>
      <p:sp>
        <p:nvSpPr>
          <p:cNvPr id="21" name="Text Placeholder 2">
            <a:extLst>
              <a:ext uri="{FF2B5EF4-FFF2-40B4-BE49-F238E27FC236}">
                <a16:creationId xmlns:a16="http://schemas.microsoft.com/office/drawing/2014/main" id="{1A58B4D5-135C-FA4B-BDD3-660FB08CFA9C}"/>
              </a:ext>
            </a:extLst>
          </p:cNvPr>
          <p:cNvSpPr>
            <a:spLocks noGrp="1"/>
          </p:cNvSpPr>
          <p:nvPr>
            <p:ph type="body" sz="quarter" idx="19"/>
          </p:nvPr>
        </p:nvSpPr>
        <p:spPr>
          <a:xfrm>
            <a:off x="9086484" y="4011163"/>
            <a:ext cx="2686416" cy="303043"/>
          </a:xfrm>
        </p:spPr>
        <p:txBody>
          <a:bodyPr>
            <a:noAutofit/>
          </a:bodyPr>
          <a:lstStyle>
            <a:lvl1pPr marL="0" indent="0" algn="ctr">
              <a:buNone/>
              <a:defRPr sz="2000" b="0"/>
            </a:lvl1pPr>
          </a:lstStyle>
          <a:p>
            <a:pPr lvl="0"/>
            <a:r>
              <a:rPr lang="en-US"/>
              <a:t>Click to edit Master text styles</a:t>
            </a:r>
          </a:p>
        </p:txBody>
      </p:sp>
      <p:sp>
        <p:nvSpPr>
          <p:cNvPr id="23" name="Text Placeholder 2">
            <a:extLst>
              <a:ext uri="{FF2B5EF4-FFF2-40B4-BE49-F238E27FC236}">
                <a16:creationId xmlns:a16="http://schemas.microsoft.com/office/drawing/2014/main" id="{7ED4B9F9-6A66-6041-9EEB-F3287939A9A1}"/>
              </a:ext>
            </a:extLst>
          </p:cNvPr>
          <p:cNvSpPr>
            <a:spLocks noGrp="1"/>
          </p:cNvSpPr>
          <p:nvPr>
            <p:ph type="body" sz="quarter" idx="21"/>
          </p:nvPr>
        </p:nvSpPr>
        <p:spPr>
          <a:xfrm>
            <a:off x="6177027" y="4011163"/>
            <a:ext cx="2686416" cy="303043"/>
          </a:xfrm>
        </p:spPr>
        <p:txBody>
          <a:bodyPr>
            <a:noAutofit/>
          </a:bodyPr>
          <a:lstStyle>
            <a:lvl1pPr marL="0" indent="0" algn="ctr">
              <a:buNone/>
              <a:defRPr sz="2000" b="0"/>
            </a:lvl1pPr>
          </a:lstStyle>
          <a:p>
            <a:pPr lvl="0"/>
            <a:r>
              <a:rPr lang="en-US"/>
              <a:t>Click to edit Master text styles</a:t>
            </a:r>
          </a:p>
        </p:txBody>
      </p:sp>
      <p:sp>
        <p:nvSpPr>
          <p:cNvPr id="25" name="Text Placeholder 2">
            <a:extLst>
              <a:ext uri="{FF2B5EF4-FFF2-40B4-BE49-F238E27FC236}">
                <a16:creationId xmlns:a16="http://schemas.microsoft.com/office/drawing/2014/main" id="{86FF323F-B273-E643-A44F-65465BE5C0DE}"/>
              </a:ext>
            </a:extLst>
          </p:cNvPr>
          <p:cNvSpPr>
            <a:spLocks noGrp="1"/>
          </p:cNvSpPr>
          <p:nvPr>
            <p:ph type="body" sz="quarter" idx="23"/>
          </p:nvPr>
        </p:nvSpPr>
        <p:spPr>
          <a:xfrm>
            <a:off x="3315078" y="4011163"/>
            <a:ext cx="2686416" cy="303043"/>
          </a:xfrm>
        </p:spPr>
        <p:txBody>
          <a:bodyPr>
            <a:noAutofit/>
          </a:bodyPr>
          <a:lstStyle>
            <a:lvl1pPr marL="0" indent="0" algn="ctr">
              <a:buNone/>
              <a:defRPr sz="2000" b="0"/>
            </a:lvl1pPr>
          </a:lstStyle>
          <a:p>
            <a:pPr lvl="0"/>
            <a:r>
              <a:rPr lang="en-US"/>
              <a:t>Click to edit Master text styles</a:t>
            </a:r>
          </a:p>
        </p:txBody>
      </p:sp>
      <p:sp>
        <p:nvSpPr>
          <p:cNvPr id="14" name="Picture Placeholder 3">
            <a:extLst>
              <a:ext uri="{FF2B5EF4-FFF2-40B4-BE49-F238E27FC236}">
                <a16:creationId xmlns:a16="http://schemas.microsoft.com/office/drawing/2014/main" id="{3E6CE5FE-ED8C-0D40-862B-9F5EC40C7E82}"/>
              </a:ext>
            </a:extLst>
          </p:cNvPr>
          <p:cNvSpPr>
            <a:spLocks noGrp="1"/>
          </p:cNvSpPr>
          <p:nvPr>
            <p:ph type="pic" sz="quarter" idx="24" hasCustomPrompt="1"/>
          </p:nvPr>
        </p:nvSpPr>
        <p:spPr>
          <a:xfrm>
            <a:off x="4049966" y="2626296"/>
            <a:ext cx="1188720" cy="1188720"/>
          </a:xfrm>
        </p:spPr>
        <p:txBody>
          <a:bodyPr>
            <a:noAutofit/>
          </a:bodyPr>
          <a:lstStyle>
            <a:lvl1pPr marL="0" indent="0">
              <a:buNone/>
              <a:defRPr/>
            </a:lvl1pPr>
          </a:lstStyle>
          <a:p>
            <a:r>
              <a:rPr lang="en-US" dirty="0"/>
              <a:t>Icon</a:t>
            </a:r>
          </a:p>
        </p:txBody>
      </p:sp>
      <p:sp>
        <p:nvSpPr>
          <p:cNvPr id="15" name="Picture Placeholder 3">
            <a:extLst>
              <a:ext uri="{FF2B5EF4-FFF2-40B4-BE49-F238E27FC236}">
                <a16:creationId xmlns:a16="http://schemas.microsoft.com/office/drawing/2014/main" id="{91DC684E-A5F4-864A-894C-5CD232FB9BEB}"/>
              </a:ext>
            </a:extLst>
          </p:cNvPr>
          <p:cNvSpPr>
            <a:spLocks noGrp="1"/>
          </p:cNvSpPr>
          <p:nvPr>
            <p:ph type="pic" sz="quarter" idx="25" hasCustomPrompt="1"/>
          </p:nvPr>
        </p:nvSpPr>
        <p:spPr>
          <a:xfrm>
            <a:off x="6911919" y="2626296"/>
            <a:ext cx="1188720" cy="1188720"/>
          </a:xfrm>
        </p:spPr>
        <p:txBody>
          <a:bodyPr>
            <a:noAutofit/>
          </a:bodyPr>
          <a:lstStyle>
            <a:lvl1pPr marL="0" indent="0">
              <a:buNone/>
              <a:defRPr/>
            </a:lvl1pPr>
          </a:lstStyle>
          <a:p>
            <a:r>
              <a:rPr lang="en-US" dirty="0"/>
              <a:t>Icon</a:t>
            </a:r>
          </a:p>
        </p:txBody>
      </p:sp>
      <p:sp>
        <p:nvSpPr>
          <p:cNvPr id="16" name="Picture Placeholder 3">
            <a:extLst>
              <a:ext uri="{FF2B5EF4-FFF2-40B4-BE49-F238E27FC236}">
                <a16:creationId xmlns:a16="http://schemas.microsoft.com/office/drawing/2014/main" id="{A6B5BB37-EE1B-6B45-A7CF-E416B4D0D678}"/>
              </a:ext>
            </a:extLst>
          </p:cNvPr>
          <p:cNvSpPr>
            <a:spLocks noGrp="1"/>
          </p:cNvSpPr>
          <p:nvPr>
            <p:ph type="pic" sz="quarter" idx="26" hasCustomPrompt="1"/>
          </p:nvPr>
        </p:nvSpPr>
        <p:spPr>
          <a:xfrm>
            <a:off x="9773872" y="2626296"/>
            <a:ext cx="1188720" cy="1188720"/>
          </a:xfrm>
        </p:spPr>
        <p:txBody>
          <a:bodyPr>
            <a:noAutofit/>
          </a:bodyPr>
          <a:lstStyle>
            <a:lvl1pPr marL="0" indent="0">
              <a:buNone/>
              <a:defRPr/>
            </a:lvl1pPr>
          </a:lstStyle>
          <a:p>
            <a:r>
              <a:rPr lang="en-US" dirty="0"/>
              <a:t>Icon</a:t>
            </a:r>
          </a:p>
        </p:txBody>
      </p:sp>
      <p:sp>
        <p:nvSpPr>
          <p:cNvPr id="31" name="Footer Placeholder 4">
            <a:extLst>
              <a:ext uri="{FF2B5EF4-FFF2-40B4-BE49-F238E27FC236}">
                <a16:creationId xmlns:a16="http://schemas.microsoft.com/office/drawing/2014/main" id="{A9C4F210-2650-3942-9632-6074E8F12704}"/>
              </a:ext>
              <a:ext uri="{C183D7F6-B498-43B3-948B-1728B52AA6E4}">
                <adec:decorative xmlns:adec="http://schemas.microsoft.com/office/drawing/2017/decorative" val="1"/>
              </a:ext>
            </a:extLst>
          </p:cNvPr>
          <p:cNvSpPr>
            <a:spLocks noGrp="1"/>
          </p:cNvSpPr>
          <p:nvPr>
            <p:ph type="ftr" sz="quarter" idx="3"/>
          </p:nvPr>
        </p:nvSpPr>
        <p:spPr>
          <a:xfrm>
            <a:off x="419099"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pic>
        <p:nvPicPr>
          <p:cNvPr id="34" name="Picture 33">
            <a:extLst>
              <a:ext uri="{FF2B5EF4-FFF2-40B4-BE49-F238E27FC236}">
                <a16:creationId xmlns:a16="http://schemas.microsoft.com/office/drawing/2014/main" id="{F7CCF82A-4490-0644-8968-C198DF5F3F30}"/>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9909200" y="365126"/>
            <a:ext cx="1772652" cy="449072"/>
          </a:xfrm>
          <a:prstGeom prst="rect">
            <a:avLst/>
          </a:prstGeom>
        </p:spPr>
      </p:pic>
      <p:pic>
        <p:nvPicPr>
          <p:cNvPr id="13" name="Picture 12">
            <a:extLst>
              <a:ext uri="{FF2B5EF4-FFF2-40B4-BE49-F238E27FC236}">
                <a16:creationId xmlns:a16="http://schemas.microsoft.com/office/drawing/2014/main" id="{76EEF212-16FA-C546-A6BD-253C80A1A8FF}"/>
              </a:ext>
            </a:extLst>
          </p:cNvPr>
          <p:cNvPicPr>
            <a:picLocks noChangeAspect="1"/>
          </p:cNvPicPr>
          <p:nvPr userDrawn="1"/>
        </p:nvPicPr>
        <p:blipFill rotWithShape="1">
          <a:blip r:embed="rId4"/>
          <a:srcRect l="75552" t="60520" r="3438" b="3809"/>
          <a:stretch/>
        </p:blipFill>
        <p:spPr>
          <a:xfrm rot="10800000">
            <a:off x="-1" y="-2"/>
            <a:ext cx="2268187" cy="2166103"/>
          </a:xfrm>
          <a:prstGeom prst="rect">
            <a:avLst/>
          </a:prstGeom>
        </p:spPr>
      </p:pic>
      <p:sp>
        <p:nvSpPr>
          <p:cNvPr id="17" name="Slide Number Placeholder 5">
            <a:extLst>
              <a:ext uri="{FF2B5EF4-FFF2-40B4-BE49-F238E27FC236}">
                <a16:creationId xmlns:a16="http://schemas.microsoft.com/office/drawing/2014/main" id="{0BDEF14E-4027-D643-9DE2-F177FE226270}"/>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171085857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able 1">
    <p:spTree>
      <p:nvGrpSpPr>
        <p:cNvPr id="1" name=""/>
        <p:cNvGrpSpPr/>
        <p:nvPr/>
      </p:nvGrpSpPr>
      <p:grpSpPr>
        <a:xfrm>
          <a:off x="0" y="0"/>
          <a:ext cx="0" cy="0"/>
          <a:chOff x="0" y="0"/>
          <a:chExt cx="0" cy="0"/>
        </a:xfrm>
      </p:grpSpPr>
      <p:sp>
        <p:nvSpPr>
          <p:cNvPr id="11" name="Slide Number Placeholder 5">
            <a:extLst>
              <a:ext uri="{FF2B5EF4-FFF2-40B4-BE49-F238E27FC236}">
                <a16:creationId xmlns:a16="http://schemas.microsoft.com/office/drawing/2014/main" id="{4AC7BB94-D444-F441-A88C-76F7DDCDC5EB}"/>
              </a:ext>
            </a:extLst>
          </p:cNvPr>
          <p:cNvSpPr>
            <a:spLocks noGrp="1"/>
          </p:cNvSpPr>
          <p:nvPr>
            <p:ph type="sldNum" sz="quarter" idx="12"/>
          </p:nvPr>
        </p:nvSpPr>
        <p:spPr>
          <a:xfrm>
            <a:off x="9029700" y="6356351"/>
            <a:ext cx="2743200" cy="365125"/>
          </a:xfrm>
          <a:prstGeom prst="rect">
            <a:avLst/>
          </a:prstGeom>
        </p:spPr>
        <p:txBody>
          <a:bodyPr/>
          <a:lstStyle/>
          <a:p>
            <a:fld id="{B6A95138-A96E-2F42-A959-2EFD44FE4AB7}" type="slidenum">
              <a:rPr lang="en-US" smtClean="0"/>
              <a:t>‹#›</a:t>
            </a:fld>
            <a:endParaRPr lang="en-US" dirty="0"/>
          </a:p>
        </p:txBody>
      </p:sp>
      <p:sp>
        <p:nvSpPr>
          <p:cNvPr id="10" name="Footer Placeholder 4">
            <a:extLst>
              <a:ext uri="{FF2B5EF4-FFF2-40B4-BE49-F238E27FC236}">
                <a16:creationId xmlns:a16="http://schemas.microsoft.com/office/drawing/2014/main" id="{DBF8715D-4D79-7041-A43B-D5474972C918}"/>
              </a:ext>
              <a:ext uri="{C183D7F6-B498-43B3-948B-1728B52AA6E4}">
                <adec:decorative xmlns:adec="http://schemas.microsoft.com/office/drawing/2017/decorative" val="1"/>
              </a:ext>
            </a:extLst>
          </p:cNvPr>
          <p:cNvSpPr>
            <a:spLocks noGrp="1"/>
          </p:cNvSpPr>
          <p:nvPr>
            <p:ph type="ftr" sz="quarter" idx="3"/>
          </p:nvPr>
        </p:nvSpPr>
        <p:spPr>
          <a:xfrm>
            <a:off x="419101" y="6356351"/>
            <a:ext cx="3735457" cy="365125"/>
          </a:xfrm>
          <a:prstGeom prst="rect">
            <a:avLst/>
          </a:prstGeom>
        </p:spPr>
        <p:txBody>
          <a:bodyPr vert="horz" lIns="91440" tIns="45720" rIns="91440" bIns="45720" rtlCol="0" anchor="ctr"/>
          <a:lstStyle>
            <a:lvl1pPr algn="l">
              <a:defRPr sz="881"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pic>
        <p:nvPicPr>
          <p:cNvPr id="9" name="Picture 8">
            <a:extLst>
              <a:ext uri="{FF2B5EF4-FFF2-40B4-BE49-F238E27FC236}">
                <a16:creationId xmlns:a16="http://schemas.microsoft.com/office/drawing/2014/main" id="{D194B4B0-788D-CC4A-BD6F-E27A18377A01}"/>
              </a:ext>
            </a:extLst>
          </p:cNvPr>
          <p:cNvPicPr>
            <a:picLocks/>
          </p:cNvPicPr>
          <p:nvPr userDrawn="1"/>
        </p:nvPicPr>
        <p:blipFill>
          <a:blip r:embed="rId3"/>
          <a:stretch>
            <a:fillRect/>
          </a:stretch>
        </p:blipFill>
        <p:spPr>
          <a:xfrm>
            <a:off x="2469" y="5"/>
            <a:ext cx="12188952" cy="1143000"/>
          </a:xfrm>
          <a:prstGeom prst="rect">
            <a:avLst/>
          </a:prstGeom>
        </p:spPr>
      </p:pic>
      <p:pic>
        <p:nvPicPr>
          <p:cNvPr id="7" name="Picture 6">
            <a:extLst>
              <a:ext uri="{FF2B5EF4-FFF2-40B4-BE49-F238E27FC236}">
                <a16:creationId xmlns:a16="http://schemas.microsoft.com/office/drawing/2014/main" id="{18DE245B-4FD3-2740-8BED-8269A8D5C217}"/>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6"/>
            <a:ext cx="1772656" cy="449073"/>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a:prstGeom prst="rect">
            <a:avLst/>
          </a:prstGeom>
        </p:spPr>
        <p:txBody>
          <a:bodyPr>
            <a:noAutofit/>
          </a:bodyPr>
          <a:lstStyle>
            <a:lvl1pPr>
              <a:defRPr sz="4000">
                <a:solidFill>
                  <a:schemeClr val="bg1"/>
                </a:solidFill>
              </a:defRPr>
            </a:lvl1pPr>
          </a:lstStyle>
          <a:p>
            <a:r>
              <a:rPr lang="en-US"/>
              <a:t>Click to edit Master title style</a:t>
            </a:r>
            <a:endParaRPr lang="en-US" dirty="0"/>
          </a:p>
        </p:txBody>
      </p:sp>
    </p:spTree>
    <p:custDataLst>
      <p:tags r:id="rId1"/>
    </p:custDataLst>
    <p:extLst>
      <p:ext uri="{BB962C8B-B14F-4D97-AF65-F5344CB8AC3E}">
        <p14:creationId xmlns:p14="http://schemas.microsoft.com/office/powerpoint/2010/main" val="253950860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able 2">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194B4B0-788D-CC4A-BD6F-E27A18377A01}"/>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a:prstGeom prst="rect">
            <a:avLst/>
          </a:prstGeom>
        </p:spPr>
        <p:txBody>
          <a:bodyPr>
            <a:noAutofit/>
          </a:bodyPr>
          <a:lstStyle>
            <a:lvl1pPr>
              <a:defRPr sz="4000">
                <a:solidFill>
                  <a:schemeClr val="bg1"/>
                </a:solidFill>
              </a:defRPr>
            </a:lvl1pPr>
          </a:lstStyle>
          <a:p>
            <a:r>
              <a:rPr lang="en-US"/>
              <a:t>Click to edit Master title style</a:t>
            </a:r>
            <a:endParaRPr lang="en-US" dirty="0"/>
          </a:p>
        </p:txBody>
      </p:sp>
      <p:sp>
        <p:nvSpPr>
          <p:cNvPr id="10" name="Footer Placeholder 4">
            <a:extLst>
              <a:ext uri="{FF2B5EF4-FFF2-40B4-BE49-F238E27FC236}">
                <a16:creationId xmlns:a16="http://schemas.microsoft.com/office/drawing/2014/main" id="{DBF8715D-4D79-7041-A43B-D5474972C918}"/>
              </a:ext>
              <a:ext uri="{C183D7F6-B498-43B3-948B-1728B52AA6E4}">
                <adec:decorative xmlns:adec="http://schemas.microsoft.com/office/drawing/2017/decorative" val="1"/>
              </a:ext>
            </a:extLst>
          </p:cNvPr>
          <p:cNvSpPr>
            <a:spLocks noGrp="1"/>
          </p:cNvSpPr>
          <p:nvPr>
            <p:ph type="ftr" sz="quarter" idx="3"/>
          </p:nvPr>
        </p:nvSpPr>
        <p:spPr>
          <a:xfrm>
            <a:off x="419101" y="6356351"/>
            <a:ext cx="3735457" cy="365125"/>
          </a:xfrm>
          <a:prstGeom prst="rect">
            <a:avLst/>
          </a:prstGeom>
        </p:spPr>
        <p:txBody>
          <a:bodyPr vert="horz" lIns="91440" tIns="45720" rIns="91440" bIns="45720" rtlCol="0" anchor="ctr"/>
          <a:lstStyle>
            <a:lvl1pPr algn="l">
              <a:defRPr sz="881"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sp>
        <p:nvSpPr>
          <p:cNvPr id="11" name="Slide Number Placeholder 5">
            <a:extLst>
              <a:ext uri="{FF2B5EF4-FFF2-40B4-BE49-F238E27FC236}">
                <a16:creationId xmlns:a16="http://schemas.microsoft.com/office/drawing/2014/main" id="{4AC7BB94-D444-F441-A88C-76F7DDCDC5EB}"/>
              </a:ext>
            </a:extLst>
          </p:cNvPr>
          <p:cNvSpPr>
            <a:spLocks noGrp="1"/>
          </p:cNvSpPr>
          <p:nvPr>
            <p:ph type="sldNum" sz="quarter" idx="12"/>
          </p:nvPr>
        </p:nvSpPr>
        <p:spPr>
          <a:xfrm>
            <a:off x="9029700" y="6356351"/>
            <a:ext cx="2743200" cy="365125"/>
          </a:xfrm>
          <a:prstGeom prst="rect">
            <a:avLst/>
          </a:prstGeom>
        </p:spPr>
        <p:txBody>
          <a:bodyPr/>
          <a:lstStyle/>
          <a:p>
            <a:fld id="{B6A95138-A96E-2F42-A959-2EFD44FE4AB7}" type="slidenum">
              <a:rPr lang="en-US" smtClean="0"/>
              <a:t>‹#›</a:t>
            </a:fld>
            <a:endParaRPr lang="en-US" dirty="0"/>
          </a:p>
        </p:txBody>
      </p:sp>
      <p:pic>
        <p:nvPicPr>
          <p:cNvPr id="8" name="Picture 7">
            <a:extLst>
              <a:ext uri="{FF2B5EF4-FFF2-40B4-BE49-F238E27FC236}">
                <a16:creationId xmlns:a16="http://schemas.microsoft.com/office/drawing/2014/main" id="{FE4A4D56-E7FB-BE4E-A7A1-0A8FD1819058}"/>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6"/>
            <a:ext cx="1772656" cy="449073"/>
          </a:xfrm>
          <a:prstGeom prst="rect">
            <a:avLst/>
          </a:prstGeom>
        </p:spPr>
      </p:pic>
    </p:spTree>
    <p:custDataLst>
      <p:tags r:id="rId1"/>
    </p:custDataLst>
    <p:extLst>
      <p:ext uri="{BB962C8B-B14F-4D97-AF65-F5344CB8AC3E}">
        <p14:creationId xmlns:p14="http://schemas.microsoft.com/office/powerpoint/2010/main" val="189352917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able 3">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194B4B0-788D-CC4A-BD6F-E27A18377A01}"/>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a:prstGeom prst="rect">
            <a:avLst/>
          </a:prstGeom>
        </p:spPr>
        <p:txBody>
          <a:bodyPr>
            <a:noAutofit/>
          </a:bodyPr>
          <a:lstStyle>
            <a:lvl1pPr>
              <a:defRPr sz="4000">
                <a:solidFill>
                  <a:schemeClr val="bg1"/>
                </a:solidFill>
              </a:defRPr>
            </a:lvl1pPr>
          </a:lstStyle>
          <a:p>
            <a:r>
              <a:rPr lang="en-US"/>
              <a:t>Click to edit Master title style</a:t>
            </a:r>
            <a:endParaRPr lang="en-US" dirty="0"/>
          </a:p>
        </p:txBody>
      </p:sp>
      <p:sp>
        <p:nvSpPr>
          <p:cNvPr id="10" name="Footer Placeholder 4">
            <a:extLst>
              <a:ext uri="{FF2B5EF4-FFF2-40B4-BE49-F238E27FC236}">
                <a16:creationId xmlns:a16="http://schemas.microsoft.com/office/drawing/2014/main" id="{DBF8715D-4D79-7041-A43B-D5474972C918}"/>
              </a:ext>
              <a:ext uri="{C183D7F6-B498-43B3-948B-1728B52AA6E4}">
                <adec:decorative xmlns:adec="http://schemas.microsoft.com/office/drawing/2017/decorative" val="1"/>
              </a:ext>
            </a:extLst>
          </p:cNvPr>
          <p:cNvSpPr>
            <a:spLocks noGrp="1"/>
          </p:cNvSpPr>
          <p:nvPr>
            <p:ph type="ftr" sz="quarter" idx="3"/>
          </p:nvPr>
        </p:nvSpPr>
        <p:spPr>
          <a:xfrm>
            <a:off x="419101" y="6356351"/>
            <a:ext cx="3735457" cy="365125"/>
          </a:xfrm>
          <a:prstGeom prst="rect">
            <a:avLst/>
          </a:prstGeom>
        </p:spPr>
        <p:txBody>
          <a:bodyPr vert="horz" lIns="91440" tIns="45720" rIns="91440" bIns="45720" rtlCol="0" anchor="ctr"/>
          <a:lstStyle>
            <a:lvl1pPr algn="l">
              <a:defRPr sz="881"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sp>
        <p:nvSpPr>
          <p:cNvPr id="11" name="Slide Number Placeholder 5">
            <a:extLst>
              <a:ext uri="{FF2B5EF4-FFF2-40B4-BE49-F238E27FC236}">
                <a16:creationId xmlns:a16="http://schemas.microsoft.com/office/drawing/2014/main" id="{4AC7BB94-D444-F441-A88C-76F7DDCDC5EB}"/>
              </a:ext>
            </a:extLst>
          </p:cNvPr>
          <p:cNvSpPr>
            <a:spLocks noGrp="1"/>
          </p:cNvSpPr>
          <p:nvPr>
            <p:ph type="sldNum" sz="quarter" idx="12"/>
          </p:nvPr>
        </p:nvSpPr>
        <p:spPr>
          <a:xfrm>
            <a:off x="9029700" y="6356351"/>
            <a:ext cx="2743200" cy="365125"/>
          </a:xfrm>
          <a:prstGeom prst="rect">
            <a:avLst/>
          </a:prstGeom>
        </p:spPr>
        <p:txBody>
          <a:bodyPr/>
          <a:lstStyle/>
          <a:p>
            <a:fld id="{B6A95138-A96E-2F42-A959-2EFD44FE4AB7}" type="slidenum">
              <a:rPr lang="en-US" smtClean="0"/>
              <a:t>‹#›</a:t>
            </a:fld>
            <a:endParaRPr lang="en-US" dirty="0"/>
          </a:p>
        </p:txBody>
      </p:sp>
      <p:pic>
        <p:nvPicPr>
          <p:cNvPr id="8" name="Picture 7">
            <a:extLst>
              <a:ext uri="{FF2B5EF4-FFF2-40B4-BE49-F238E27FC236}">
                <a16:creationId xmlns:a16="http://schemas.microsoft.com/office/drawing/2014/main" id="{8DBCFF47-80C8-FA4F-9A18-B92FA7DC4DF7}"/>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6"/>
            <a:ext cx="1772656" cy="449073"/>
          </a:xfrm>
          <a:prstGeom prst="rect">
            <a:avLst/>
          </a:prstGeom>
        </p:spPr>
      </p:pic>
    </p:spTree>
    <p:custDataLst>
      <p:tags r:id="rId1"/>
    </p:custDataLst>
    <p:extLst>
      <p:ext uri="{BB962C8B-B14F-4D97-AF65-F5344CB8AC3E}">
        <p14:creationId xmlns:p14="http://schemas.microsoft.com/office/powerpoint/2010/main" val="193699137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194B4B0-788D-CC4A-BD6F-E27A18377A01}"/>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sp>
        <p:nvSpPr>
          <p:cNvPr id="8" name="Slide Number Placeholder 5">
            <a:extLst>
              <a:ext uri="{FF2B5EF4-FFF2-40B4-BE49-F238E27FC236}">
                <a16:creationId xmlns:a16="http://schemas.microsoft.com/office/drawing/2014/main" id="{0BDEF14E-4027-D643-9DE2-F177FE226270}"/>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
        <p:nvSpPr>
          <p:cNvPr id="10" name="Footer Placeholder 4">
            <a:extLst>
              <a:ext uri="{FF2B5EF4-FFF2-40B4-BE49-F238E27FC236}">
                <a16:creationId xmlns:a16="http://schemas.microsoft.com/office/drawing/2014/main" id="{DBF8715D-4D79-7041-A43B-D5474972C918}"/>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pic>
        <p:nvPicPr>
          <p:cNvPr id="11" name="Picture 10">
            <a:extLst>
              <a:ext uri="{FF2B5EF4-FFF2-40B4-BE49-F238E27FC236}">
                <a16:creationId xmlns:a16="http://schemas.microsoft.com/office/drawing/2014/main" id="{BE6AEB20-C247-9049-A91B-EA79979980DA}"/>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6"/>
            <a:ext cx="1772656" cy="449073"/>
          </a:xfrm>
          <a:prstGeom prst="rect">
            <a:avLst/>
          </a:prstGeom>
        </p:spPr>
      </p:pic>
    </p:spTree>
    <p:custDataLst>
      <p:tags r:id="rId1"/>
    </p:custDataLst>
    <p:extLst>
      <p:ext uri="{BB962C8B-B14F-4D97-AF65-F5344CB8AC3E}">
        <p14:creationId xmlns:p14="http://schemas.microsoft.com/office/powerpoint/2010/main" val="51190486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p:spPr>
        <p:txBody>
          <a:bodyPr>
            <a:noAutofit/>
          </a:bodyPr>
          <a:lstStyle>
            <a:lvl1pPr>
              <a:defRPr sz="4000">
                <a:solidFill>
                  <a:schemeClr val="tx1"/>
                </a:solidFill>
              </a:defRPr>
            </a:lvl1pPr>
          </a:lstStyle>
          <a:p>
            <a:r>
              <a:rPr lang="en-US"/>
              <a:t>Click to edit Master title style</a:t>
            </a:r>
            <a:endParaRPr lang="en-US" dirty="0"/>
          </a:p>
        </p:txBody>
      </p:sp>
      <p:sp>
        <p:nvSpPr>
          <p:cNvPr id="10" name="Footer Placeholder 4">
            <a:extLst>
              <a:ext uri="{FF2B5EF4-FFF2-40B4-BE49-F238E27FC236}">
                <a16:creationId xmlns:a16="http://schemas.microsoft.com/office/drawing/2014/main" id="{DBF8715D-4D79-7041-A43B-D5474972C918}"/>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pic>
        <p:nvPicPr>
          <p:cNvPr id="7" name="Picture 6">
            <a:extLst>
              <a:ext uri="{FF2B5EF4-FFF2-40B4-BE49-F238E27FC236}">
                <a16:creationId xmlns:a16="http://schemas.microsoft.com/office/drawing/2014/main" id="{1FCA25A4-C80D-FC44-8153-D8376A9E41FE}"/>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9909200" y="365125"/>
            <a:ext cx="1772652" cy="449072"/>
          </a:xfrm>
          <a:prstGeom prst="rect">
            <a:avLst/>
          </a:prstGeom>
        </p:spPr>
      </p:pic>
      <p:sp>
        <p:nvSpPr>
          <p:cNvPr id="9" name="Slide Number Placeholder 5">
            <a:extLst>
              <a:ext uri="{FF2B5EF4-FFF2-40B4-BE49-F238E27FC236}">
                <a16:creationId xmlns:a16="http://schemas.microsoft.com/office/drawing/2014/main" id="{A201426F-66D0-6C49-85B0-A8C2D43E6E2C}"/>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34500859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58223B2-799A-5246-A4C6-C8BB64215826}"/>
              </a:ext>
            </a:extLst>
          </p:cNvPr>
          <p:cNvSpPr/>
          <p:nvPr userDrawn="1"/>
        </p:nvSpPr>
        <p:spPr>
          <a:xfrm>
            <a:off x="0" y="0"/>
            <a:ext cx="12192000" cy="6858000"/>
          </a:xfrm>
          <a:prstGeom prst="rect">
            <a:avLst/>
          </a:prstGeom>
          <a:solidFill>
            <a:srgbClr val="232F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itle 1">
            <a:extLst>
              <a:ext uri="{FF2B5EF4-FFF2-40B4-BE49-F238E27FC236}">
                <a16:creationId xmlns:a16="http://schemas.microsoft.com/office/drawing/2014/main" id="{B407F2DB-F618-9B42-B761-D4AC79DC3498}"/>
              </a:ext>
            </a:extLst>
          </p:cNvPr>
          <p:cNvSpPr>
            <a:spLocks noGrp="1"/>
          </p:cNvSpPr>
          <p:nvPr>
            <p:ph type="title"/>
          </p:nvPr>
        </p:nvSpPr>
        <p:spPr>
          <a:xfrm>
            <a:off x="419100" y="3191940"/>
            <a:ext cx="11353800" cy="474119"/>
          </a:xfrm>
        </p:spPr>
        <p:txBody>
          <a:bodyPr>
            <a:noAutofit/>
          </a:bodyPr>
          <a:lstStyle>
            <a:lvl1pPr>
              <a:defRPr sz="6000">
                <a:solidFill>
                  <a:schemeClr val="bg1"/>
                </a:solidFill>
              </a:defRPr>
            </a:lvl1pPr>
          </a:lstStyle>
          <a:p>
            <a:r>
              <a:rPr lang="en-US"/>
              <a:t>Click to edit Master title style</a:t>
            </a:r>
            <a:endParaRPr lang="en-US" dirty="0"/>
          </a:p>
        </p:txBody>
      </p:sp>
      <p:sp>
        <p:nvSpPr>
          <p:cNvPr id="15" name="Text Placeholder 3">
            <a:extLst>
              <a:ext uri="{FF2B5EF4-FFF2-40B4-BE49-F238E27FC236}">
                <a16:creationId xmlns:a16="http://schemas.microsoft.com/office/drawing/2014/main" id="{7A5CC2AB-7462-6949-B0CC-D453D58B64D6}"/>
              </a:ext>
            </a:extLst>
          </p:cNvPr>
          <p:cNvSpPr>
            <a:spLocks noGrp="1"/>
          </p:cNvSpPr>
          <p:nvPr>
            <p:ph type="body" sz="quarter" idx="10" hasCustomPrompt="1"/>
          </p:nvPr>
        </p:nvSpPr>
        <p:spPr>
          <a:xfrm>
            <a:off x="419100" y="2554356"/>
            <a:ext cx="8059738" cy="488498"/>
          </a:xfrm>
        </p:spPr>
        <p:txBody>
          <a:bodyPr>
            <a:normAutofit/>
          </a:bodyPr>
          <a:lstStyle>
            <a:lvl1pPr marL="0" indent="0">
              <a:buNone/>
              <a:defRPr sz="2000" b="0" spc="30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TITLE STYLE</a:t>
            </a:r>
          </a:p>
        </p:txBody>
      </p:sp>
      <p:sp>
        <p:nvSpPr>
          <p:cNvPr id="6" name="Footer Placeholder 4">
            <a:extLst>
              <a:ext uri="{FF2B5EF4-FFF2-40B4-BE49-F238E27FC236}">
                <a16:creationId xmlns:a16="http://schemas.microsoft.com/office/drawing/2014/main" id="{6636900F-FBBE-9846-A194-AC5CF173B39F}"/>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pic>
        <p:nvPicPr>
          <p:cNvPr id="8" name="Picture 7">
            <a:extLst>
              <a:ext uri="{FF2B5EF4-FFF2-40B4-BE49-F238E27FC236}">
                <a16:creationId xmlns:a16="http://schemas.microsoft.com/office/drawing/2014/main" id="{68A38432-CE99-3E4B-B087-73EB0F09CDB2}"/>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9931098" y="6089839"/>
            <a:ext cx="1772656" cy="449073"/>
          </a:xfrm>
          <a:prstGeom prst="rect">
            <a:avLst/>
          </a:prstGeom>
        </p:spPr>
      </p:pic>
    </p:spTree>
    <p:custDataLst>
      <p:tags r:id="rId1"/>
    </p:custDataLst>
    <p:extLst>
      <p:ext uri="{BB962C8B-B14F-4D97-AF65-F5344CB8AC3E}">
        <p14:creationId xmlns:p14="http://schemas.microsoft.com/office/powerpoint/2010/main" val="423169579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iagram">
    <p:spTree>
      <p:nvGrpSpPr>
        <p:cNvPr id="1" name=""/>
        <p:cNvGrpSpPr/>
        <p:nvPr/>
      </p:nvGrpSpPr>
      <p:grpSpPr>
        <a:xfrm>
          <a:off x="0" y="0"/>
          <a:ext cx="0" cy="0"/>
          <a:chOff x="0" y="0"/>
          <a:chExt cx="0" cy="0"/>
        </a:xfrm>
      </p:grpSpPr>
      <p:sp>
        <p:nvSpPr>
          <p:cNvPr id="10" name="Footer Placeholder 4">
            <a:extLst>
              <a:ext uri="{FF2B5EF4-FFF2-40B4-BE49-F238E27FC236}">
                <a16:creationId xmlns:a16="http://schemas.microsoft.com/office/drawing/2014/main" id="{F86437D1-E7F9-2F42-864E-95D935B7DAF8}"/>
              </a:ext>
              <a:ext uri="{C183D7F6-B498-43B3-948B-1728B52AA6E4}">
                <adec:decorative xmlns:adec="http://schemas.microsoft.com/office/drawing/2017/decorative" val="1"/>
              </a:ext>
            </a:extLst>
          </p:cNvPr>
          <p:cNvSpPr>
            <a:spLocks noGrp="1"/>
          </p:cNvSpPr>
          <p:nvPr>
            <p:ph type="ftr" sz="quarter" idx="3"/>
          </p:nvPr>
        </p:nvSpPr>
        <p:spPr>
          <a:xfrm>
            <a:off x="419099"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sp>
        <p:nvSpPr>
          <p:cNvPr id="7" name="Slide Number Placeholder 5">
            <a:extLst>
              <a:ext uri="{FF2B5EF4-FFF2-40B4-BE49-F238E27FC236}">
                <a16:creationId xmlns:a16="http://schemas.microsoft.com/office/drawing/2014/main" id="{45F76685-5779-5D40-A261-B0BC701B3745}"/>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pic>
        <p:nvPicPr>
          <p:cNvPr id="6" name="Picture 5">
            <a:extLst>
              <a:ext uri="{FF2B5EF4-FFF2-40B4-BE49-F238E27FC236}">
                <a16:creationId xmlns:a16="http://schemas.microsoft.com/office/drawing/2014/main" id="{40DE264E-2087-B647-8F60-282FE0A1DE11}"/>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9909200" y="365125"/>
            <a:ext cx="1772652" cy="449072"/>
          </a:xfrm>
          <a:prstGeom prst="rect">
            <a:avLst/>
          </a:prstGeom>
        </p:spPr>
      </p:pic>
    </p:spTree>
    <p:custDataLst>
      <p:tags r:id="rId1"/>
    </p:custDataLst>
    <p:extLst>
      <p:ext uri="{BB962C8B-B14F-4D97-AF65-F5344CB8AC3E}">
        <p14:creationId xmlns:p14="http://schemas.microsoft.com/office/powerpoint/2010/main" val="401828237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8298180" cy="474119"/>
          </a:xfrm>
          <a:prstGeom prst="rect">
            <a:avLst/>
          </a:prstGeom>
        </p:spPr>
        <p:txBody>
          <a:bodyPr>
            <a:noAutofit/>
          </a:bodyPr>
          <a:lstStyle>
            <a:lvl1pPr>
              <a:defRPr sz="4000">
                <a:solidFill>
                  <a:schemeClr val="tx1"/>
                </a:solidFill>
              </a:defRPr>
            </a:lvl1pPr>
          </a:lstStyle>
          <a:p>
            <a:r>
              <a:rPr lang="en-US"/>
              <a:t>Click to edit Master title style</a:t>
            </a:r>
            <a:endParaRPr lang="en-US" dirty="0"/>
          </a:p>
        </p:txBody>
      </p:sp>
      <p:sp>
        <p:nvSpPr>
          <p:cNvPr id="9" name="Slide Number Placeholder 5">
            <a:extLst>
              <a:ext uri="{FF2B5EF4-FFF2-40B4-BE49-F238E27FC236}">
                <a16:creationId xmlns:a16="http://schemas.microsoft.com/office/drawing/2014/main" id="{A201426F-66D0-6C49-85B0-A8C2D43E6E2C}"/>
              </a:ext>
            </a:extLst>
          </p:cNvPr>
          <p:cNvSpPr>
            <a:spLocks noGrp="1"/>
          </p:cNvSpPr>
          <p:nvPr>
            <p:ph type="sldNum" sz="quarter" idx="12"/>
          </p:nvPr>
        </p:nvSpPr>
        <p:spPr>
          <a:xfrm>
            <a:off x="9029700" y="6356351"/>
            <a:ext cx="2743200" cy="365125"/>
          </a:xfrm>
          <a:prstGeom prst="rect">
            <a:avLst/>
          </a:prstGeom>
        </p:spPr>
        <p:txBody>
          <a:bodyPr/>
          <a:lstStyle/>
          <a:p>
            <a:fld id="{B6A95138-A96E-2F42-A959-2EFD44FE4AB7}" type="slidenum">
              <a:rPr lang="en-US" smtClean="0"/>
              <a:t>‹#›</a:t>
            </a:fld>
            <a:endParaRPr lang="en-US" dirty="0"/>
          </a:p>
        </p:txBody>
      </p:sp>
      <p:sp>
        <p:nvSpPr>
          <p:cNvPr id="17" name="Text Placeholder 3">
            <a:extLst>
              <a:ext uri="{FF2B5EF4-FFF2-40B4-BE49-F238E27FC236}">
                <a16:creationId xmlns:a16="http://schemas.microsoft.com/office/drawing/2014/main" id="{AA58D57C-542E-8B46-AF4A-1CE98190E16A}"/>
              </a:ext>
            </a:extLst>
          </p:cNvPr>
          <p:cNvSpPr>
            <a:spLocks noGrp="1"/>
          </p:cNvSpPr>
          <p:nvPr>
            <p:ph type="body" sz="quarter" idx="15"/>
          </p:nvPr>
        </p:nvSpPr>
        <p:spPr>
          <a:xfrm>
            <a:off x="6076191" y="1803345"/>
            <a:ext cx="2656066" cy="1879131"/>
          </a:xfrm>
          <a:prstGeom prst="rect">
            <a:avLst/>
          </a:prstGeom>
        </p:spPr>
        <p:txBody>
          <a:bodyPr>
            <a:normAutofit/>
          </a:bodyPr>
          <a:lstStyle>
            <a:lvl1pPr marL="0" indent="0">
              <a:lnSpc>
                <a:spcPct val="100000"/>
              </a:lnSpc>
              <a:buNone/>
              <a:defRPr sz="1867"/>
            </a:lvl1pPr>
          </a:lstStyle>
          <a:p>
            <a:pPr lvl="0"/>
            <a:r>
              <a:rPr lang="en-US"/>
              <a:t>Click to edit Master text styles</a:t>
            </a:r>
          </a:p>
        </p:txBody>
      </p:sp>
      <p:sp>
        <p:nvSpPr>
          <p:cNvPr id="19" name="Text Placeholder 3">
            <a:extLst>
              <a:ext uri="{FF2B5EF4-FFF2-40B4-BE49-F238E27FC236}">
                <a16:creationId xmlns:a16="http://schemas.microsoft.com/office/drawing/2014/main" id="{C3946CAB-375A-5941-A392-14D805556B47}"/>
              </a:ext>
            </a:extLst>
          </p:cNvPr>
          <p:cNvSpPr>
            <a:spLocks noGrp="1"/>
          </p:cNvSpPr>
          <p:nvPr>
            <p:ph type="body" sz="quarter" idx="16"/>
          </p:nvPr>
        </p:nvSpPr>
        <p:spPr>
          <a:xfrm>
            <a:off x="3251457" y="1803345"/>
            <a:ext cx="2656066" cy="1879131"/>
          </a:xfrm>
          <a:prstGeom prst="rect">
            <a:avLst/>
          </a:prstGeom>
        </p:spPr>
        <p:txBody>
          <a:bodyPr>
            <a:normAutofit/>
          </a:bodyPr>
          <a:lstStyle>
            <a:lvl1pPr marL="0" indent="0">
              <a:lnSpc>
                <a:spcPct val="100000"/>
              </a:lnSpc>
              <a:buNone/>
              <a:defRPr sz="1867"/>
            </a:lvl1pPr>
          </a:lstStyle>
          <a:p>
            <a:pPr lvl="0"/>
            <a:r>
              <a:rPr lang="en-US"/>
              <a:t>Click to edit Master text styles</a:t>
            </a:r>
          </a:p>
        </p:txBody>
      </p:sp>
      <p:sp>
        <p:nvSpPr>
          <p:cNvPr id="20" name="Text Placeholder 3">
            <a:extLst>
              <a:ext uri="{FF2B5EF4-FFF2-40B4-BE49-F238E27FC236}">
                <a16:creationId xmlns:a16="http://schemas.microsoft.com/office/drawing/2014/main" id="{35FC7C2C-C9CE-B747-AE44-A593EFEB0DEE}"/>
              </a:ext>
            </a:extLst>
          </p:cNvPr>
          <p:cNvSpPr>
            <a:spLocks noGrp="1"/>
          </p:cNvSpPr>
          <p:nvPr>
            <p:ph type="body" sz="quarter" idx="10" hasCustomPrompt="1"/>
          </p:nvPr>
        </p:nvSpPr>
        <p:spPr>
          <a:xfrm>
            <a:off x="419100" y="1340942"/>
            <a:ext cx="2656067" cy="390200"/>
          </a:xfrm>
          <a:prstGeom prst="rect">
            <a:avLst/>
          </a:prstGeom>
        </p:spPr>
        <p:txBody>
          <a:bodyPr>
            <a:normAutofit/>
          </a:bodyPr>
          <a:lstStyle>
            <a:lvl1pPr marL="0" indent="0">
              <a:buNone/>
              <a:defRPr sz="2000" b="0" spc="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Title</a:t>
            </a:r>
          </a:p>
        </p:txBody>
      </p:sp>
      <p:sp>
        <p:nvSpPr>
          <p:cNvPr id="22" name="Text Placeholder 3">
            <a:extLst>
              <a:ext uri="{FF2B5EF4-FFF2-40B4-BE49-F238E27FC236}">
                <a16:creationId xmlns:a16="http://schemas.microsoft.com/office/drawing/2014/main" id="{24CE8731-450D-3746-AF62-88C7CF836093}"/>
              </a:ext>
            </a:extLst>
          </p:cNvPr>
          <p:cNvSpPr>
            <a:spLocks noGrp="1"/>
          </p:cNvSpPr>
          <p:nvPr>
            <p:ph type="body" sz="quarter" idx="17"/>
          </p:nvPr>
        </p:nvSpPr>
        <p:spPr>
          <a:xfrm>
            <a:off x="419102" y="1803345"/>
            <a:ext cx="2656066" cy="1879131"/>
          </a:xfrm>
          <a:prstGeom prst="rect">
            <a:avLst/>
          </a:prstGeom>
        </p:spPr>
        <p:txBody>
          <a:bodyPr>
            <a:normAutofit/>
          </a:bodyPr>
          <a:lstStyle>
            <a:lvl1pPr marL="0" indent="0">
              <a:lnSpc>
                <a:spcPct val="100000"/>
              </a:lnSpc>
              <a:buNone/>
              <a:defRPr sz="1867"/>
            </a:lvl1pPr>
          </a:lstStyle>
          <a:p>
            <a:pPr lvl="0"/>
            <a:r>
              <a:rPr lang="en-US"/>
              <a:t>Click to edit Master text styles</a:t>
            </a:r>
          </a:p>
        </p:txBody>
      </p:sp>
      <p:sp>
        <p:nvSpPr>
          <p:cNvPr id="23" name="Rectangle 22">
            <a:extLst>
              <a:ext uri="{FF2B5EF4-FFF2-40B4-BE49-F238E27FC236}">
                <a16:creationId xmlns:a16="http://schemas.microsoft.com/office/drawing/2014/main" id="{95458110-5E55-0F46-BBF5-9C8F2C62151D}"/>
              </a:ext>
            </a:extLst>
          </p:cNvPr>
          <p:cNvSpPr/>
          <p:nvPr userDrawn="1"/>
        </p:nvSpPr>
        <p:spPr>
          <a:xfrm>
            <a:off x="9029701" y="0"/>
            <a:ext cx="3188474" cy="6875492"/>
          </a:xfrm>
          <a:prstGeom prst="rect">
            <a:avLst/>
          </a:prstGeom>
          <a:solidFill>
            <a:srgbClr val="232F3E"/>
          </a:solidFill>
          <a:ln w="9525" cap="flat" cmpd="sng" algn="ctr">
            <a:noFill/>
            <a:prstDash val="solid"/>
          </a:ln>
          <a:effectLst/>
        </p:spPr>
        <p:txBody>
          <a:bodyPr rtlCol="0" anchor="ctr"/>
          <a:lstStyle/>
          <a:p>
            <a:pPr marL="0" marR="0" lvl="0" indent="0" algn="ctr" defTabSz="447301" eaLnBrk="1" fontAlgn="auto" latinLnBrk="0" hangingPunct="1">
              <a:lnSpc>
                <a:spcPct val="100000"/>
              </a:lnSpc>
              <a:spcBef>
                <a:spcPts val="0"/>
              </a:spcBef>
              <a:spcAft>
                <a:spcPts val="0"/>
              </a:spcAft>
              <a:buClrTx/>
              <a:buSzTx/>
              <a:buFontTx/>
              <a:buNone/>
              <a:tabLst/>
              <a:defRPr/>
            </a:pPr>
            <a:endParaRPr kumimoji="0" lang="en-US" sz="1761" b="0" i="0" u="none" strike="noStrike" kern="0" cap="none" spc="0" normalizeH="0" baseline="0" noProof="0" dirty="0">
              <a:ln>
                <a:noFill/>
              </a:ln>
              <a:solidFill>
                <a:srgbClr val="FFFFFF"/>
              </a:solidFill>
              <a:effectLst/>
              <a:uLnTx/>
              <a:uFillTx/>
              <a:latin typeface="Amazon Ember Light" panose="020B0403020204020204" pitchFamily="34" charset="0"/>
              <a:ea typeface="+mn-ea"/>
              <a:cs typeface="+mn-cs"/>
            </a:endParaRPr>
          </a:p>
        </p:txBody>
      </p:sp>
      <p:sp>
        <p:nvSpPr>
          <p:cNvPr id="25" name="Rectangle 24">
            <a:extLst>
              <a:ext uri="{FF2B5EF4-FFF2-40B4-BE49-F238E27FC236}">
                <a16:creationId xmlns:a16="http://schemas.microsoft.com/office/drawing/2014/main" id="{3A3837C0-EFCF-E345-9E05-AF315FB06800}"/>
              </a:ext>
            </a:extLst>
          </p:cNvPr>
          <p:cNvSpPr/>
          <p:nvPr userDrawn="1"/>
        </p:nvSpPr>
        <p:spPr>
          <a:xfrm>
            <a:off x="0" y="4020640"/>
            <a:ext cx="9029700" cy="2837360"/>
          </a:xfrm>
          <a:prstGeom prst="rect">
            <a:avLst/>
          </a:prstGeom>
          <a:solidFill>
            <a:schemeClr val="tx2"/>
          </a:solidFill>
          <a:ln w="9525" cap="flat" cmpd="sng" algn="ctr">
            <a:noFill/>
            <a:prstDash val="solid"/>
          </a:ln>
          <a:effectLst/>
        </p:spPr>
        <p:txBody>
          <a:bodyPr rtlCol="0" anchor="ctr"/>
          <a:lstStyle/>
          <a:p>
            <a:pPr marL="0" marR="0" lvl="0" indent="0" algn="ctr" defTabSz="447301" eaLnBrk="1" fontAlgn="auto" latinLnBrk="0" hangingPunct="1">
              <a:lnSpc>
                <a:spcPct val="100000"/>
              </a:lnSpc>
              <a:spcBef>
                <a:spcPts val="0"/>
              </a:spcBef>
              <a:spcAft>
                <a:spcPts val="0"/>
              </a:spcAft>
              <a:buClrTx/>
              <a:buSzTx/>
              <a:buFontTx/>
              <a:buNone/>
              <a:tabLst/>
              <a:defRPr/>
            </a:pPr>
            <a:endParaRPr kumimoji="0" lang="en-US" sz="1761" b="0" i="0" u="none" strike="noStrike" kern="0" cap="none" spc="0" normalizeH="0" baseline="0" noProof="0" dirty="0">
              <a:ln>
                <a:noFill/>
              </a:ln>
              <a:solidFill>
                <a:srgbClr val="FFFFFF"/>
              </a:solidFill>
              <a:effectLst/>
              <a:uLnTx/>
              <a:uFillTx/>
              <a:latin typeface="Amazon Ember Light" panose="020B0403020204020204" pitchFamily="34" charset="0"/>
              <a:ea typeface="+mn-ea"/>
              <a:cs typeface="+mn-cs"/>
            </a:endParaRPr>
          </a:p>
        </p:txBody>
      </p:sp>
      <p:sp>
        <p:nvSpPr>
          <p:cNvPr id="26" name="Content Placeholder 25">
            <a:extLst>
              <a:ext uri="{FF2B5EF4-FFF2-40B4-BE49-F238E27FC236}">
                <a16:creationId xmlns:a16="http://schemas.microsoft.com/office/drawing/2014/main" id="{EBCAA55A-911D-184D-A1FD-A84004D395B2}"/>
              </a:ext>
            </a:extLst>
          </p:cNvPr>
          <p:cNvSpPr>
            <a:spLocks noGrp="1"/>
          </p:cNvSpPr>
          <p:nvPr>
            <p:ph sz="quarter" idx="18"/>
          </p:nvPr>
        </p:nvSpPr>
        <p:spPr>
          <a:xfrm>
            <a:off x="9327146" y="365126"/>
            <a:ext cx="2445755" cy="951555"/>
          </a:xfrm>
          <a:prstGeom prst="rect">
            <a:avLst/>
          </a:prstGeom>
          <a:solidFill>
            <a:schemeClr val="bg1"/>
          </a:solidFill>
        </p:spPr>
        <p:txBody>
          <a:bodyPr/>
          <a:lstStyle>
            <a:lvl1pPr marL="0" indent="0">
              <a:buNone/>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27" name="Text Placeholder 3">
            <a:extLst>
              <a:ext uri="{FF2B5EF4-FFF2-40B4-BE49-F238E27FC236}">
                <a16:creationId xmlns:a16="http://schemas.microsoft.com/office/drawing/2014/main" id="{8A3999B7-8C20-854D-A555-F37D032192AE}"/>
              </a:ext>
            </a:extLst>
          </p:cNvPr>
          <p:cNvSpPr>
            <a:spLocks noGrp="1"/>
          </p:cNvSpPr>
          <p:nvPr>
            <p:ph type="body" sz="quarter" idx="19" hasCustomPrompt="1"/>
          </p:nvPr>
        </p:nvSpPr>
        <p:spPr>
          <a:xfrm>
            <a:off x="3259838" y="1340942"/>
            <a:ext cx="2656067" cy="390200"/>
          </a:xfrm>
          <a:prstGeom prst="rect">
            <a:avLst/>
          </a:prstGeom>
        </p:spPr>
        <p:txBody>
          <a:bodyPr>
            <a:normAutofit/>
          </a:bodyPr>
          <a:lstStyle>
            <a:lvl1pPr marL="0" indent="0">
              <a:buNone/>
              <a:defRPr sz="2000" b="0" spc="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Title</a:t>
            </a:r>
          </a:p>
        </p:txBody>
      </p:sp>
      <p:sp>
        <p:nvSpPr>
          <p:cNvPr id="28" name="Text Placeholder 3">
            <a:extLst>
              <a:ext uri="{FF2B5EF4-FFF2-40B4-BE49-F238E27FC236}">
                <a16:creationId xmlns:a16="http://schemas.microsoft.com/office/drawing/2014/main" id="{38F7DDC9-AAC1-834E-B4EE-D42A0B1327C5}"/>
              </a:ext>
            </a:extLst>
          </p:cNvPr>
          <p:cNvSpPr>
            <a:spLocks noGrp="1"/>
          </p:cNvSpPr>
          <p:nvPr>
            <p:ph type="body" sz="quarter" idx="20" hasCustomPrompt="1"/>
          </p:nvPr>
        </p:nvSpPr>
        <p:spPr>
          <a:xfrm>
            <a:off x="6076190" y="1340942"/>
            <a:ext cx="2656067" cy="390200"/>
          </a:xfrm>
          <a:prstGeom prst="rect">
            <a:avLst/>
          </a:prstGeom>
        </p:spPr>
        <p:txBody>
          <a:bodyPr>
            <a:normAutofit/>
          </a:bodyPr>
          <a:lstStyle>
            <a:lvl1pPr marL="0" indent="0">
              <a:buNone/>
              <a:defRPr sz="2000" b="0" spc="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Title</a:t>
            </a:r>
          </a:p>
        </p:txBody>
      </p:sp>
      <p:sp>
        <p:nvSpPr>
          <p:cNvPr id="31" name="Text Placeholder 3">
            <a:extLst>
              <a:ext uri="{FF2B5EF4-FFF2-40B4-BE49-F238E27FC236}">
                <a16:creationId xmlns:a16="http://schemas.microsoft.com/office/drawing/2014/main" id="{957FAEDA-E06F-0246-AE0E-09DEF5D51275}"/>
              </a:ext>
            </a:extLst>
          </p:cNvPr>
          <p:cNvSpPr>
            <a:spLocks noGrp="1"/>
          </p:cNvSpPr>
          <p:nvPr>
            <p:ph type="body" sz="quarter" idx="22"/>
          </p:nvPr>
        </p:nvSpPr>
        <p:spPr>
          <a:xfrm>
            <a:off x="790222" y="4444327"/>
            <a:ext cx="7571082" cy="1311187"/>
          </a:xfrm>
          <a:prstGeom prst="rect">
            <a:avLst/>
          </a:prstGeom>
        </p:spPr>
        <p:txBody>
          <a:bodyPr>
            <a:normAutofit/>
          </a:bodyPr>
          <a:lstStyle>
            <a:lvl1pPr marL="0" indent="0">
              <a:buNone/>
              <a:defRPr sz="2400"/>
            </a:lvl1pPr>
          </a:lstStyle>
          <a:p>
            <a:pPr lvl="0"/>
            <a:r>
              <a:rPr lang="en-US"/>
              <a:t>Click to edit Master text styles</a:t>
            </a:r>
          </a:p>
        </p:txBody>
      </p:sp>
      <p:sp>
        <p:nvSpPr>
          <p:cNvPr id="32" name="Text Placeholder 3">
            <a:extLst>
              <a:ext uri="{FF2B5EF4-FFF2-40B4-BE49-F238E27FC236}">
                <a16:creationId xmlns:a16="http://schemas.microsoft.com/office/drawing/2014/main" id="{5DB1EEED-3A61-7145-8CB8-D64E8B31FE3F}"/>
              </a:ext>
            </a:extLst>
          </p:cNvPr>
          <p:cNvSpPr>
            <a:spLocks noGrp="1"/>
          </p:cNvSpPr>
          <p:nvPr>
            <p:ph type="body" sz="quarter" idx="23"/>
          </p:nvPr>
        </p:nvSpPr>
        <p:spPr>
          <a:xfrm>
            <a:off x="790222" y="5870446"/>
            <a:ext cx="7942034" cy="413702"/>
          </a:xfrm>
          <a:prstGeom prst="rect">
            <a:avLst/>
          </a:prstGeom>
        </p:spPr>
        <p:txBody>
          <a:bodyPr>
            <a:noAutofit/>
          </a:bodyPr>
          <a:lstStyle>
            <a:lvl1pPr marL="0" indent="0">
              <a:buNone/>
              <a:defRPr sz="2000" b="0">
                <a:solidFill>
                  <a:schemeClr val="tx1"/>
                </a:solidFill>
              </a:defRPr>
            </a:lvl1pPr>
          </a:lstStyle>
          <a:p>
            <a:pPr lvl="0"/>
            <a:r>
              <a:rPr lang="en-US"/>
              <a:t>Click to edit Master text styles</a:t>
            </a:r>
          </a:p>
        </p:txBody>
      </p:sp>
      <p:pic>
        <p:nvPicPr>
          <p:cNvPr id="16" name="Picture 15">
            <a:extLst>
              <a:ext uri="{FF2B5EF4-FFF2-40B4-BE49-F238E27FC236}">
                <a16:creationId xmlns:a16="http://schemas.microsoft.com/office/drawing/2014/main" id="{A51D4E80-7282-594D-8256-F973AFF71D56}"/>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9396238" y="6089840"/>
            <a:ext cx="1772656" cy="449073"/>
          </a:xfrm>
          <a:prstGeom prst="rect">
            <a:avLst/>
          </a:prstGeom>
        </p:spPr>
      </p:pic>
      <p:sp>
        <p:nvSpPr>
          <p:cNvPr id="18" name="Footer Placeholder 4">
            <a:extLst>
              <a:ext uri="{FF2B5EF4-FFF2-40B4-BE49-F238E27FC236}">
                <a16:creationId xmlns:a16="http://schemas.microsoft.com/office/drawing/2014/main" id="{D654C84E-7AFF-4E43-BC29-5AF15F0EFE3A}"/>
              </a:ext>
              <a:ext uri="{C183D7F6-B498-43B3-948B-1728B52AA6E4}">
                <adec:decorative xmlns:adec="http://schemas.microsoft.com/office/drawing/2017/decorative" val="1"/>
              </a:ext>
            </a:extLst>
          </p:cNvPr>
          <p:cNvSpPr>
            <a:spLocks noGrp="1"/>
          </p:cNvSpPr>
          <p:nvPr>
            <p:ph type="ftr" sz="quarter" idx="3"/>
          </p:nvPr>
        </p:nvSpPr>
        <p:spPr>
          <a:xfrm>
            <a:off x="419100" y="6356351"/>
            <a:ext cx="3735457" cy="365125"/>
          </a:xfrm>
          <a:prstGeom prst="rect">
            <a:avLst/>
          </a:prstGeom>
        </p:spPr>
        <p:txBody>
          <a:bodyPr vert="horz" lIns="91440" tIns="45720" rIns="91440" bIns="45720" rtlCol="0" anchor="ctr"/>
          <a:lstStyle>
            <a:lvl1pPr algn="l">
              <a:defRPr sz="881" b="0" i="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sp>
        <p:nvSpPr>
          <p:cNvPr id="7" name="Text Placeholder 6"/>
          <p:cNvSpPr>
            <a:spLocks noGrp="1"/>
          </p:cNvSpPr>
          <p:nvPr>
            <p:ph type="body" sz="quarter" idx="25"/>
          </p:nvPr>
        </p:nvSpPr>
        <p:spPr>
          <a:xfrm>
            <a:off x="9327093" y="1564153"/>
            <a:ext cx="2445808" cy="1212914"/>
          </a:xfrm>
        </p:spPr>
        <p:txBody>
          <a:bodyPr>
            <a:normAutofit/>
          </a:bodyPr>
          <a:lstStyle>
            <a:lvl1pPr marL="0" indent="0">
              <a:buNone/>
              <a:defRPr sz="1333">
                <a:solidFill>
                  <a:schemeClr val="bg1"/>
                </a:solidFill>
              </a:defRPr>
            </a:lvl1pPr>
          </a:lstStyle>
          <a:p>
            <a:pPr lvl="0"/>
            <a:r>
              <a:rPr lang="en-US"/>
              <a:t>Click to edit Master text styles</a:t>
            </a:r>
          </a:p>
        </p:txBody>
      </p:sp>
      <p:sp>
        <p:nvSpPr>
          <p:cNvPr id="24" name="TextBox 23"/>
          <p:cNvSpPr txBox="1"/>
          <p:nvPr userDrawn="1"/>
        </p:nvSpPr>
        <p:spPr>
          <a:xfrm>
            <a:off x="290923" y="3889248"/>
            <a:ext cx="770467" cy="2308452"/>
          </a:xfrm>
          <a:prstGeom prst="rect">
            <a:avLst/>
          </a:prstGeom>
          <a:noFill/>
        </p:spPr>
        <p:txBody>
          <a:bodyPr wrap="square" rtlCol="0">
            <a:spAutoFit/>
          </a:bodyPr>
          <a:lstStyle/>
          <a:p>
            <a:r>
              <a:rPr lang="en-US" sz="14401" baseline="30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t>
            </a:r>
            <a:endParaRPr lang="en-US" sz="14401"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33" name="Text Placeholder 6"/>
          <p:cNvSpPr>
            <a:spLocks noGrp="1"/>
          </p:cNvSpPr>
          <p:nvPr>
            <p:ph type="body" sz="quarter" idx="26"/>
          </p:nvPr>
        </p:nvSpPr>
        <p:spPr>
          <a:xfrm>
            <a:off x="9327145" y="3177326"/>
            <a:ext cx="2445808" cy="2758497"/>
          </a:xfrm>
        </p:spPr>
        <p:txBody>
          <a:bodyPr>
            <a:normAutofit/>
          </a:bodyPr>
          <a:lstStyle>
            <a:lvl1pPr marL="0" indent="0">
              <a:buNone/>
              <a:defRPr sz="1333">
                <a:solidFill>
                  <a:schemeClr val="bg1"/>
                </a:solidFill>
              </a:defRPr>
            </a:lvl1pPr>
          </a:lstStyle>
          <a:p>
            <a:pPr lvl="0"/>
            <a:r>
              <a:rPr lang="en-US"/>
              <a:t>Click to edit Master text styles</a:t>
            </a:r>
          </a:p>
        </p:txBody>
      </p:sp>
      <p:sp>
        <p:nvSpPr>
          <p:cNvPr id="34" name="Text Placeholder 6"/>
          <p:cNvSpPr>
            <a:spLocks noGrp="1"/>
          </p:cNvSpPr>
          <p:nvPr>
            <p:ph type="body" sz="quarter" idx="27"/>
          </p:nvPr>
        </p:nvSpPr>
        <p:spPr>
          <a:xfrm>
            <a:off x="9327092" y="2880834"/>
            <a:ext cx="2445808" cy="296493"/>
          </a:xfrm>
        </p:spPr>
        <p:txBody>
          <a:bodyPr>
            <a:normAutofit/>
          </a:bodyPr>
          <a:lstStyle>
            <a:lvl1pPr marL="0" indent="0">
              <a:buNone/>
              <a:defRPr sz="1600">
                <a:solidFill>
                  <a:schemeClr val="bg1"/>
                </a:solidFill>
                <a:latin typeface="Amazon Ember" panose="020B0603020204020204" pitchFamily="34" charset="0"/>
                <a:ea typeface="Amazon Ember" panose="020B0603020204020204" pitchFamily="34" charset="0"/>
                <a:cs typeface="Amazon Ember" panose="020B0603020204020204" pitchFamily="34" charset="0"/>
              </a:defRPr>
            </a:lvl1pPr>
          </a:lstStyle>
          <a:p>
            <a:pPr lvl="0"/>
            <a:r>
              <a:rPr lang="en-US"/>
              <a:t>Click to edit Master text styles</a:t>
            </a:r>
          </a:p>
        </p:txBody>
      </p:sp>
    </p:spTree>
    <p:custDataLst>
      <p:tags r:id="rId1"/>
    </p:custDataLst>
    <p:extLst>
      <p:ext uri="{BB962C8B-B14F-4D97-AF65-F5344CB8AC3E}">
        <p14:creationId xmlns:p14="http://schemas.microsoft.com/office/powerpoint/2010/main" val="157396606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Pull Quote">
    <p:bg>
      <p:bgPr>
        <a:solidFill>
          <a:srgbClr val="222E3C"/>
        </a:solidFill>
        <a:effectLst/>
      </p:bgPr>
    </p:bg>
    <p:spTree>
      <p:nvGrpSpPr>
        <p:cNvPr id="1" name=""/>
        <p:cNvGrpSpPr/>
        <p:nvPr/>
      </p:nvGrpSpPr>
      <p:grpSpPr>
        <a:xfrm>
          <a:off x="0" y="0"/>
          <a:ext cx="0" cy="0"/>
          <a:chOff x="0" y="0"/>
          <a:chExt cx="0" cy="0"/>
        </a:xfrm>
      </p:grpSpPr>
      <p:sp>
        <p:nvSpPr>
          <p:cNvPr id="12" name="Title 11"/>
          <p:cNvSpPr>
            <a:spLocks noGrp="1"/>
          </p:cNvSpPr>
          <p:nvPr>
            <p:ph type="title"/>
          </p:nvPr>
        </p:nvSpPr>
        <p:spPr>
          <a:xfrm>
            <a:off x="419100" y="1361287"/>
            <a:ext cx="11353800" cy="3416300"/>
          </a:xfrm>
        </p:spPr>
        <p:txBody>
          <a:bodyPr anchor="t">
            <a:normAutofit/>
          </a:bodyPr>
          <a:lstStyle>
            <a:lvl1pPr>
              <a:defRPr sz="6000">
                <a:solidFill>
                  <a:schemeClr val="bg1"/>
                </a:solidFill>
              </a:defRPr>
            </a:lvl1pPr>
          </a:lstStyle>
          <a:p>
            <a:r>
              <a:rPr lang="en-US"/>
              <a:t>Click to edit Master title style</a:t>
            </a:r>
            <a:endParaRPr lang="en-US" dirty="0"/>
          </a:p>
        </p:txBody>
      </p:sp>
      <p:sp>
        <p:nvSpPr>
          <p:cNvPr id="8" name="Rectangle 7">
            <a:extLst>
              <a:ext uri="{FF2B5EF4-FFF2-40B4-BE49-F238E27FC236}">
                <a16:creationId xmlns:a16="http://schemas.microsoft.com/office/drawing/2014/main" id="{A413BF5D-EF1D-5C42-8ED2-B1DC40150995}"/>
              </a:ext>
            </a:extLst>
          </p:cNvPr>
          <p:cNvSpPr/>
          <p:nvPr userDrawn="1"/>
        </p:nvSpPr>
        <p:spPr>
          <a:xfrm>
            <a:off x="0" y="1444414"/>
            <a:ext cx="320634" cy="633768"/>
          </a:xfrm>
          <a:prstGeom prst="rect">
            <a:avLst/>
          </a:prstGeom>
          <a:solidFill>
            <a:srgbClr val="36C2B3"/>
          </a:soli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mazon Ember Light" panose="020B0403020204020204" pitchFamily="34" charset="0"/>
              <a:ea typeface="+mn-ea"/>
              <a:cs typeface="+mn-cs"/>
            </a:endParaRPr>
          </a:p>
        </p:txBody>
      </p:sp>
      <p:sp>
        <p:nvSpPr>
          <p:cNvPr id="9" name="Footer Placeholder 4">
            <a:extLst>
              <a:ext uri="{FF2B5EF4-FFF2-40B4-BE49-F238E27FC236}">
                <a16:creationId xmlns:a16="http://schemas.microsoft.com/office/drawing/2014/main" id="{D654C84E-7AFF-4E43-BC29-5AF15F0EFE3A}"/>
              </a:ext>
              <a:ext uri="{C183D7F6-B498-43B3-948B-1728B52AA6E4}">
                <adec:decorative xmlns:adec="http://schemas.microsoft.com/office/drawing/2017/decorative" val="1"/>
              </a:ext>
            </a:extLst>
          </p:cNvPr>
          <p:cNvSpPr>
            <a:spLocks noGrp="1"/>
          </p:cNvSpPr>
          <p:nvPr>
            <p:ph type="ftr" sz="quarter" idx="3"/>
          </p:nvPr>
        </p:nvSpPr>
        <p:spPr>
          <a:xfrm>
            <a:off x="419099" y="6356350"/>
            <a:ext cx="3735457" cy="365125"/>
          </a:xfrm>
          <a:prstGeom prst="rect">
            <a:avLst/>
          </a:prstGeom>
        </p:spPr>
        <p:txBody>
          <a:bodyPr vert="horz" lIns="91440" tIns="45720" rIns="91440" bIns="45720" rtlCol="0" anchor="ctr"/>
          <a:lstStyle>
            <a:lvl1pPr algn="l">
              <a:defRPr sz="900" b="0" i="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sp>
        <p:nvSpPr>
          <p:cNvPr id="6" name="Text Placeholder 3">
            <a:extLst>
              <a:ext uri="{FF2B5EF4-FFF2-40B4-BE49-F238E27FC236}">
                <a16:creationId xmlns:a16="http://schemas.microsoft.com/office/drawing/2014/main" id="{DBBC8AF8-4964-B547-9569-D8BFE87BB8F4}"/>
              </a:ext>
            </a:extLst>
          </p:cNvPr>
          <p:cNvSpPr>
            <a:spLocks noGrp="1"/>
          </p:cNvSpPr>
          <p:nvPr>
            <p:ph type="body" sz="quarter" idx="10" hasCustomPrompt="1"/>
          </p:nvPr>
        </p:nvSpPr>
        <p:spPr>
          <a:xfrm>
            <a:off x="419100" y="5024594"/>
            <a:ext cx="8059738" cy="488498"/>
          </a:xfrm>
        </p:spPr>
        <p:txBody>
          <a:bodyPr>
            <a:normAutofit/>
          </a:bodyPr>
          <a:lstStyle>
            <a:lvl1pPr marL="0" indent="0">
              <a:buNone/>
              <a:defRPr sz="2000" b="0" spc="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title style</a:t>
            </a:r>
          </a:p>
        </p:txBody>
      </p:sp>
      <p:pic>
        <p:nvPicPr>
          <p:cNvPr id="13" name="Picture 12">
            <a:extLst>
              <a:ext uri="{FF2B5EF4-FFF2-40B4-BE49-F238E27FC236}">
                <a16:creationId xmlns:a16="http://schemas.microsoft.com/office/drawing/2014/main" id="{A51D4E80-7282-594D-8256-F973AFF71D56}"/>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9931098" y="6089839"/>
            <a:ext cx="1772656" cy="449073"/>
          </a:xfrm>
          <a:prstGeom prst="rect">
            <a:avLst/>
          </a:prstGeom>
        </p:spPr>
      </p:pic>
    </p:spTree>
    <p:custDataLst>
      <p:tags r:id="rId1"/>
    </p:custDataLst>
    <p:extLst>
      <p:ext uri="{BB962C8B-B14F-4D97-AF65-F5344CB8AC3E}">
        <p14:creationId xmlns:p14="http://schemas.microsoft.com/office/powerpoint/2010/main" val="233768125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56AC7C4F-A7FB-D049-8056-D71FAE608841}"/>
              </a:ext>
            </a:extLst>
          </p:cNvPr>
          <p:cNvPicPr>
            <a:picLocks noChangeAspect="1"/>
          </p:cNvPicPr>
          <p:nvPr userDrawn="1"/>
        </p:nvPicPr>
        <p:blipFill>
          <a:blip r:embed="rId3"/>
          <a:stretch>
            <a:fillRect/>
          </a:stretch>
        </p:blipFill>
        <p:spPr>
          <a:xfrm>
            <a:off x="-81023" y="-47919"/>
            <a:ext cx="12361762" cy="6958182"/>
          </a:xfrm>
          <a:prstGeom prst="rect">
            <a:avLst/>
          </a:prstGeom>
        </p:spPr>
      </p:pic>
      <p:sp>
        <p:nvSpPr>
          <p:cNvPr id="5" name="TextBox 4">
            <a:extLst>
              <a:ext uri="{FF2B5EF4-FFF2-40B4-BE49-F238E27FC236}">
                <a16:creationId xmlns:a16="http://schemas.microsoft.com/office/drawing/2014/main" id="{7F32C9FB-A505-8F4E-99FC-1B161C930668}"/>
              </a:ext>
            </a:extLst>
          </p:cNvPr>
          <p:cNvSpPr txBox="1"/>
          <p:nvPr userDrawn="1"/>
        </p:nvSpPr>
        <p:spPr>
          <a:xfrm>
            <a:off x="423968" y="6089839"/>
            <a:ext cx="8921913" cy="646331"/>
          </a:xfrm>
          <a:prstGeom prst="rect">
            <a:avLst/>
          </a:prstGeom>
          <a:noFill/>
        </p:spPr>
        <p:txBody>
          <a:bodyPr wrap="square" rtlCol="0">
            <a:noAutofit/>
          </a:bodyPr>
          <a:lstStyle/>
          <a:p>
            <a:pPr algn="just"/>
            <a:r>
              <a:rPr lang="en-US" sz="900" dirty="0">
                <a:solidFill>
                  <a:schemeClr val="bg1"/>
                </a:solidFill>
                <a:latin typeface="Amazon Ember Light" charset="0"/>
                <a:ea typeface="Amazon Ember Light" charset="0"/>
                <a:cs typeface="Amazon Ember Light" charset="0"/>
              </a:rPr>
              <a:t>© 2019 Amazon Web Services, Inc. or its affiliates. All rights reserved. This work may not be reproduced or redistributed, in whole or in part, without prior written permission from Amazon Web Services, Inc. Commercial copying, lending, or selling is prohibited. Corrections or feedback on the course, please email us at: </a:t>
            </a:r>
            <a:r>
              <a:rPr lang="en-US" sz="900" u="sng" dirty="0">
                <a:solidFill>
                  <a:schemeClr val="bg1"/>
                </a:solidFill>
                <a:latin typeface="Amazon Ember Light" charset="0"/>
                <a:ea typeface="Amazon Ember Light" charset="0"/>
                <a:cs typeface="Amazon Ember Light" charset="0"/>
              </a:rPr>
              <a:t>aws-course-feedback@amazon.com</a:t>
            </a:r>
            <a:r>
              <a:rPr lang="en-US" sz="900" dirty="0">
                <a:solidFill>
                  <a:schemeClr val="bg1"/>
                </a:solidFill>
                <a:latin typeface="Amazon Ember Light" charset="0"/>
                <a:ea typeface="Amazon Ember Light" charset="0"/>
                <a:cs typeface="Amazon Ember Light" charset="0"/>
              </a:rPr>
              <a:t>. For all other questions, contact us at: </a:t>
            </a:r>
            <a:r>
              <a:rPr lang="en-US" sz="900" u="sng" dirty="0">
                <a:solidFill>
                  <a:schemeClr val="bg1"/>
                </a:solidFill>
                <a:latin typeface="Amazon Ember Light" charset="0"/>
                <a:ea typeface="Amazon Ember Light" charset="0"/>
                <a:cs typeface="Amazon Ember Light" charset="0"/>
              </a:rPr>
              <a:t>https://aws.amazon.com/contact-us/aws-training/</a:t>
            </a:r>
            <a:r>
              <a:rPr lang="en-US" sz="900" dirty="0">
                <a:solidFill>
                  <a:schemeClr val="bg1"/>
                </a:solidFill>
                <a:latin typeface="Amazon Ember Light" charset="0"/>
                <a:ea typeface="Amazon Ember Light" charset="0"/>
                <a:cs typeface="Amazon Ember Light" charset="0"/>
              </a:rPr>
              <a:t>. All trademarks are the property of their owners.</a:t>
            </a:r>
          </a:p>
          <a:p>
            <a:pPr algn="just"/>
            <a:endParaRPr lang="en-US" sz="900" dirty="0"/>
          </a:p>
        </p:txBody>
      </p:sp>
      <p:sp>
        <p:nvSpPr>
          <p:cNvPr id="14" name="Title 1">
            <a:extLst>
              <a:ext uri="{FF2B5EF4-FFF2-40B4-BE49-F238E27FC236}">
                <a16:creationId xmlns:a16="http://schemas.microsoft.com/office/drawing/2014/main" id="{DCAE5FD9-C1AF-FA48-A653-7EA5E0B13826}"/>
              </a:ext>
            </a:extLst>
          </p:cNvPr>
          <p:cNvSpPr>
            <a:spLocks noGrp="1"/>
          </p:cNvSpPr>
          <p:nvPr>
            <p:ph type="title" hasCustomPrompt="1"/>
          </p:nvPr>
        </p:nvSpPr>
        <p:spPr>
          <a:xfrm>
            <a:off x="419100" y="3191940"/>
            <a:ext cx="11353800" cy="474119"/>
          </a:xfrm>
        </p:spPr>
        <p:txBody>
          <a:bodyPr>
            <a:noAutofit/>
          </a:bodyPr>
          <a:lstStyle>
            <a:lvl1pPr>
              <a:defRPr sz="6000">
                <a:solidFill>
                  <a:schemeClr val="bg1"/>
                </a:solidFill>
              </a:defRPr>
            </a:lvl1pPr>
          </a:lstStyle>
          <a:p>
            <a:r>
              <a:rPr lang="en-US" dirty="0"/>
              <a:t>Thank You</a:t>
            </a:r>
          </a:p>
        </p:txBody>
      </p:sp>
      <p:pic>
        <p:nvPicPr>
          <p:cNvPr id="7" name="Picture 6">
            <a:extLst>
              <a:ext uri="{FF2B5EF4-FFF2-40B4-BE49-F238E27FC236}">
                <a16:creationId xmlns:a16="http://schemas.microsoft.com/office/drawing/2014/main" id="{91A5F71C-941B-424B-B0F4-B91497513EB8}"/>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31098" y="6089839"/>
            <a:ext cx="1772656" cy="449073"/>
          </a:xfrm>
          <a:prstGeom prst="rect">
            <a:avLst/>
          </a:prstGeom>
        </p:spPr>
      </p:pic>
    </p:spTree>
    <p:custDataLst>
      <p:tags r:id="rId1"/>
    </p:custDataLst>
    <p:extLst>
      <p:ext uri="{BB962C8B-B14F-4D97-AF65-F5344CB8AC3E}">
        <p14:creationId xmlns:p14="http://schemas.microsoft.com/office/powerpoint/2010/main" val="2581085189"/>
      </p:ext>
    </p:extLst>
  </p:cSld>
  <p:clrMapOvr>
    <a:masterClrMapping/>
  </p:clrMapOvr>
  <p:extLst>
    <p:ext uri="{DCECCB84-F9BA-43D5-87BE-67443E8EF086}">
      <p15:sldGuideLst xmlns:p15="http://schemas.microsoft.com/office/powerpoint/2012/main">
        <p15:guide id="1" orient="horz" pos="216">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ide by Side">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57AF45B-C20A-5F4E-906A-B043D9D7F28E}"/>
              </a:ext>
            </a:extLst>
          </p:cNvPr>
          <p:cNvSpPr/>
          <p:nvPr userDrawn="1"/>
        </p:nvSpPr>
        <p:spPr>
          <a:xfrm>
            <a:off x="-2" y="0"/>
            <a:ext cx="5125762" cy="6875492"/>
          </a:xfrm>
          <a:prstGeom prst="rect">
            <a:avLst/>
          </a:prstGeom>
          <a:solidFill>
            <a:srgbClr val="232F3E"/>
          </a:soli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mazon Ember Light" panose="020B0403020204020204" pitchFamily="34" charset="0"/>
              <a:ea typeface="+mn-ea"/>
              <a:cs typeface="+mn-cs"/>
            </a:endParaRPr>
          </a:p>
        </p:txBody>
      </p:sp>
      <p:pic>
        <p:nvPicPr>
          <p:cNvPr id="13" name="Picture 12" descr="A circuit board&#10;&#10;Description automatically generated">
            <a:extLst>
              <a:ext uri="{FF2B5EF4-FFF2-40B4-BE49-F238E27FC236}">
                <a16:creationId xmlns:a16="http://schemas.microsoft.com/office/drawing/2014/main" id="{C0EC8262-9538-E343-BCD0-0911ADA9E7A6}"/>
              </a:ext>
            </a:extLst>
          </p:cNvPr>
          <p:cNvPicPr>
            <a:picLocks noChangeAspect="1"/>
          </p:cNvPicPr>
          <p:nvPr userDrawn="1"/>
        </p:nvPicPr>
        <p:blipFill rotWithShape="1">
          <a:blip r:embed="rId3"/>
          <a:srcRect l="39690" t="3208" r="5228" b="21597"/>
          <a:stretch/>
        </p:blipFill>
        <p:spPr>
          <a:xfrm>
            <a:off x="588712" y="3159360"/>
            <a:ext cx="4537048" cy="3716132"/>
          </a:xfrm>
          <a:prstGeom prst="rect">
            <a:avLst/>
          </a:prstGeom>
        </p:spPr>
      </p:pic>
      <p:sp>
        <p:nvSpPr>
          <p:cNvPr id="4" name="Footer Placeholder 3">
            <a:extLst>
              <a:ext uri="{FF2B5EF4-FFF2-40B4-BE49-F238E27FC236}">
                <a16:creationId xmlns:a16="http://schemas.microsoft.com/office/drawing/2014/main" id="{7D651C47-09F6-C947-968C-92FC59515123}"/>
              </a:ext>
              <a:ext uri="{C183D7F6-B498-43B3-948B-1728B52AA6E4}">
                <adec:decorative xmlns:adec="http://schemas.microsoft.com/office/drawing/2017/decorative" val="1"/>
              </a:ext>
            </a:extLst>
          </p:cNvPr>
          <p:cNvSpPr>
            <a:spLocks noGrp="1"/>
          </p:cNvSpPr>
          <p:nvPr>
            <p:ph type="ftr" sz="quarter" idx="11"/>
          </p:nvPr>
        </p:nvSpPr>
        <p:spPr>
          <a:xfrm>
            <a:off x="7997728" y="6356350"/>
            <a:ext cx="3775172" cy="365125"/>
          </a:xfrm>
          <a:prstGeom prst="rect">
            <a:avLst/>
          </a:prstGeom>
        </p:spPr>
        <p:txBody>
          <a:bodyPr/>
          <a:lstStyle>
            <a:lvl1pPr algn="r">
              <a:defRPr/>
            </a:lvl1pPr>
          </a:lstStyle>
          <a:p>
            <a:r>
              <a:rPr lang="en-US" dirty="0"/>
              <a:t>© 2019 Amazon Web Services, Inc. or its Affiliates. All rights reserved.</a:t>
            </a:r>
          </a:p>
        </p:txBody>
      </p:sp>
      <p:sp>
        <p:nvSpPr>
          <p:cNvPr id="2" name="Title 1">
            <a:extLst>
              <a:ext uri="{FF2B5EF4-FFF2-40B4-BE49-F238E27FC236}">
                <a16:creationId xmlns:a16="http://schemas.microsoft.com/office/drawing/2014/main" id="{E454C7EF-17C6-3647-B5A6-45AFD1AE22A3}"/>
              </a:ext>
            </a:extLst>
          </p:cNvPr>
          <p:cNvSpPr>
            <a:spLocks noGrp="1"/>
          </p:cNvSpPr>
          <p:nvPr>
            <p:ph type="title"/>
          </p:nvPr>
        </p:nvSpPr>
        <p:spPr>
          <a:xfrm>
            <a:off x="419100" y="1178376"/>
            <a:ext cx="4268647" cy="1325563"/>
          </a:xfrm>
          <a:prstGeom prst="rect">
            <a:avLst/>
          </a:prstGeom>
        </p:spPr>
        <p:txBody>
          <a:bodyPr/>
          <a:lstStyle>
            <a:lvl1pPr>
              <a:defRPr>
                <a:solidFill>
                  <a:schemeClr val="bg1"/>
                </a:solidFill>
              </a:defRPr>
            </a:lvl1pPr>
          </a:lstStyle>
          <a:p>
            <a:r>
              <a:rPr lang="en-US"/>
              <a:t>Click to edit Master title style</a:t>
            </a:r>
            <a:endParaRPr lang="en-US" dirty="0"/>
          </a:p>
        </p:txBody>
      </p:sp>
      <p:sp>
        <p:nvSpPr>
          <p:cNvPr id="3" name="Slide Number Placeholder 2">
            <a:extLst>
              <a:ext uri="{FF2B5EF4-FFF2-40B4-BE49-F238E27FC236}">
                <a16:creationId xmlns:a16="http://schemas.microsoft.com/office/drawing/2014/main" id="{FFDB7B2F-8327-B54A-A6DB-5F4F68ECD970}"/>
              </a:ext>
            </a:extLst>
          </p:cNvPr>
          <p:cNvSpPr>
            <a:spLocks noGrp="1"/>
          </p:cNvSpPr>
          <p:nvPr>
            <p:ph type="sldNum" sz="quarter" idx="10"/>
          </p:nvPr>
        </p:nvSpPr>
        <p:spPr>
          <a:xfrm>
            <a:off x="423657" y="6356350"/>
            <a:ext cx="2743200" cy="365125"/>
          </a:xfrm>
          <a:prstGeom prst="rect">
            <a:avLst/>
          </a:prstGeom>
        </p:spPr>
        <p:txBody>
          <a:bodyPr/>
          <a:lstStyle>
            <a:lvl1pPr algn="l">
              <a:defRPr>
                <a:solidFill>
                  <a:schemeClr val="bg1"/>
                </a:solidFill>
              </a:defRPr>
            </a:lvl1pPr>
          </a:lstStyle>
          <a:p>
            <a:fld id="{B6A95138-A96E-2F42-A959-2EFD44FE4AB7}" type="slidenum">
              <a:rPr lang="en-US" smtClean="0"/>
              <a:pPr/>
              <a:t>‹#›</a:t>
            </a:fld>
            <a:endParaRPr lang="en-US" dirty="0"/>
          </a:p>
        </p:txBody>
      </p:sp>
      <p:sp>
        <p:nvSpPr>
          <p:cNvPr id="22" name="Content Placeholder 2">
            <a:extLst>
              <a:ext uri="{FF2B5EF4-FFF2-40B4-BE49-F238E27FC236}">
                <a16:creationId xmlns:a16="http://schemas.microsoft.com/office/drawing/2014/main" id="{0EB2737B-E9EB-5940-81B3-90715BFD4CAC}"/>
              </a:ext>
            </a:extLst>
          </p:cNvPr>
          <p:cNvSpPr>
            <a:spLocks noGrp="1"/>
          </p:cNvSpPr>
          <p:nvPr>
            <p:ph idx="16"/>
          </p:nvPr>
        </p:nvSpPr>
        <p:spPr>
          <a:xfrm>
            <a:off x="5714474" y="1178376"/>
            <a:ext cx="5767612" cy="4814920"/>
          </a:xfrm>
          <a:prstGeom prst="rect">
            <a:avLst/>
          </a:prstGeo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9" name="Picture 8">
            <a:extLst>
              <a:ext uri="{FF2B5EF4-FFF2-40B4-BE49-F238E27FC236}">
                <a16:creationId xmlns:a16="http://schemas.microsoft.com/office/drawing/2014/main" id="{280E0825-B265-3846-8BB3-B9ECFCCA9B2D}"/>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200" y="365126"/>
            <a:ext cx="1772652" cy="449072"/>
          </a:xfrm>
          <a:prstGeom prst="rect">
            <a:avLst/>
          </a:prstGeom>
        </p:spPr>
      </p:pic>
    </p:spTree>
    <p:custDataLst>
      <p:tags r:id="rId1"/>
    </p:custDataLst>
    <p:extLst>
      <p:ext uri="{BB962C8B-B14F-4D97-AF65-F5344CB8AC3E}">
        <p14:creationId xmlns:p14="http://schemas.microsoft.com/office/powerpoint/2010/main" val="38161534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ubsection Header">
    <p:spTree>
      <p:nvGrpSpPr>
        <p:cNvPr id="1" name=""/>
        <p:cNvGrpSpPr/>
        <p:nvPr/>
      </p:nvGrpSpPr>
      <p:grpSpPr>
        <a:xfrm>
          <a:off x="0" y="0"/>
          <a:ext cx="0" cy="0"/>
          <a:chOff x="0" y="0"/>
          <a:chExt cx="0" cy="0"/>
        </a:xfrm>
      </p:grpSpPr>
      <p:sp>
        <p:nvSpPr>
          <p:cNvPr id="31" name="Footer Placeholder 4">
            <a:extLst>
              <a:ext uri="{FF2B5EF4-FFF2-40B4-BE49-F238E27FC236}">
                <a16:creationId xmlns:a16="http://schemas.microsoft.com/office/drawing/2014/main" id="{A9C4F210-2650-3942-9632-6074E8F12704}"/>
              </a:ext>
              <a:ext uri="{C183D7F6-B498-43B3-948B-1728B52AA6E4}">
                <adec:decorative xmlns:adec="http://schemas.microsoft.com/office/drawing/2017/decorative" val="1"/>
              </a:ext>
            </a:extLst>
          </p:cNvPr>
          <p:cNvSpPr>
            <a:spLocks noGrp="1"/>
          </p:cNvSpPr>
          <p:nvPr>
            <p:ph type="ftr" sz="quarter" idx="3"/>
          </p:nvPr>
        </p:nvSpPr>
        <p:spPr>
          <a:xfrm>
            <a:off x="419099"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sp>
        <p:nvSpPr>
          <p:cNvPr id="10" name="Title 1">
            <a:extLst>
              <a:ext uri="{FF2B5EF4-FFF2-40B4-BE49-F238E27FC236}">
                <a16:creationId xmlns:a16="http://schemas.microsoft.com/office/drawing/2014/main" id="{D0B1C5D0-123C-C948-8FE9-A354E18700B1}"/>
              </a:ext>
            </a:extLst>
          </p:cNvPr>
          <p:cNvSpPr>
            <a:spLocks noGrp="1"/>
          </p:cNvSpPr>
          <p:nvPr>
            <p:ph type="title"/>
          </p:nvPr>
        </p:nvSpPr>
        <p:spPr>
          <a:xfrm>
            <a:off x="419100" y="3191940"/>
            <a:ext cx="11353800" cy="474119"/>
          </a:xfrm>
        </p:spPr>
        <p:txBody>
          <a:bodyPr>
            <a:noAutofit/>
          </a:bodyPr>
          <a:lstStyle>
            <a:lvl1pPr>
              <a:defRPr sz="6000">
                <a:solidFill>
                  <a:schemeClr val="tx1"/>
                </a:solidFill>
              </a:defRPr>
            </a:lvl1pPr>
          </a:lstStyle>
          <a:p>
            <a:r>
              <a:rPr lang="en-US"/>
              <a:t>Click to edit Master title style</a:t>
            </a:r>
            <a:endParaRPr lang="en-US" dirty="0"/>
          </a:p>
        </p:txBody>
      </p:sp>
      <p:sp>
        <p:nvSpPr>
          <p:cNvPr id="11" name="Slide Number Placeholder 5">
            <a:extLst>
              <a:ext uri="{FF2B5EF4-FFF2-40B4-BE49-F238E27FC236}">
                <a16:creationId xmlns:a16="http://schemas.microsoft.com/office/drawing/2014/main" id="{B9293C6B-D94F-304A-A8F4-8745DAD9DF47}"/>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pic>
        <p:nvPicPr>
          <p:cNvPr id="7" name="Picture 6">
            <a:extLst>
              <a:ext uri="{FF2B5EF4-FFF2-40B4-BE49-F238E27FC236}">
                <a16:creationId xmlns:a16="http://schemas.microsoft.com/office/drawing/2014/main" id="{3AA315D3-3937-1747-9C2E-0067F12A02F0}"/>
              </a:ext>
            </a:extLst>
          </p:cNvPr>
          <p:cNvPicPr>
            <a:picLocks noChangeAspect="1"/>
          </p:cNvPicPr>
          <p:nvPr userDrawn="1"/>
        </p:nvPicPr>
        <p:blipFill rotWithShape="1">
          <a:blip r:embed="rId3"/>
          <a:srcRect l="75552" t="60520" r="3438" b="3809"/>
          <a:stretch/>
        </p:blipFill>
        <p:spPr>
          <a:xfrm rot="10800000">
            <a:off x="-1" y="-2"/>
            <a:ext cx="2268187" cy="2166103"/>
          </a:xfrm>
          <a:prstGeom prst="rect">
            <a:avLst/>
          </a:prstGeom>
        </p:spPr>
      </p:pic>
      <p:pic>
        <p:nvPicPr>
          <p:cNvPr id="9" name="Picture 8">
            <a:extLst>
              <a:ext uri="{FF2B5EF4-FFF2-40B4-BE49-F238E27FC236}">
                <a16:creationId xmlns:a16="http://schemas.microsoft.com/office/drawing/2014/main" id="{83936176-BBC4-344F-8FD9-CD6D76107A1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200" y="365126"/>
            <a:ext cx="1772652" cy="449072"/>
          </a:xfrm>
          <a:prstGeom prst="rect">
            <a:avLst/>
          </a:prstGeom>
        </p:spPr>
      </p:pic>
    </p:spTree>
    <p:custDataLst>
      <p:tags r:id="rId1"/>
    </p:custDataLst>
    <p:extLst>
      <p:ext uri="{BB962C8B-B14F-4D97-AF65-F5344CB8AC3E}">
        <p14:creationId xmlns:p14="http://schemas.microsoft.com/office/powerpoint/2010/main" val="5070820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One Column">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194B4B0-788D-CC4A-BD6F-E27A18377A01}"/>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FBB0127-ED7F-7C41-B530-EB0C6E8B5AE1}"/>
              </a:ext>
            </a:extLst>
          </p:cNvPr>
          <p:cNvSpPr>
            <a:spLocks noGrp="1"/>
          </p:cNvSpPr>
          <p:nvPr>
            <p:ph idx="1"/>
          </p:nvPr>
        </p:nvSpPr>
        <p:spPr>
          <a:xfrm>
            <a:off x="419100" y="1528175"/>
            <a:ext cx="11353800" cy="4648788"/>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a:extLst>
              <a:ext uri="{FF2B5EF4-FFF2-40B4-BE49-F238E27FC236}">
                <a16:creationId xmlns:a16="http://schemas.microsoft.com/office/drawing/2014/main" id="{18DE245B-4FD3-2740-8BED-8269A8D5C217}"/>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
        <p:nvSpPr>
          <p:cNvPr id="8" name="Slide Number Placeholder 5">
            <a:extLst>
              <a:ext uri="{FF2B5EF4-FFF2-40B4-BE49-F238E27FC236}">
                <a16:creationId xmlns:a16="http://schemas.microsoft.com/office/drawing/2014/main" id="{0BDEF14E-4027-D643-9DE2-F177FE226270}"/>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
        <p:nvSpPr>
          <p:cNvPr id="10" name="Footer Placeholder 4">
            <a:extLst>
              <a:ext uri="{FF2B5EF4-FFF2-40B4-BE49-F238E27FC236}">
                <a16:creationId xmlns:a16="http://schemas.microsoft.com/office/drawing/2014/main" id="{DBF8715D-4D79-7041-A43B-D5474972C918}"/>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spTree>
    <p:custDataLst>
      <p:tags r:id="rId1"/>
    </p:custDataLst>
    <p:extLst>
      <p:ext uri="{BB962C8B-B14F-4D97-AF65-F5344CB8AC3E}">
        <p14:creationId xmlns:p14="http://schemas.microsoft.com/office/powerpoint/2010/main" val="33946568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1350FA4A-B00E-C044-8FFB-45BB9BA4C7DB}"/>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sp>
        <p:nvSpPr>
          <p:cNvPr id="10" name="Content Placeholder 2">
            <a:extLst>
              <a:ext uri="{FF2B5EF4-FFF2-40B4-BE49-F238E27FC236}">
                <a16:creationId xmlns:a16="http://schemas.microsoft.com/office/drawing/2014/main" id="{F3BB2B80-1B59-A143-BE75-CCD366DF7CE5}"/>
              </a:ext>
            </a:extLst>
          </p:cNvPr>
          <p:cNvSpPr>
            <a:spLocks noGrp="1"/>
          </p:cNvSpPr>
          <p:nvPr>
            <p:ph idx="1"/>
          </p:nvPr>
        </p:nvSpPr>
        <p:spPr>
          <a:xfrm>
            <a:off x="419100" y="1528175"/>
            <a:ext cx="5504688" cy="4648788"/>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Slide Number Placeholder 5">
            <a:extLst>
              <a:ext uri="{FF2B5EF4-FFF2-40B4-BE49-F238E27FC236}">
                <a16:creationId xmlns:a16="http://schemas.microsoft.com/office/drawing/2014/main" id="{4AC7BB94-D444-F441-A88C-76F7DDCDC5EB}"/>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
        <p:nvSpPr>
          <p:cNvPr id="12" name="Content Placeholder 2">
            <a:extLst>
              <a:ext uri="{FF2B5EF4-FFF2-40B4-BE49-F238E27FC236}">
                <a16:creationId xmlns:a16="http://schemas.microsoft.com/office/drawing/2014/main" id="{D773890F-7993-BE4F-83AC-886113878E8D}"/>
              </a:ext>
            </a:extLst>
          </p:cNvPr>
          <p:cNvSpPr>
            <a:spLocks noGrp="1"/>
          </p:cNvSpPr>
          <p:nvPr>
            <p:ph idx="13"/>
          </p:nvPr>
        </p:nvSpPr>
        <p:spPr>
          <a:xfrm>
            <a:off x="6246312" y="1524228"/>
            <a:ext cx="5504688" cy="4648788"/>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Footer Placeholder 4">
            <a:extLst>
              <a:ext uri="{FF2B5EF4-FFF2-40B4-BE49-F238E27FC236}">
                <a16:creationId xmlns:a16="http://schemas.microsoft.com/office/drawing/2014/main" id="{69573A30-3961-C94C-A15D-1FC70640BAA5}"/>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pic>
        <p:nvPicPr>
          <p:cNvPr id="16" name="Picture 15">
            <a:extLst>
              <a:ext uri="{FF2B5EF4-FFF2-40B4-BE49-F238E27FC236}">
                <a16:creationId xmlns:a16="http://schemas.microsoft.com/office/drawing/2014/main" id="{BF6D2BA4-6287-854B-A5A3-81A95726CF44}"/>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Tree>
    <p:custDataLst>
      <p:tags r:id="rId1"/>
    </p:custDataLst>
    <p:extLst>
      <p:ext uri="{BB962C8B-B14F-4D97-AF65-F5344CB8AC3E}">
        <p14:creationId xmlns:p14="http://schemas.microsoft.com/office/powerpoint/2010/main" val="26119429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hree Column">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DA4BB6E3-A058-A34B-A1A1-FE195D499725}"/>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1" y="365125"/>
            <a:ext cx="9037416" cy="474119"/>
          </a:xfrm>
        </p:spPr>
        <p:txBody>
          <a:bodyPr>
            <a:noAutofit/>
          </a:bodyPr>
          <a:lstStyle>
            <a:lvl1pPr>
              <a:defRPr sz="4000">
                <a:solidFill>
                  <a:schemeClr val="bg1"/>
                </a:solidFill>
              </a:defRPr>
            </a:lvl1pPr>
          </a:lstStyle>
          <a:p>
            <a:r>
              <a:rPr lang="en-US"/>
              <a:t>Click to edit Master title style</a:t>
            </a:r>
            <a:endParaRPr lang="en-US" dirty="0"/>
          </a:p>
        </p:txBody>
      </p:sp>
      <p:sp>
        <p:nvSpPr>
          <p:cNvPr id="10" name="Content Placeholder 2">
            <a:extLst>
              <a:ext uri="{FF2B5EF4-FFF2-40B4-BE49-F238E27FC236}">
                <a16:creationId xmlns:a16="http://schemas.microsoft.com/office/drawing/2014/main" id="{F3BB2B80-1B59-A143-BE75-CCD366DF7CE5}"/>
              </a:ext>
            </a:extLst>
          </p:cNvPr>
          <p:cNvSpPr>
            <a:spLocks noGrp="1"/>
          </p:cNvSpPr>
          <p:nvPr>
            <p:ph idx="1"/>
          </p:nvPr>
        </p:nvSpPr>
        <p:spPr>
          <a:xfrm>
            <a:off x="419100" y="1528175"/>
            <a:ext cx="3593592" cy="4645152"/>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Slide Number Placeholder 5">
            <a:extLst>
              <a:ext uri="{FF2B5EF4-FFF2-40B4-BE49-F238E27FC236}">
                <a16:creationId xmlns:a16="http://schemas.microsoft.com/office/drawing/2014/main" id="{4AC7BB94-D444-F441-A88C-76F7DDCDC5EB}"/>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
        <p:nvSpPr>
          <p:cNvPr id="15" name="Content Placeholder 2">
            <a:extLst>
              <a:ext uri="{FF2B5EF4-FFF2-40B4-BE49-F238E27FC236}">
                <a16:creationId xmlns:a16="http://schemas.microsoft.com/office/drawing/2014/main" id="{0C6EC767-E7A4-C245-BAA4-960E5F2420E0}"/>
              </a:ext>
            </a:extLst>
          </p:cNvPr>
          <p:cNvSpPr>
            <a:spLocks noGrp="1"/>
          </p:cNvSpPr>
          <p:nvPr>
            <p:ph idx="13"/>
          </p:nvPr>
        </p:nvSpPr>
        <p:spPr>
          <a:xfrm>
            <a:off x="8173686" y="1528175"/>
            <a:ext cx="3593592" cy="4645152"/>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2">
            <a:extLst>
              <a:ext uri="{FF2B5EF4-FFF2-40B4-BE49-F238E27FC236}">
                <a16:creationId xmlns:a16="http://schemas.microsoft.com/office/drawing/2014/main" id="{F3CCBCC6-BD7A-204B-A666-6793093190FD}"/>
              </a:ext>
            </a:extLst>
          </p:cNvPr>
          <p:cNvSpPr>
            <a:spLocks noGrp="1"/>
          </p:cNvSpPr>
          <p:nvPr>
            <p:ph idx="14"/>
          </p:nvPr>
        </p:nvSpPr>
        <p:spPr>
          <a:xfrm>
            <a:off x="4314209" y="1528175"/>
            <a:ext cx="3593592" cy="4645152"/>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Footer Placeholder 4">
            <a:extLst>
              <a:ext uri="{FF2B5EF4-FFF2-40B4-BE49-F238E27FC236}">
                <a16:creationId xmlns:a16="http://schemas.microsoft.com/office/drawing/2014/main" id="{EAED9FF8-3030-4E4D-ADC0-FA2315FD54F2}"/>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pic>
        <p:nvPicPr>
          <p:cNvPr id="14" name="Picture 13">
            <a:extLst>
              <a:ext uri="{FF2B5EF4-FFF2-40B4-BE49-F238E27FC236}">
                <a16:creationId xmlns:a16="http://schemas.microsoft.com/office/drawing/2014/main" id="{BCD2DB21-CEFB-4A4D-B8DA-776FFE4E65ED}"/>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Tree>
    <p:custDataLst>
      <p:tags r:id="rId1"/>
    </p:custDataLst>
    <p:extLst>
      <p:ext uri="{BB962C8B-B14F-4D97-AF65-F5344CB8AC3E}">
        <p14:creationId xmlns:p14="http://schemas.microsoft.com/office/powerpoint/2010/main" val="3368846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B7529A25-CD85-DB42-9175-A545162F47DB}"/>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sp>
        <p:nvSpPr>
          <p:cNvPr id="11" name="Slide Number Placeholder 5">
            <a:extLst>
              <a:ext uri="{FF2B5EF4-FFF2-40B4-BE49-F238E27FC236}">
                <a16:creationId xmlns:a16="http://schemas.microsoft.com/office/drawing/2014/main" id="{4AC7BB94-D444-F441-A88C-76F7DDCDC5EB}"/>
              </a:ext>
            </a:extLst>
          </p:cNvPr>
          <p:cNvSpPr>
            <a:spLocks noGrp="1"/>
          </p:cNvSpPr>
          <p:nvPr>
            <p:ph type="sldNum" sz="quarter" idx="12"/>
          </p:nvPr>
        </p:nvSpPr>
        <p:spPr>
          <a:xfrm>
            <a:off x="9029700" y="6356350"/>
            <a:ext cx="2743200" cy="365125"/>
          </a:xfrm>
        </p:spPr>
        <p:txBody>
          <a:bodyPr>
            <a:noAutofit/>
          </a:bodyPr>
          <a:lstStyle/>
          <a:p>
            <a:fld id="{B6A95138-A96E-2F42-A959-2EFD44FE4AB7}" type="slidenum">
              <a:rPr lang="en-US" smtClean="0"/>
              <a:t>‹#›</a:t>
            </a:fld>
            <a:endParaRPr lang="en-US" dirty="0"/>
          </a:p>
        </p:txBody>
      </p:sp>
      <p:sp>
        <p:nvSpPr>
          <p:cNvPr id="13" name="Content Placeholder 2">
            <a:extLst>
              <a:ext uri="{FF2B5EF4-FFF2-40B4-BE49-F238E27FC236}">
                <a16:creationId xmlns:a16="http://schemas.microsoft.com/office/drawing/2014/main" id="{1EBC76E4-C45C-574F-A82B-828C66343888}"/>
              </a:ext>
            </a:extLst>
          </p:cNvPr>
          <p:cNvSpPr>
            <a:spLocks noGrp="1"/>
          </p:cNvSpPr>
          <p:nvPr>
            <p:ph idx="14"/>
          </p:nvPr>
        </p:nvSpPr>
        <p:spPr>
          <a:xfrm>
            <a:off x="419100" y="2041932"/>
            <a:ext cx="5504688" cy="4131084"/>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ext Placeholder 2">
            <a:extLst>
              <a:ext uri="{FF2B5EF4-FFF2-40B4-BE49-F238E27FC236}">
                <a16:creationId xmlns:a16="http://schemas.microsoft.com/office/drawing/2014/main" id="{696A4FD3-97EE-8149-9A33-E0E6B1B0C06E}"/>
              </a:ext>
            </a:extLst>
          </p:cNvPr>
          <p:cNvSpPr>
            <a:spLocks noGrp="1"/>
          </p:cNvSpPr>
          <p:nvPr>
            <p:ph type="body" sz="quarter" idx="15"/>
          </p:nvPr>
        </p:nvSpPr>
        <p:spPr>
          <a:xfrm>
            <a:off x="419101" y="1524000"/>
            <a:ext cx="5504688" cy="517932"/>
          </a:xfrm>
        </p:spPr>
        <p:txBody>
          <a:bodyPr>
            <a:noAutofit/>
          </a:bodyPr>
          <a:lstStyle>
            <a:lvl1pPr marL="0" indent="0">
              <a:buNone/>
              <a:defRPr sz="3200" b="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lvl="0"/>
            <a:r>
              <a:rPr lang="en-US"/>
              <a:t>Click to edit Master text styles</a:t>
            </a:r>
          </a:p>
        </p:txBody>
      </p:sp>
      <p:sp>
        <p:nvSpPr>
          <p:cNvPr id="14" name="Content Placeholder 2">
            <a:extLst>
              <a:ext uri="{FF2B5EF4-FFF2-40B4-BE49-F238E27FC236}">
                <a16:creationId xmlns:a16="http://schemas.microsoft.com/office/drawing/2014/main" id="{E73D202D-7B57-2643-80ED-BF68CDD1CDB3}"/>
              </a:ext>
            </a:extLst>
          </p:cNvPr>
          <p:cNvSpPr>
            <a:spLocks noGrp="1"/>
          </p:cNvSpPr>
          <p:nvPr>
            <p:ph idx="16"/>
          </p:nvPr>
        </p:nvSpPr>
        <p:spPr>
          <a:xfrm>
            <a:off x="6249885" y="2041932"/>
            <a:ext cx="5504688" cy="4131084"/>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 Placeholder 2">
            <a:extLst>
              <a:ext uri="{FF2B5EF4-FFF2-40B4-BE49-F238E27FC236}">
                <a16:creationId xmlns:a16="http://schemas.microsoft.com/office/drawing/2014/main" id="{DDC3C2DA-3EB0-FE4D-8393-500CDB18693C}"/>
              </a:ext>
            </a:extLst>
          </p:cNvPr>
          <p:cNvSpPr>
            <a:spLocks noGrp="1"/>
          </p:cNvSpPr>
          <p:nvPr>
            <p:ph type="body" sz="quarter" idx="17"/>
          </p:nvPr>
        </p:nvSpPr>
        <p:spPr>
          <a:xfrm>
            <a:off x="6249886" y="1524000"/>
            <a:ext cx="5504688" cy="517932"/>
          </a:xfrm>
        </p:spPr>
        <p:txBody>
          <a:bodyPr>
            <a:noAutofit/>
          </a:bodyPr>
          <a:lstStyle>
            <a:lvl1pPr marL="0" indent="0">
              <a:buNone/>
              <a:defRPr sz="3200" b="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lvl="0"/>
            <a:r>
              <a:rPr lang="en-US"/>
              <a:t>Click to edit Master text styles</a:t>
            </a:r>
          </a:p>
        </p:txBody>
      </p:sp>
      <p:sp>
        <p:nvSpPr>
          <p:cNvPr id="10" name="Footer Placeholder 4">
            <a:extLst>
              <a:ext uri="{FF2B5EF4-FFF2-40B4-BE49-F238E27FC236}">
                <a16:creationId xmlns:a16="http://schemas.microsoft.com/office/drawing/2014/main" id="{6552EEA6-13B7-F947-9C14-50FE89679658}"/>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pic>
        <p:nvPicPr>
          <p:cNvPr id="16" name="Picture 15">
            <a:extLst>
              <a:ext uri="{FF2B5EF4-FFF2-40B4-BE49-F238E27FC236}">
                <a16:creationId xmlns:a16="http://schemas.microsoft.com/office/drawing/2014/main" id="{503D402F-215B-FB47-825A-3E2774C59C1B}"/>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Tree>
    <p:custDataLst>
      <p:tags r:id="rId1"/>
    </p:custDataLst>
    <p:extLst>
      <p:ext uri="{BB962C8B-B14F-4D97-AF65-F5344CB8AC3E}">
        <p14:creationId xmlns:p14="http://schemas.microsoft.com/office/powerpoint/2010/main" val="17784129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ubtitle">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704F4F9-D03D-9741-91BE-D52E962C5051}"/>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sp>
        <p:nvSpPr>
          <p:cNvPr id="11" name="Slide Number Placeholder 5">
            <a:extLst>
              <a:ext uri="{FF2B5EF4-FFF2-40B4-BE49-F238E27FC236}">
                <a16:creationId xmlns:a16="http://schemas.microsoft.com/office/drawing/2014/main" id="{4AC7BB94-D444-F441-A88C-76F7DDCDC5EB}"/>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
        <p:nvSpPr>
          <p:cNvPr id="13" name="Content Placeholder 2">
            <a:extLst>
              <a:ext uri="{FF2B5EF4-FFF2-40B4-BE49-F238E27FC236}">
                <a16:creationId xmlns:a16="http://schemas.microsoft.com/office/drawing/2014/main" id="{1EBC76E4-C45C-574F-A82B-828C66343888}"/>
              </a:ext>
            </a:extLst>
          </p:cNvPr>
          <p:cNvSpPr>
            <a:spLocks noGrp="1"/>
          </p:cNvSpPr>
          <p:nvPr>
            <p:ph idx="14"/>
          </p:nvPr>
        </p:nvSpPr>
        <p:spPr>
          <a:xfrm>
            <a:off x="419099" y="2041932"/>
            <a:ext cx="11335473" cy="4131084"/>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ext Placeholder 2">
            <a:extLst>
              <a:ext uri="{FF2B5EF4-FFF2-40B4-BE49-F238E27FC236}">
                <a16:creationId xmlns:a16="http://schemas.microsoft.com/office/drawing/2014/main" id="{696A4FD3-97EE-8149-9A33-E0E6B1B0C06E}"/>
              </a:ext>
            </a:extLst>
          </p:cNvPr>
          <p:cNvSpPr>
            <a:spLocks noGrp="1"/>
          </p:cNvSpPr>
          <p:nvPr>
            <p:ph type="body" sz="quarter" idx="15"/>
          </p:nvPr>
        </p:nvSpPr>
        <p:spPr>
          <a:xfrm>
            <a:off x="419100" y="1524000"/>
            <a:ext cx="11335473" cy="517932"/>
          </a:xfrm>
        </p:spPr>
        <p:txBody>
          <a:bodyPr>
            <a:noAutofit/>
          </a:bodyPr>
          <a:lstStyle>
            <a:lvl1pPr marL="0" indent="0">
              <a:buNone/>
              <a:defRPr sz="3200" b="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lvl="0"/>
            <a:r>
              <a:rPr lang="en-US"/>
              <a:t>Click to edit Master text styles</a:t>
            </a:r>
          </a:p>
        </p:txBody>
      </p:sp>
      <p:sp>
        <p:nvSpPr>
          <p:cNvPr id="10" name="Footer Placeholder 4">
            <a:extLst>
              <a:ext uri="{FF2B5EF4-FFF2-40B4-BE49-F238E27FC236}">
                <a16:creationId xmlns:a16="http://schemas.microsoft.com/office/drawing/2014/main" id="{99B9B80A-7CBE-8F4D-B2B0-66F7C285B4DD}"/>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pic>
        <p:nvPicPr>
          <p:cNvPr id="15" name="Picture 14">
            <a:extLst>
              <a:ext uri="{FF2B5EF4-FFF2-40B4-BE49-F238E27FC236}">
                <a16:creationId xmlns:a16="http://schemas.microsoft.com/office/drawing/2014/main" id="{2D28D2B2-887B-C449-B54F-A6016CBDBCB1}"/>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Tree>
    <p:custDataLst>
      <p:tags r:id="rId1"/>
    </p:custDataLst>
    <p:extLst>
      <p:ext uri="{BB962C8B-B14F-4D97-AF65-F5344CB8AC3E}">
        <p14:creationId xmlns:p14="http://schemas.microsoft.com/office/powerpoint/2010/main" val="27150833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ags" Target="../tags/tag2.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5DF0B29-9AD8-3F4E-B00F-6715996AE88A}"/>
              </a:ext>
            </a:extLst>
          </p:cNvPr>
          <p:cNvSpPr>
            <a:spLocks noGrp="1"/>
          </p:cNvSpPr>
          <p:nvPr>
            <p:ph type="title"/>
          </p:nvPr>
        </p:nvSpPr>
        <p:spPr>
          <a:xfrm>
            <a:off x="419100" y="365125"/>
            <a:ext cx="113538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D4DF7ED-6BC6-EE49-BB58-F5E1626AD5BF}"/>
              </a:ext>
            </a:extLst>
          </p:cNvPr>
          <p:cNvSpPr>
            <a:spLocks noGrp="1"/>
          </p:cNvSpPr>
          <p:nvPr>
            <p:ph type="body" idx="1"/>
          </p:nvPr>
        </p:nvSpPr>
        <p:spPr>
          <a:xfrm>
            <a:off x="419100" y="1825625"/>
            <a:ext cx="113538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5FCD72AE-1203-5947-A950-5866F5412B3B}"/>
              </a:ext>
            </a:extLst>
          </p:cNvPr>
          <p:cNvSpPr>
            <a:spLocks noGrp="1"/>
          </p:cNvSpPr>
          <p:nvPr>
            <p:ph type="sldNum" sz="quarter" idx="4"/>
          </p:nvPr>
        </p:nvSpPr>
        <p:spPr>
          <a:xfrm>
            <a:off x="9029700" y="6356350"/>
            <a:ext cx="2743200" cy="365125"/>
          </a:xfrm>
          <a:prstGeom prst="rect">
            <a:avLst/>
          </a:prstGeom>
        </p:spPr>
        <p:txBody>
          <a:bodyPr vert="horz" lIns="91440" tIns="45720" rIns="91440" bIns="45720" rtlCol="0" anchor="ctr"/>
          <a:lstStyle>
            <a:lvl1pPr algn="r">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fld id="{B6A95138-A96E-2F42-A959-2EFD44FE4AB7}" type="slidenum">
              <a:rPr lang="en-US" smtClean="0"/>
              <a:pPr/>
              <a:t>‹#›</a:t>
            </a:fld>
            <a:endParaRPr lang="en-US" dirty="0"/>
          </a:p>
        </p:txBody>
      </p:sp>
      <p:sp>
        <p:nvSpPr>
          <p:cNvPr id="5" name="Footer Placeholder 4">
            <a:extLst>
              <a:ext uri="{FF2B5EF4-FFF2-40B4-BE49-F238E27FC236}">
                <a16:creationId xmlns:a16="http://schemas.microsoft.com/office/drawing/2014/main" id="{8D064DA9-8E78-194C-AB7B-DC01F6E01F7F}"/>
              </a:ext>
            </a:extLst>
          </p:cNvPr>
          <p:cNvSpPr>
            <a:spLocks noGrp="1"/>
          </p:cNvSpPr>
          <p:nvPr>
            <p:ph type="ftr" sz="quarter" idx="3"/>
          </p:nvPr>
        </p:nvSpPr>
        <p:spPr>
          <a:xfrm>
            <a:off x="419100" y="6356350"/>
            <a:ext cx="6871048"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spTree>
    <p:custDataLst>
      <p:tags r:id="rId25"/>
    </p:custDataLst>
    <p:extLst>
      <p:ext uri="{BB962C8B-B14F-4D97-AF65-F5344CB8AC3E}">
        <p14:creationId xmlns:p14="http://schemas.microsoft.com/office/powerpoint/2010/main" val="2772879459"/>
      </p:ext>
    </p:extLst>
  </p:cSld>
  <p:clrMap bg1="lt1" tx1="dk1" bg2="lt2" tx2="dk2" accent1="accent1" accent2="accent2" accent3="accent3" accent4="accent4" accent5="accent5" accent6="accent6" hlink="hlink" folHlink="folHlink"/>
  <p:sldLayoutIdLst>
    <p:sldLayoutId id="2147483664" r:id="rId1"/>
    <p:sldLayoutId id="2147483663" r:id="rId2"/>
    <p:sldLayoutId id="2147483670" r:id="rId3"/>
    <p:sldLayoutId id="2147483667" r:id="rId4"/>
    <p:sldLayoutId id="2147483650" r:id="rId5"/>
    <p:sldLayoutId id="2147483649" r:id="rId6"/>
    <p:sldLayoutId id="2147483651" r:id="rId7"/>
    <p:sldLayoutId id="2147483652" r:id="rId8"/>
    <p:sldLayoutId id="2147483661" r:id="rId9"/>
    <p:sldLayoutId id="2147483653" r:id="rId10"/>
    <p:sldLayoutId id="2147483671" r:id="rId11"/>
    <p:sldLayoutId id="2147483657" r:id="rId12"/>
    <p:sldLayoutId id="2147483658" r:id="rId13"/>
    <p:sldLayoutId id="2147483659" r:id="rId14"/>
    <p:sldLayoutId id="2147483678" r:id="rId15"/>
    <p:sldLayoutId id="2147483679" r:id="rId16"/>
    <p:sldLayoutId id="2147483680" r:id="rId17"/>
    <p:sldLayoutId id="2147483668" r:id="rId18"/>
    <p:sldLayoutId id="2147483672" r:id="rId19"/>
    <p:sldLayoutId id="2147483665" r:id="rId20"/>
    <p:sldLayoutId id="2147483677" r:id="rId21"/>
    <p:sldLayoutId id="2147483669" r:id="rId22"/>
    <p:sldLayoutId id="2147483660" r:id="rId23"/>
  </p:sldLayoutIdLst>
  <p:hf hdr="0" dt="0"/>
  <p:txStyles>
    <p:titleStyle>
      <a:lvl1pPr algn="l" defTabSz="914400" rtl="0" eaLnBrk="1" latinLnBrk="0" hangingPunct="1">
        <a:lnSpc>
          <a:spcPct val="90000"/>
        </a:lnSpc>
        <a:spcBef>
          <a:spcPct val="0"/>
        </a:spcBef>
        <a:buNone/>
        <a:defRPr sz="40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264" userDrawn="1">
          <p15:clr>
            <a:srgbClr val="F26B43"/>
          </p15:clr>
        </p15:guide>
        <p15:guide id="4" pos="7416"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26.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3.xml"/><Relationship Id="rId1" Type="http://schemas.openxmlformats.org/officeDocument/2006/relationships/tags" Target="../tags/tag35.xml"/><Relationship Id="rId4" Type="http://schemas.openxmlformats.org/officeDocument/2006/relationships/image" Target="../media/image41.png"/></Relationships>
</file>

<file path=ppt/slides/_rels/slide11.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image" Target="../media/image49.svg"/><Relationship Id="rId3" Type="http://schemas.openxmlformats.org/officeDocument/2006/relationships/notesSlide" Target="../notesSlides/notesSlide11.xml"/><Relationship Id="rId7" Type="http://schemas.openxmlformats.org/officeDocument/2006/relationships/image" Target="../media/image24.svg"/><Relationship Id="rId12" Type="http://schemas.openxmlformats.org/officeDocument/2006/relationships/image" Target="../media/image48.png"/><Relationship Id="rId2" Type="http://schemas.openxmlformats.org/officeDocument/2006/relationships/slideLayout" Target="../slideLayouts/slideLayout5.xml"/><Relationship Id="rId1" Type="http://schemas.openxmlformats.org/officeDocument/2006/relationships/tags" Target="../tags/tag36.xml"/><Relationship Id="rId6" Type="http://schemas.openxmlformats.org/officeDocument/2006/relationships/image" Target="../media/image23.png"/><Relationship Id="rId11" Type="http://schemas.openxmlformats.org/officeDocument/2006/relationships/image" Target="../media/image47.svg"/><Relationship Id="rId5" Type="http://schemas.openxmlformats.org/officeDocument/2006/relationships/image" Target="../media/image43.svg"/><Relationship Id="rId10" Type="http://schemas.openxmlformats.org/officeDocument/2006/relationships/image" Target="../media/image46.png"/><Relationship Id="rId4" Type="http://schemas.openxmlformats.org/officeDocument/2006/relationships/image" Target="../media/image42.png"/><Relationship Id="rId9" Type="http://schemas.openxmlformats.org/officeDocument/2006/relationships/image" Target="../media/image45.svg"/></Relationships>
</file>

<file path=ppt/slides/_rels/slide12.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image" Target="../media/image57.svg"/><Relationship Id="rId18" Type="http://schemas.openxmlformats.org/officeDocument/2006/relationships/image" Target="../media/image62.png"/><Relationship Id="rId3" Type="http://schemas.openxmlformats.org/officeDocument/2006/relationships/notesSlide" Target="../notesSlides/notesSlide12.xml"/><Relationship Id="rId7" Type="http://schemas.openxmlformats.org/officeDocument/2006/relationships/image" Target="../media/image53.svg"/><Relationship Id="rId12" Type="http://schemas.openxmlformats.org/officeDocument/2006/relationships/image" Target="../media/image56.png"/><Relationship Id="rId17" Type="http://schemas.openxmlformats.org/officeDocument/2006/relationships/image" Target="../media/image61.svg"/><Relationship Id="rId2" Type="http://schemas.openxmlformats.org/officeDocument/2006/relationships/slideLayout" Target="../slideLayouts/slideLayout5.xml"/><Relationship Id="rId16" Type="http://schemas.openxmlformats.org/officeDocument/2006/relationships/image" Target="../media/image60.png"/><Relationship Id="rId1" Type="http://schemas.openxmlformats.org/officeDocument/2006/relationships/tags" Target="../tags/tag37.xml"/><Relationship Id="rId6" Type="http://schemas.openxmlformats.org/officeDocument/2006/relationships/image" Target="../media/image52.png"/><Relationship Id="rId11" Type="http://schemas.openxmlformats.org/officeDocument/2006/relationships/image" Target="../media/image55.svg"/><Relationship Id="rId5" Type="http://schemas.openxmlformats.org/officeDocument/2006/relationships/image" Target="../media/image51.svg"/><Relationship Id="rId15" Type="http://schemas.openxmlformats.org/officeDocument/2006/relationships/image" Target="../media/image59.svg"/><Relationship Id="rId10" Type="http://schemas.openxmlformats.org/officeDocument/2006/relationships/image" Target="../media/image54.png"/><Relationship Id="rId19" Type="http://schemas.openxmlformats.org/officeDocument/2006/relationships/image" Target="../media/image63.svg"/><Relationship Id="rId4" Type="http://schemas.openxmlformats.org/officeDocument/2006/relationships/image" Target="../media/image50.png"/><Relationship Id="rId9" Type="http://schemas.openxmlformats.org/officeDocument/2006/relationships/image" Target="../media/image45.svg"/><Relationship Id="rId14" Type="http://schemas.openxmlformats.org/officeDocument/2006/relationships/image" Target="../media/image58.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3.xml"/><Relationship Id="rId1" Type="http://schemas.openxmlformats.org/officeDocument/2006/relationships/tags" Target="../tags/tag38.xml"/><Relationship Id="rId4" Type="http://schemas.openxmlformats.org/officeDocument/2006/relationships/image" Target="../media/image64.jpe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tags" Target="../tags/tag39.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5.xml"/><Relationship Id="rId1" Type="http://schemas.openxmlformats.org/officeDocument/2006/relationships/tags" Target="../tags/tag40.xml"/><Relationship Id="rId5" Type="http://schemas.openxmlformats.org/officeDocument/2006/relationships/image" Target="../media/image66.svg"/><Relationship Id="rId4" Type="http://schemas.openxmlformats.org/officeDocument/2006/relationships/image" Target="../media/image65.png"/></Relationships>
</file>

<file path=ppt/slides/_rels/slide16.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notesSlide" Target="../notesSlides/notesSlide16.xml"/><Relationship Id="rId7" Type="http://schemas.openxmlformats.org/officeDocument/2006/relationships/image" Target="../media/image70.svg"/><Relationship Id="rId2" Type="http://schemas.openxmlformats.org/officeDocument/2006/relationships/slideLayout" Target="../slideLayouts/slideLayout18.xml"/><Relationship Id="rId1" Type="http://schemas.openxmlformats.org/officeDocument/2006/relationships/tags" Target="../tags/tag41.xml"/><Relationship Id="rId6" Type="http://schemas.openxmlformats.org/officeDocument/2006/relationships/image" Target="../media/image69.png"/><Relationship Id="rId11" Type="http://schemas.microsoft.com/office/2007/relationships/hdphoto" Target="../media/hdphoto1.wdp"/><Relationship Id="rId5" Type="http://schemas.openxmlformats.org/officeDocument/2006/relationships/image" Target="../media/image68.svg"/><Relationship Id="rId10" Type="http://schemas.openxmlformats.org/officeDocument/2006/relationships/image" Target="../media/image73.png"/><Relationship Id="rId4" Type="http://schemas.openxmlformats.org/officeDocument/2006/relationships/image" Target="../media/image67.png"/><Relationship Id="rId9" Type="http://schemas.openxmlformats.org/officeDocument/2006/relationships/image" Target="../media/image72.svg"/></Relationships>
</file>

<file path=ppt/slides/_rels/slide17.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notesSlide" Target="../notesSlides/notesSlide17.xml"/><Relationship Id="rId7" Type="http://schemas.openxmlformats.org/officeDocument/2006/relationships/image" Target="../media/image75.svg"/><Relationship Id="rId2" Type="http://schemas.openxmlformats.org/officeDocument/2006/relationships/slideLayout" Target="../slideLayouts/slideLayout5.xml"/><Relationship Id="rId1" Type="http://schemas.openxmlformats.org/officeDocument/2006/relationships/tags" Target="../tags/tag42.xml"/><Relationship Id="rId6" Type="http://schemas.openxmlformats.org/officeDocument/2006/relationships/image" Target="../media/image74.png"/><Relationship Id="rId5" Type="http://schemas.openxmlformats.org/officeDocument/2006/relationships/image" Target="../media/image53.svg"/><Relationship Id="rId4" Type="http://schemas.openxmlformats.org/officeDocument/2006/relationships/image" Target="../media/image52.png"/><Relationship Id="rId9" Type="http://schemas.openxmlformats.org/officeDocument/2006/relationships/image" Target="../media/image61.svg"/></Relationships>
</file>

<file path=ppt/slides/_rels/slide18.xml.rels><?xml version="1.0" encoding="UTF-8" standalone="yes"?>
<Relationships xmlns="http://schemas.openxmlformats.org/package/2006/relationships"><Relationship Id="rId8" Type="http://schemas.openxmlformats.org/officeDocument/2006/relationships/image" Target="../media/image80.svg"/><Relationship Id="rId3" Type="http://schemas.openxmlformats.org/officeDocument/2006/relationships/notesSlide" Target="../notesSlides/notesSlide18.xml"/><Relationship Id="rId7" Type="http://schemas.openxmlformats.org/officeDocument/2006/relationships/image" Target="../media/image79.png"/><Relationship Id="rId2" Type="http://schemas.openxmlformats.org/officeDocument/2006/relationships/slideLayout" Target="../slideLayouts/slideLayout5.xml"/><Relationship Id="rId1" Type="http://schemas.openxmlformats.org/officeDocument/2006/relationships/tags" Target="../tags/tag43.xml"/><Relationship Id="rId6" Type="http://schemas.openxmlformats.org/officeDocument/2006/relationships/image" Target="../media/image78.svg"/><Relationship Id="rId5" Type="http://schemas.openxmlformats.org/officeDocument/2006/relationships/image" Target="../media/image77.png"/><Relationship Id="rId4" Type="http://schemas.openxmlformats.org/officeDocument/2006/relationships/image" Target="../media/image76.jpg"/><Relationship Id="rId9" Type="http://schemas.openxmlformats.org/officeDocument/2006/relationships/image" Target="../media/image81.tiff"/></Relationships>
</file>

<file path=ppt/slides/_rels/slide19.xml.rels><?xml version="1.0" encoding="UTF-8" standalone="yes"?>
<Relationships xmlns="http://schemas.openxmlformats.org/package/2006/relationships"><Relationship Id="rId8" Type="http://schemas.openxmlformats.org/officeDocument/2006/relationships/image" Target="../media/image84.svg"/><Relationship Id="rId3" Type="http://schemas.openxmlformats.org/officeDocument/2006/relationships/notesSlide" Target="../notesSlides/notesSlide19.xml"/><Relationship Id="rId7" Type="http://schemas.openxmlformats.org/officeDocument/2006/relationships/image" Target="../media/image83.png"/><Relationship Id="rId12" Type="http://schemas.openxmlformats.org/officeDocument/2006/relationships/image" Target="../media/image86.svg"/><Relationship Id="rId2" Type="http://schemas.openxmlformats.org/officeDocument/2006/relationships/slideLayout" Target="../slideLayouts/slideLayout18.xml"/><Relationship Id="rId1" Type="http://schemas.openxmlformats.org/officeDocument/2006/relationships/tags" Target="../tags/tag44.xml"/><Relationship Id="rId6" Type="http://schemas.openxmlformats.org/officeDocument/2006/relationships/image" Target="../media/image72.svg"/><Relationship Id="rId11" Type="http://schemas.openxmlformats.org/officeDocument/2006/relationships/image" Target="../media/image85.png"/><Relationship Id="rId5" Type="http://schemas.openxmlformats.org/officeDocument/2006/relationships/image" Target="../media/image71.png"/><Relationship Id="rId10" Type="http://schemas.openxmlformats.org/officeDocument/2006/relationships/image" Target="../media/image63.svg"/><Relationship Id="rId4" Type="http://schemas.openxmlformats.org/officeDocument/2006/relationships/image" Target="../media/image82.png"/><Relationship Id="rId9" Type="http://schemas.openxmlformats.org/officeDocument/2006/relationships/image" Target="../media/image62.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6.xml"/><Relationship Id="rId1" Type="http://schemas.openxmlformats.org/officeDocument/2006/relationships/tags" Target="../tags/tag27.xml"/><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5.xml"/><Relationship Id="rId1" Type="http://schemas.openxmlformats.org/officeDocument/2006/relationships/tags" Target="../tags/tag45.xml"/><Relationship Id="rId5" Type="http://schemas.openxmlformats.org/officeDocument/2006/relationships/image" Target="../media/image84.svg"/><Relationship Id="rId4" Type="http://schemas.openxmlformats.org/officeDocument/2006/relationships/image" Target="../media/image83.png"/></Relationships>
</file>

<file path=ppt/slides/_rels/slide21.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notesSlide" Target="../notesSlides/notesSlide21.xml"/><Relationship Id="rId7" Type="http://schemas.openxmlformats.org/officeDocument/2006/relationships/image" Target="../media/image68.svg"/><Relationship Id="rId2" Type="http://schemas.openxmlformats.org/officeDocument/2006/relationships/slideLayout" Target="../slideLayouts/slideLayout5.xml"/><Relationship Id="rId1" Type="http://schemas.openxmlformats.org/officeDocument/2006/relationships/tags" Target="../tags/tag46.xml"/><Relationship Id="rId6" Type="http://schemas.openxmlformats.org/officeDocument/2006/relationships/image" Target="../media/image67.png"/><Relationship Id="rId11" Type="http://schemas.openxmlformats.org/officeDocument/2006/relationships/image" Target="../media/image72.svg"/><Relationship Id="rId5" Type="http://schemas.openxmlformats.org/officeDocument/2006/relationships/image" Target="../media/image84.svg"/><Relationship Id="rId10" Type="http://schemas.openxmlformats.org/officeDocument/2006/relationships/image" Target="../media/image71.png"/><Relationship Id="rId4" Type="http://schemas.openxmlformats.org/officeDocument/2006/relationships/image" Target="../media/image83.png"/><Relationship Id="rId9" Type="http://schemas.openxmlformats.org/officeDocument/2006/relationships/image" Target="../media/image70.sv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5.xml"/><Relationship Id="rId1" Type="http://schemas.openxmlformats.org/officeDocument/2006/relationships/tags" Target="../tags/tag47.xml"/><Relationship Id="rId4" Type="http://schemas.openxmlformats.org/officeDocument/2006/relationships/image" Target="../media/image87.PNG"/></Relationships>
</file>

<file path=ppt/slides/_rels/slide23.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notesSlide" Target="../notesSlides/notesSlide23.xml"/><Relationship Id="rId7" Type="http://schemas.openxmlformats.org/officeDocument/2006/relationships/image" Target="../media/image84.svg"/><Relationship Id="rId2" Type="http://schemas.openxmlformats.org/officeDocument/2006/relationships/slideLayout" Target="../slideLayouts/slideLayout6.xml"/><Relationship Id="rId1" Type="http://schemas.openxmlformats.org/officeDocument/2006/relationships/tags" Target="../tags/tag48.xml"/><Relationship Id="rId6" Type="http://schemas.openxmlformats.org/officeDocument/2006/relationships/image" Target="../media/image83.png"/><Relationship Id="rId11" Type="http://schemas.openxmlformats.org/officeDocument/2006/relationships/image" Target="../media/image70.svg"/><Relationship Id="rId5" Type="http://schemas.openxmlformats.org/officeDocument/2006/relationships/image" Target="../media/image89.svg"/><Relationship Id="rId10" Type="http://schemas.openxmlformats.org/officeDocument/2006/relationships/image" Target="../media/image69.png"/><Relationship Id="rId4" Type="http://schemas.openxmlformats.org/officeDocument/2006/relationships/image" Target="../media/image88.png"/><Relationship Id="rId9" Type="http://schemas.openxmlformats.org/officeDocument/2006/relationships/image" Target="../media/image91.sv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5.xml"/><Relationship Id="rId1" Type="http://schemas.openxmlformats.org/officeDocument/2006/relationships/tags" Target="../tags/tag49.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6.xml"/><Relationship Id="rId1" Type="http://schemas.openxmlformats.org/officeDocument/2006/relationships/tags" Target="../tags/tag50.xml"/><Relationship Id="rId5" Type="http://schemas.openxmlformats.org/officeDocument/2006/relationships/image" Target="../media/image89.svg"/><Relationship Id="rId4" Type="http://schemas.openxmlformats.org/officeDocument/2006/relationships/image" Target="../media/image88.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5.xml"/><Relationship Id="rId1" Type="http://schemas.openxmlformats.org/officeDocument/2006/relationships/tags" Target="../tags/tag51.xml"/><Relationship Id="rId5" Type="http://schemas.openxmlformats.org/officeDocument/2006/relationships/image" Target="../media/image68.svg"/><Relationship Id="rId4" Type="http://schemas.openxmlformats.org/officeDocument/2006/relationships/image" Target="../media/image67.png"/></Relationships>
</file>

<file path=ppt/slides/_rels/slide27.xml.rels><?xml version="1.0" encoding="UTF-8" standalone="yes"?>
<Relationships xmlns="http://schemas.openxmlformats.org/package/2006/relationships"><Relationship Id="rId8" Type="http://schemas.openxmlformats.org/officeDocument/2006/relationships/image" Target="../media/image94.png"/><Relationship Id="rId13" Type="http://schemas.openxmlformats.org/officeDocument/2006/relationships/image" Target="../media/image83.png"/><Relationship Id="rId3" Type="http://schemas.openxmlformats.org/officeDocument/2006/relationships/notesSlide" Target="../notesSlides/notesSlide27.xml"/><Relationship Id="rId7" Type="http://schemas.openxmlformats.org/officeDocument/2006/relationships/image" Target="../media/image59.svg"/><Relationship Id="rId12" Type="http://schemas.openxmlformats.org/officeDocument/2006/relationships/image" Target="../media/image68.svg"/><Relationship Id="rId2" Type="http://schemas.openxmlformats.org/officeDocument/2006/relationships/slideLayout" Target="../slideLayouts/slideLayout5.xml"/><Relationship Id="rId1" Type="http://schemas.openxmlformats.org/officeDocument/2006/relationships/tags" Target="../tags/tag52.xml"/><Relationship Id="rId6" Type="http://schemas.openxmlformats.org/officeDocument/2006/relationships/image" Target="../media/image58.png"/><Relationship Id="rId11" Type="http://schemas.openxmlformats.org/officeDocument/2006/relationships/image" Target="../media/image67.png"/><Relationship Id="rId5" Type="http://schemas.openxmlformats.org/officeDocument/2006/relationships/image" Target="../media/image93.svg"/><Relationship Id="rId10" Type="http://schemas.openxmlformats.org/officeDocument/2006/relationships/image" Target="../media/image91.svg"/><Relationship Id="rId4" Type="http://schemas.openxmlformats.org/officeDocument/2006/relationships/image" Target="../media/image92.png"/><Relationship Id="rId9" Type="http://schemas.openxmlformats.org/officeDocument/2006/relationships/image" Target="../media/image90.png"/><Relationship Id="rId14" Type="http://schemas.openxmlformats.org/officeDocument/2006/relationships/image" Target="../media/image84.sv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3.xml"/><Relationship Id="rId1" Type="http://schemas.openxmlformats.org/officeDocument/2006/relationships/tags" Target="../tags/tag53.xml"/><Relationship Id="rId4" Type="http://schemas.openxmlformats.org/officeDocument/2006/relationships/image" Target="../media/image64.jpe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3.xml"/><Relationship Id="rId1" Type="http://schemas.openxmlformats.org/officeDocument/2006/relationships/tags" Target="../tags/tag54.xml"/><Relationship Id="rId5" Type="http://schemas.openxmlformats.org/officeDocument/2006/relationships/image" Target="../media/image95.png"/><Relationship Id="rId4" Type="http://schemas.openxmlformats.org/officeDocument/2006/relationships/hyperlink" Target="https://aws-tc-largeobjects.s3-us-west-2.amazonaws.com/ILT-TF-100-ACFNDS-20-EN/Module_4_IAM+v2.0.mp4" TargetMode="Externa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5.xml"/><Relationship Id="rId1" Type="http://schemas.openxmlformats.org/officeDocument/2006/relationships/tags" Target="../tags/tag28.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xml"/><Relationship Id="rId1" Type="http://schemas.openxmlformats.org/officeDocument/2006/relationships/tags" Target="../tags/tag55.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5.xml"/><Relationship Id="rId1" Type="http://schemas.openxmlformats.org/officeDocument/2006/relationships/tags" Target="../tags/tag56.xml"/><Relationship Id="rId4" Type="http://schemas.openxmlformats.org/officeDocument/2006/relationships/image" Target="../media/image96.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5.xml"/><Relationship Id="rId1" Type="http://schemas.openxmlformats.org/officeDocument/2006/relationships/tags" Target="../tags/tag57.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5.xml"/><Relationship Id="rId1" Type="http://schemas.openxmlformats.org/officeDocument/2006/relationships/tags" Target="../tags/tag58.xml"/><Relationship Id="rId6" Type="http://schemas.openxmlformats.org/officeDocument/2006/relationships/image" Target="../media/image78.svg"/><Relationship Id="rId5" Type="http://schemas.openxmlformats.org/officeDocument/2006/relationships/image" Target="../media/image77.png"/><Relationship Id="rId4" Type="http://schemas.openxmlformats.org/officeDocument/2006/relationships/hyperlink" Target="https://safenet.gemalto.com/multi-factor-authentication/" TargetMode="Externa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5.xml"/><Relationship Id="rId1" Type="http://schemas.openxmlformats.org/officeDocument/2006/relationships/tags" Target="../tags/tag59.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5.xml"/><Relationship Id="rId1" Type="http://schemas.openxmlformats.org/officeDocument/2006/relationships/tags" Target="../tags/tag60.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2.xml"/><Relationship Id="rId1" Type="http://schemas.openxmlformats.org/officeDocument/2006/relationships/tags" Target="../tags/tag61.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5.xml"/><Relationship Id="rId1" Type="http://schemas.openxmlformats.org/officeDocument/2006/relationships/tags" Target="../tags/tag62.xml"/><Relationship Id="rId4" Type="http://schemas.openxmlformats.org/officeDocument/2006/relationships/image" Target="../media/image97.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5.xml"/><Relationship Id="rId1" Type="http://schemas.openxmlformats.org/officeDocument/2006/relationships/tags" Target="../tags/tag63.xml"/><Relationship Id="rId4" Type="http://schemas.openxmlformats.org/officeDocument/2006/relationships/image" Target="../media/image97.pn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5.xml"/><Relationship Id="rId1" Type="http://schemas.openxmlformats.org/officeDocument/2006/relationships/tags" Target="../tags/tag64.xml"/><Relationship Id="rId4" Type="http://schemas.openxmlformats.org/officeDocument/2006/relationships/image" Target="../media/image98.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29.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5.xml"/><Relationship Id="rId1" Type="http://schemas.openxmlformats.org/officeDocument/2006/relationships/tags" Target="../tags/tag65.xml"/><Relationship Id="rId4" Type="http://schemas.openxmlformats.org/officeDocument/2006/relationships/image" Target="../media/image99.pn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5.xml"/><Relationship Id="rId1" Type="http://schemas.openxmlformats.org/officeDocument/2006/relationships/tags" Target="../tags/tag66.xml"/><Relationship Id="rId4" Type="http://schemas.openxmlformats.org/officeDocument/2006/relationships/image" Target="../media/image99.pn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5.xml"/><Relationship Id="rId1" Type="http://schemas.openxmlformats.org/officeDocument/2006/relationships/tags" Target="../tags/tag67.xml"/><Relationship Id="rId4" Type="http://schemas.openxmlformats.org/officeDocument/2006/relationships/image" Target="../media/image100.pn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5.xml"/><Relationship Id="rId1" Type="http://schemas.openxmlformats.org/officeDocument/2006/relationships/tags" Target="../tags/tag68.xml"/><Relationship Id="rId4" Type="http://schemas.openxmlformats.org/officeDocument/2006/relationships/image" Target="../media/image101.png"/></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5.xml"/><Relationship Id="rId1" Type="http://schemas.openxmlformats.org/officeDocument/2006/relationships/tags" Target="../tags/tag69.xml"/><Relationship Id="rId4" Type="http://schemas.openxmlformats.org/officeDocument/2006/relationships/image" Target="../media/image102.png"/></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5.xml"/><Relationship Id="rId1" Type="http://schemas.openxmlformats.org/officeDocument/2006/relationships/tags" Target="../tags/tag70.xml"/><Relationship Id="rId4" Type="http://schemas.openxmlformats.org/officeDocument/2006/relationships/image" Target="../media/image103.png"/></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5.xml"/><Relationship Id="rId1" Type="http://schemas.openxmlformats.org/officeDocument/2006/relationships/tags" Target="../tags/tag71.xml"/><Relationship Id="rId4" Type="http://schemas.openxmlformats.org/officeDocument/2006/relationships/image" Target="../media/image104.png"/></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5.xml"/><Relationship Id="rId1" Type="http://schemas.openxmlformats.org/officeDocument/2006/relationships/tags" Target="../tags/tag72.xml"/><Relationship Id="rId4" Type="http://schemas.openxmlformats.org/officeDocument/2006/relationships/image" Target="../media/image105.png"/></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5.xml"/><Relationship Id="rId1" Type="http://schemas.openxmlformats.org/officeDocument/2006/relationships/tags" Target="../tags/tag73.xml"/><Relationship Id="rId4" Type="http://schemas.openxmlformats.org/officeDocument/2006/relationships/image" Target="../media/image106.png"/></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5.xml"/><Relationship Id="rId1" Type="http://schemas.openxmlformats.org/officeDocument/2006/relationships/tags" Target="../tags/tag74.xml"/><Relationship Id="rId4" Type="http://schemas.openxmlformats.org/officeDocument/2006/relationships/image" Target="../media/image107.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8.xml"/><Relationship Id="rId1" Type="http://schemas.openxmlformats.org/officeDocument/2006/relationships/tags" Target="../tags/tag30.xml"/><Relationship Id="rId4" Type="http://schemas.openxmlformats.org/officeDocument/2006/relationships/image" Target="../media/image8.png"/></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3.xml"/><Relationship Id="rId1" Type="http://schemas.openxmlformats.org/officeDocument/2006/relationships/tags" Target="../tags/tag75.xml"/><Relationship Id="rId4" Type="http://schemas.openxmlformats.org/officeDocument/2006/relationships/image" Target="../media/image64.jpeg"/></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3.xml"/><Relationship Id="rId1" Type="http://schemas.openxmlformats.org/officeDocument/2006/relationships/tags" Target="../tags/tag76.xml"/><Relationship Id="rId4" Type="http://schemas.openxmlformats.org/officeDocument/2006/relationships/image" Target="../media/image108.jpeg"/></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6.xml"/><Relationship Id="rId1" Type="http://schemas.openxmlformats.org/officeDocument/2006/relationships/tags" Target="../tags/tag77.xml"/><Relationship Id="rId5" Type="http://schemas.openxmlformats.org/officeDocument/2006/relationships/image" Target="../media/image66.svg"/><Relationship Id="rId4" Type="http://schemas.openxmlformats.org/officeDocument/2006/relationships/image" Target="../media/image65.png"/></Relationships>
</file>

<file path=ppt/slides/_rels/slide53.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notesSlide" Target="../notesSlides/notesSlide53.xml"/><Relationship Id="rId7" Type="http://schemas.openxmlformats.org/officeDocument/2006/relationships/image" Target="../media/image91.svg"/><Relationship Id="rId2" Type="http://schemas.openxmlformats.org/officeDocument/2006/relationships/slideLayout" Target="../slideLayouts/slideLayout5.xml"/><Relationship Id="rId1" Type="http://schemas.openxmlformats.org/officeDocument/2006/relationships/tags" Target="../tags/tag78.xml"/><Relationship Id="rId6" Type="http://schemas.openxmlformats.org/officeDocument/2006/relationships/image" Target="../media/image90.png"/><Relationship Id="rId11" Type="http://schemas.openxmlformats.org/officeDocument/2006/relationships/image" Target="../media/image89.svg"/><Relationship Id="rId5" Type="http://schemas.openxmlformats.org/officeDocument/2006/relationships/image" Target="../media/image84.svg"/><Relationship Id="rId10" Type="http://schemas.openxmlformats.org/officeDocument/2006/relationships/image" Target="../media/image88.png"/><Relationship Id="rId4" Type="http://schemas.openxmlformats.org/officeDocument/2006/relationships/image" Target="../media/image83.png"/><Relationship Id="rId9" Type="http://schemas.openxmlformats.org/officeDocument/2006/relationships/image" Target="../media/image24.svg"/></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20.xml"/><Relationship Id="rId1" Type="http://schemas.openxmlformats.org/officeDocument/2006/relationships/tags" Target="../tags/tag79.xml"/><Relationship Id="rId5" Type="http://schemas.openxmlformats.org/officeDocument/2006/relationships/image" Target="../media/image110.png"/><Relationship Id="rId4" Type="http://schemas.openxmlformats.org/officeDocument/2006/relationships/image" Target="../media/image109.jpeg"/></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4.xml"/><Relationship Id="rId1" Type="http://schemas.openxmlformats.org/officeDocument/2006/relationships/tags" Target="../tags/tag80.xml"/><Relationship Id="rId4" Type="http://schemas.openxmlformats.org/officeDocument/2006/relationships/image" Target="../media/image111.tiff"/></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2.xml"/><Relationship Id="rId1" Type="http://schemas.openxmlformats.org/officeDocument/2006/relationships/tags" Target="../tags/tag81.xml"/></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5.xml"/><Relationship Id="rId1" Type="http://schemas.openxmlformats.org/officeDocument/2006/relationships/tags" Target="../tags/tag82.xml"/><Relationship Id="rId5" Type="http://schemas.openxmlformats.org/officeDocument/2006/relationships/image" Target="../media/image113.svg"/><Relationship Id="rId4" Type="http://schemas.openxmlformats.org/officeDocument/2006/relationships/image" Target="../media/image112.png"/></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5.xml"/><Relationship Id="rId1" Type="http://schemas.openxmlformats.org/officeDocument/2006/relationships/tags" Target="../tags/tag83.xml"/></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5.xml"/><Relationship Id="rId1" Type="http://schemas.openxmlformats.org/officeDocument/2006/relationships/tags" Target="../tags/tag84.xml"/><Relationship Id="rId5" Type="http://schemas.openxmlformats.org/officeDocument/2006/relationships/image" Target="../media/image115.svg"/><Relationship Id="rId4" Type="http://schemas.openxmlformats.org/officeDocument/2006/relationships/image" Target="../media/image114.png"/></Relationships>
</file>

<file path=ppt/slides/_rels/slide6.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svg"/><Relationship Id="rId3" Type="http://schemas.openxmlformats.org/officeDocument/2006/relationships/notesSlide" Target="../notesSlides/notesSlide6.xml"/><Relationship Id="rId7" Type="http://schemas.openxmlformats.org/officeDocument/2006/relationships/image" Target="../media/image12.svg"/><Relationship Id="rId12" Type="http://schemas.openxmlformats.org/officeDocument/2006/relationships/image" Target="../media/image17.png"/><Relationship Id="rId17" Type="http://schemas.openxmlformats.org/officeDocument/2006/relationships/image" Target="../media/image22.png"/><Relationship Id="rId2" Type="http://schemas.openxmlformats.org/officeDocument/2006/relationships/slideLayout" Target="../slideLayouts/slideLayout6.xml"/><Relationship Id="rId16" Type="http://schemas.openxmlformats.org/officeDocument/2006/relationships/image" Target="../media/image21.png"/><Relationship Id="rId1" Type="http://schemas.openxmlformats.org/officeDocument/2006/relationships/tags" Target="../tags/tag31.xml"/><Relationship Id="rId6" Type="http://schemas.openxmlformats.org/officeDocument/2006/relationships/image" Target="../media/image11.png"/><Relationship Id="rId11" Type="http://schemas.openxmlformats.org/officeDocument/2006/relationships/image" Target="../media/image16.svg"/><Relationship Id="rId5" Type="http://schemas.openxmlformats.org/officeDocument/2006/relationships/image" Target="../media/image10.svg"/><Relationship Id="rId15" Type="http://schemas.openxmlformats.org/officeDocument/2006/relationships/image" Target="../media/image20.sv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svg"/><Relationship Id="rId14" Type="http://schemas.openxmlformats.org/officeDocument/2006/relationships/image" Target="../media/image19.png"/></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60.xml"/><Relationship Id="rId2" Type="http://schemas.openxmlformats.org/officeDocument/2006/relationships/slideLayout" Target="../slideLayouts/slideLayout5.xml"/><Relationship Id="rId1" Type="http://schemas.openxmlformats.org/officeDocument/2006/relationships/tags" Target="../tags/tag85.xml"/><Relationship Id="rId5" Type="http://schemas.openxmlformats.org/officeDocument/2006/relationships/image" Target="../media/image117.svg"/><Relationship Id="rId4" Type="http://schemas.openxmlformats.org/officeDocument/2006/relationships/image" Target="../media/image116.png"/></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61.xml"/><Relationship Id="rId2" Type="http://schemas.openxmlformats.org/officeDocument/2006/relationships/slideLayout" Target="../slideLayouts/slideLayout5.xml"/><Relationship Id="rId1" Type="http://schemas.openxmlformats.org/officeDocument/2006/relationships/tags" Target="../tags/tag86.xml"/><Relationship Id="rId5" Type="http://schemas.openxmlformats.org/officeDocument/2006/relationships/image" Target="../media/image38.svg"/><Relationship Id="rId4" Type="http://schemas.openxmlformats.org/officeDocument/2006/relationships/image" Target="../media/image37.png"/></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62.xml"/><Relationship Id="rId2" Type="http://schemas.openxmlformats.org/officeDocument/2006/relationships/slideLayout" Target="../slideLayouts/slideLayout2.xml"/><Relationship Id="rId1" Type="http://schemas.openxmlformats.org/officeDocument/2006/relationships/tags" Target="../tags/tag87.xml"/></Relationships>
</file>

<file path=ppt/slides/_rels/slide63.xml.rels><?xml version="1.0" encoding="UTF-8" standalone="yes"?>
<Relationships xmlns="http://schemas.openxmlformats.org/package/2006/relationships"><Relationship Id="rId8" Type="http://schemas.openxmlformats.org/officeDocument/2006/relationships/image" Target="../media/image122.png"/><Relationship Id="rId3" Type="http://schemas.openxmlformats.org/officeDocument/2006/relationships/notesSlide" Target="../notesSlides/notesSlide63.xml"/><Relationship Id="rId7" Type="http://schemas.openxmlformats.org/officeDocument/2006/relationships/image" Target="../media/image121.svg"/><Relationship Id="rId2" Type="http://schemas.openxmlformats.org/officeDocument/2006/relationships/slideLayout" Target="../slideLayouts/slideLayout5.xml"/><Relationship Id="rId1" Type="http://schemas.openxmlformats.org/officeDocument/2006/relationships/tags" Target="../tags/tag88.xml"/><Relationship Id="rId6" Type="http://schemas.openxmlformats.org/officeDocument/2006/relationships/image" Target="../media/image120.png"/><Relationship Id="rId11" Type="http://schemas.openxmlformats.org/officeDocument/2006/relationships/image" Target="../media/image125.svg"/><Relationship Id="rId5" Type="http://schemas.openxmlformats.org/officeDocument/2006/relationships/image" Target="../media/image119.svg"/><Relationship Id="rId10" Type="http://schemas.openxmlformats.org/officeDocument/2006/relationships/image" Target="../media/image124.png"/><Relationship Id="rId4" Type="http://schemas.openxmlformats.org/officeDocument/2006/relationships/image" Target="../media/image118.png"/><Relationship Id="rId9" Type="http://schemas.openxmlformats.org/officeDocument/2006/relationships/image" Target="../media/image123.svg"/></Relationships>
</file>

<file path=ppt/slides/_rels/slide64.xml.rels><?xml version="1.0" encoding="UTF-8" standalone="yes"?>
<Relationships xmlns="http://schemas.openxmlformats.org/package/2006/relationships"><Relationship Id="rId8" Type="http://schemas.openxmlformats.org/officeDocument/2006/relationships/image" Target="../media/image128.png"/><Relationship Id="rId13" Type="http://schemas.openxmlformats.org/officeDocument/2006/relationships/image" Target="../media/image131.svg"/><Relationship Id="rId18" Type="http://schemas.openxmlformats.org/officeDocument/2006/relationships/image" Target="../media/image134.png"/><Relationship Id="rId3" Type="http://schemas.openxmlformats.org/officeDocument/2006/relationships/notesSlide" Target="../notesSlides/notesSlide64.xml"/><Relationship Id="rId7" Type="http://schemas.openxmlformats.org/officeDocument/2006/relationships/image" Target="../media/image93.svg"/><Relationship Id="rId12" Type="http://schemas.openxmlformats.org/officeDocument/2006/relationships/image" Target="../media/image130.png"/><Relationship Id="rId17" Type="http://schemas.openxmlformats.org/officeDocument/2006/relationships/image" Target="../media/image133.svg"/><Relationship Id="rId2" Type="http://schemas.openxmlformats.org/officeDocument/2006/relationships/slideLayout" Target="../slideLayouts/slideLayout5.xml"/><Relationship Id="rId16" Type="http://schemas.openxmlformats.org/officeDocument/2006/relationships/image" Target="../media/image132.png"/><Relationship Id="rId1" Type="http://schemas.openxmlformats.org/officeDocument/2006/relationships/tags" Target="../tags/tag89.xml"/><Relationship Id="rId6" Type="http://schemas.openxmlformats.org/officeDocument/2006/relationships/image" Target="../media/image92.png"/><Relationship Id="rId11" Type="http://schemas.openxmlformats.org/officeDocument/2006/relationships/image" Target="../media/image24.svg"/><Relationship Id="rId5" Type="http://schemas.openxmlformats.org/officeDocument/2006/relationships/image" Target="../media/image127.svg"/><Relationship Id="rId15" Type="http://schemas.openxmlformats.org/officeDocument/2006/relationships/image" Target="../media/image43.svg"/><Relationship Id="rId10" Type="http://schemas.openxmlformats.org/officeDocument/2006/relationships/image" Target="../media/image23.png"/><Relationship Id="rId19" Type="http://schemas.openxmlformats.org/officeDocument/2006/relationships/image" Target="../media/image135.svg"/><Relationship Id="rId4" Type="http://schemas.openxmlformats.org/officeDocument/2006/relationships/image" Target="../media/image126.png"/><Relationship Id="rId9" Type="http://schemas.openxmlformats.org/officeDocument/2006/relationships/image" Target="../media/image129.svg"/><Relationship Id="rId14" Type="http://schemas.openxmlformats.org/officeDocument/2006/relationships/image" Target="../media/image42.png"/></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65.xml"/><Relationship Id="rId7" Type="http://schemas.openxmlformats.org/officeDocument/2006/relationships/hyperlink" Target="https://aws.amazon.com/premiumsupport/trustedadvisor/" TargetMode="External"/><Relationship Id="rId2" Type="http://schemas.openxmlformats.org/officeDocument/2006/relationships/slideLayout" Target="../slideLayouts/slideLayout5.xml"/><Relationship Id="rId1" Type="http://schemas.openxmlformats.org/officeDocument/2006/relationships/tags" Target="../tags/tag90.xml"/><Relationship Id="rId6" Type="http://schemas.openxmlformats.org/officeDocument/2006/relationships/hyperlink" Target="https://docs.aws.amazon.com/AmazonS3/latest/dev/acl-overview.html" TargetMode="External"/><Relationship Id="rId5" Type="http://schemas.openxmlformats.org/officeDocument/2006/relationships/hyperlink" Target="https://docs.aws.amazon.com/AmazonS3/latest/dev/using-iam-policies.html" TargetMode="External"/><Relationship Id="rId4" Type="http://schemas.openxmlformats.org/officeDocument/2006/relationships/hyperlink" Target="https://aws.amazon.com/blogs/aws/amazon-s3-block-public-access-another-layer-of-protection-for-your-accounts-and-buckets/" TargetMode="External"/></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66.xml"/><Relationship Id="rId2" Type="http://schemas.openxmlformats.org/officeDocument/2006/relationships/slideLayout" Target="../slideLayouts/slideLayout2.xml"/><Relationship Id="rId1" Type="http://schemas.openxmlformats.org/officeDocument/2006/relationships/tags" Target="../tags/tag91.xml"/></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67.xml"/><Relationship Id="rId2" Type="http://schemas.openxmlformats.org/officeDocument/2006/relationships/slideLayout" Target="../slideLayouts/slideLayout5.xml"/><Relationship Id="rId1" Type="http://schemas.openxmlformats.org/officeDocument/2006/relationships/tags" Target="../tags/tag92.xml"/><Relationship Id="rId6" Type="http://schemas.openxmlformats.org/officeDocument/2006/relationships/image" Target="../media/image138.png"/><Relationship Id="rId5" Type="http://schemas.openxmlformats.org/officeDocument/2006/relationships/image" Target="../media/image137.png"/><Relationship Id="rId4" Type="http://schemas.openxmlformats.org/officeDocument/2006/relationships/image" Target="../media/image136.png"/></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68.xml"/><Relationship Id="rId2" Type="http://schemas.openxmlformats.org/officeDocument/2006/relationships/slideLayout" Target="../slideLayouts/slideLayout5.xml"/><Relationship Id="rId1" Type="http://schemas.openxmlformats.org/officeDocument/2006/relationships/tags" Target="../tags/tag93.xml"/><Relationship Id="rId6" Type="http://schemas.openxmlformats.org/officeDocument/2006/relationships/image" Target="../media/image141.tiff"/><Relationship Id="rId5" Type="http://schemas.openxmlformats.org/officeDocument/2006/relationships/image" Target="../media/image140.svg"/><Relationship Id="rId4" Type="http://schemas.openxmlformats.org/officeDocument/2006/relationships/image" Target="../media/image139.png"/></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69.xml"/><Relationship Id="rId2" Type="http://schemas.openxmlformats.org/officeDocument/2006/relationships/slideLayout" Target="../slideLayouts/slideLayout5.xml"/><Relationship Id="rId1" Type="http://schemas.openxmlformats.org/officeDocument/2006/relationships/tags" Target="../tags/tag94.xml"/><Relationship Id="rId5" Type="http://schemas.openxmlformats.org/officeDocument/2006/relationships/image" Target="../media/image143.svg"/><Relationship Id="rId4" Type="http://schemas.openxmlformats.org/officeDocument/2006/relationships/image" Target="../media/image142.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6.xml"/><Relationship Id="rId1" Type="http://schemas.openxmlformats.org/officeDocument/2006/relationships/tags" Target="../tags/tag32.xml"/></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70.xml"/><Relationship Id="rId2" Type="http://schemas.openxmlformats.org/officeDocument/2006/relationships/slideLayout" Target="../slideLayouts/slideLayout3.xml"/><Relationship Id="rId1" Type="http://schemas.openxmlformats.org/officeDocument/2006/relationships/tags" Target="../tags/tag95.xml"/><Relationship Id="rId4" Type="http://schemas.openxmlformats.org/officeDocument/2006/relationships/image" Target="../media/image64.jpeg"/></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71.xml"/><Relationship Id="rId2" Type="http://schemas.openxmlformats.org/officeDocument/2006/relationships/slideLayout" Target="../slideLayouts/slideLayout2.xml"/><Relationship Id="rId1" Type="http://schemas.openxmlformats.org/officeDocument/2006/relationships/tags" Target="../tags/tag96.xml"/></Relationships>
</file>

<file path=ppt/slides/_rels/slide72.xml.rels><?xml version="1.0" encoding="UTF-8" standalone="yes"?>
<Relationships xmlns="http://schemas.openxmlformats.org/package/2006/relationships"><Relationship Id="rId3" Type="http://schemas.openxmlformats.org/officeDocument/2006/relationships/notesSlide" Target="../notesSlides/notesSlide72.xml"/><Relationship Id="rId2" Type="http://schemas.openxmlformats.org/officeDocument/2006/relationships/slideLayout" Target="../slideLayouts/slideLayout5.xml"/><Relationship Id="rId1" Type="http://schemas.openxmlformats.org/officeDocument/2006/relationships/tags" Target="../tags/tag97.xml"/><Relationship Id="rId5" Type="http://schemas.openxmlformats.org/officeDocument/2006/relationships/image" Target="../media/image145.svg"/><Relationship Id="rId4" Type="http://schemas.openxmlformats.org/officeDocument/2006/relationships/image" Target="../media/image144.png"/></Relationships>
</file>

<file path=ppt/slides/_rels/slide73.xml.rels><?xml version="1.0" encoding="UTF-8" standalone="yes"?>
<Relationships xmlns="http://schemas.openxmlformats.org/package/2006/relationships"><Relationship Id="rId8" Type="http://schemas.openxmlformats.org/officeDocument/2006/relationships/image" Target="../media/image150.png"/><Relationship Id="rId3" Type="http://schemas.openxmlformats.org/officeDocument/2006/relationships/notesSlide" Target="../notesSlides/notesSlide73.xml"/><Relationship Id="rId7" Type="http://schemas.openxmlformats.org/officeDocument/2006/relationships/image" Target="../media/image149.svg"/><Relationship Id="rId2" Type="http://schemas.openxmlformats.org/officeDocument/2006/relationships/slideLayout" Target="../slideLayouts/slideLayout5.xml"/><Relationship Id="rId1" Type="http://schemas.openxmlformats.org/officeDocument/2006/relationships/tags" Target="../tags/tag98.xml"/><Relationship Id="rId6" Type="http://schemas.openxmlformats.org/officeDocument/2006/relationships/image" Target="../media/image148.png"/><Relationship Id="rId5" Type="http://schemas.openxmlformats.org/officeDocument/2006/relationships/image" Target="../media/image147.svg"/><Relationship Id="rId4" Type="http://schemas.openxmlformats.org/officeDocument/2006/relationships/image" Target="../media/image146.png"/><Relationship Id="rId9" Type="http://schemas.openxmlformats.org/officeDocument/2006/relationships/image" Target="../media/image151.svg"/></Relationships>
</file>

<file path=ppt/slides/_rels/slide74.xml.rels><?xml version="1.0" encoding="UTF-8" standalone="yes"?>
<Relationships xmlns="http://schemas.openxmlformats.org/package/2006/relationships"><Relationship Id="rId3" Type="http://schemas.openxmlformats.org/officeDocument/2006/relationships/notesSlide" Target="../notesSlides/notesSlide74.xml"/><Relationship Id="rId2" Type="http://schemas.openxmlformats.org/officeDocument/2006/relationships/slideLayout" Target="../slideLayouts/slideLayout2.xml"/><Relationship Id="rId1" Type="http://schemas.openxmlformats.org/officeDocument/2006/relationships/tags" Target="../tags/tag99.xml"/></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75.xml"/><Relationship Id="rId2" Type="http://schemas.openxmlformats.org/officeDocument/2006/relationships/slideLayout" Target="../slideLayouts/slideLayout5.xml"/><Relationship Id="rId1" Type="http://schemas.openxmlformats.org/officeDocument/2006/relationships/tags" Target="../tags/tag100.xml"/></Relationships>
</file>

<file path=ppt/slides/_rels/slide76.xml.rels><?xml version="1.0" encoding="UTF-8" standalone="yes"?>
<Relationships xmlns="http://schemas.openxmlformats.org/package/2006/relationships"><Relationship Id="rId3" Type="http://schemas.openxmlformats.org/officeDocument/2006/relationships/notesSlide" Target="../notesSlides/notesSlide76.xml"/><Relationship Id="rId2" Type="http://schemas.openxmlformats.org/officeDocument/2006/relationships/slideLayout" Target="../slideLayouts/slideLayout18.xml"/><Relationship Id="rId1" Type="http://schemas.openxmlformats.org/officeDocument/2006/relationships/tags" Target="../tags/tag101.xml"/><Relationship Id="rId4" Type="http://schemas.openxmlformats.org/officeDocument/2006/relationships/image" Target="../media/image152.tiff"/></Relationships>
</file>

<file path=ppt/slides/_rels/slide77.xml.rels><?xml version="1.0" encoding="UTF-8" standalone="yes"?>
<Relationships xmlns="http://schemas.openxmlformats.org/package/2006/relationships"><Relationship Id="rId3" Type="http://schemas.openxmlformats.org/officeDocument/2006/relationships/notesSlide" Target="../notesSlides/notesSlide77.xml"/><Relationship Id="rId2" Type="http://schemas.openxmlformats.org/officeDocument/2006/relationships/slideLayout" Target="../slideLayouts/slideLayout5.xml"/><Relationship Id="rId1" Type="http://schemas.openxmlformats.org/officeDocument/2006/relationships/tags" Target="../tags/tag102.xml"/></Relationships>
</file>

<file path=ppt/slides/_rels/slide78.xml.rels><?xml version="1.0" encoding="UTF-8" standalone="yes"?>
<Relationships xmlns="http://schemas.openxmlformats.org/package/2006/relationships"><Relationship Id="rId8" Type="http://schemas.openxmlformats.org/officeDocument/2006/relationships/hyperlink" Target="https://aws.amazon.com/security/penetration-testing/" TargetMode="External"/><Relationship Id="rId3" Type="http://schemas.openxmlformats.org/officeDocument/2006/relationships/notesSlide" Target="../notesSlides/notesSlide78.xml"/><Relationship Id="rId7" Type="http://schemas.openxmlformats.org/officeDocument/2006/relationships/hyperlink" Target="https://aws.amazon.com/security/security-bulletins/" TargetMode="External"/><Relationship Id="rId2" Type="http://schemas.openxmlformats.org/officeDocument/2006/relationships/slideLayout" Target="../slideLayouts/slideLayout5.xml"/><Relationship Id="rId1" Type="http://schemas.openxmlformats.org/officeDocument/2006/relationships/tags" Target="../tags/tag103.xml"/><Relationship Id="rId6" Type="http://schemas.openxmlformats.org/officeDocument/2006/relationships/hyperlink" Target="https://aws.amazon.com/blogs/security/" TargetMode="External"/><Relationship Id="rId5" Type="http://schemas.openxmlformats.org/officeDocument/2006/relationships/hyperlink" Target="https://aws.amazon.com/security/security-learning/" TargetMode="External"/><Relationship Id="rId10" Type="http://schemas.openxmlformats.org/officeDocument/2006/relationships/hyperlink" Target="https://docs.aws.amazon.com/IAM/latest/UserGuide/best-practices.html" TargetMode="External"/><Relationship Id="rId4" Type="http://schemas.openxmlformats.org/officeDocument/2006/relationships/hyperlink" Target="https://aws.amazon.com/security/" TargetMode="External"/><Relationship Id="rId9" Type="http://schemas.openxmlformats.org/officeDocument/2006/relationships/hyperlink" Target="https://d1.awsstatic.com/whitepapers/architecture/AWS-Security-Pillar.pdf" TargetMode="External"/></Relationships>
</file>

<file path=ppt/slides/_rels/slide79.xml.rels><?xml version="1.0" encoding="UTF-8" standalone="yes"?>
<Relationships xmlns="http://schemas.openxmlformats.org/package/2006/relationships"><Relationship Id="rId3" Type="http://schemas.openxmlformats.org/officeDocument/2006/relationships/notesSlide" Target="../notesSlides/notesSlide79.xml"/><Relationship Id="rId2" Type="http://schemas.openxmlformats.org/officeDocument/2006/relationships/slideLayout" Target="../slideLayouts/slideLayout23.xml"/><Relationship Id="rId1" Type="http://schemas.openxmlformats.org/officeDocument/2006/relationships/tags" Target="../tags/tag104.xml"/></Relationships>
</file>

<file path=ppt/slides/_rels/slide8.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32.svg"/><Relationship Id="rId3" Type="http://schemas.openxmlformats.org/officeDocument/2006/relationships/notesSlide" Target="../notesSlides/notesSlide8.xml"/><Relationship Id="rId7" Type="http://schemas.openxmlformats.org/officeDocument/2006/relationships/image" Target="../media/image26.svg"/><Relationship Id="rId12" Type="http://schemas.openxmlformats.org/officeDocument/2006/relationships/image" Target="../media/image31.png"/><Relationship Id="rId2" Type="http://schemas.openxmlformats.org/officeDocument/2006/relationships/slideLayout" Target="../slideLayouts/slideLayout6.xml"/><Relationship Id="rId1" Type="http://schemas.openxmlformats.org/officeDocument/2006/relationships/tags" Target="../tags/tag33.xml"/><Relationship Id="rId6" Type="http://schemas.openxmlformats.org/officeDocument/2006/relationships/image" Target="../media/image25.png"/><Relationship Id="rId11" Type="http://schemas.openxmlformats.org/officeDocument/2006/relationships/image" Target="../media/image30.svg"/><Relationship Id="rId5" Type="http://schemas.openxmlformats.org/officeDocument/2006/relationships/image" Target="../media/image24.svg"/><Relationship Id="rId15" Type="http://schemas.openxmlformats.org/officeDocument/2006/relationships/image" Target="../media/image34.svg"/><Relationship Id="rId10" Type="http://schemas.openxmlformats.org/officeDocument/2006/relationships/image" Target="../media/image29.png"/><Relationship Id="rId4" Type="http://schemas.openxmlformats.org/officeDocument/2006/relationships/image" Target="../media/image23.png"/><Relationship Id="rId9" Type="http://schemas.openxmlformats.org/officeDocument/2006/relationships/image" Target="../media/image28.svg"/><Relationship Id="rId14" Type="http://schemas.openxmlformats.org/officeDocument/2006/relationships/image" Target="../media/image33.png"/></Relationships>
</file>

<file path=ppt/slides/_rels/slide9.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notesSlide" Target="../notesSlides/notesSlide9.xml"/><Relationship Id="rId7" Type="http://schemas.openxmlformats.org/officeDocument/2006/relationships/image" Target="../media/image38.svg"/><Relationship Id="rId2" Type="http://schemas.openxmlformats.org/officeDocument/2006/relationships/slideLayout" Target="../slideLayouts/slideLayout6.xml"/><Relationship Id="rId1" Type="http://schemas.openxmlformats.org/officeDocument/2006/relationships/tags" Target="../tags/tag34.xml"/><Relationship Id="rId6" Type="http://schemas.openxmlformats.org/officeDocument/2006/relationships/image" Target="../media/image37.png"/><Relationship Id="rId5" Type="http://schemas.openxmlformats.org/officeDocument/2006/relationships/image" Target="../media/image36.svg"/><Relationship Id="rId4" Type="http://schemas.openxmlformats.org/officeDocument/2006/relationships/image" Target="../media/image35.png"/><Relationship Id="rId9" Type="http://schemas.openxmlformats.org/officeDocument/2006/relationships/image" Target="../media/image40.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8213009-50A0-5448-BFE6-30EFBA8DB8F6}"/>
              </a:ext>
            </a:extLst>
          </p:cNvPr>
          <p:cNvSpPr>
            <a:spLocks noGrp="1"/>
          </p:cNvSpPr>
          <p:nvPr>
            <p:ph type="body" sz="quarter" idx="10"/>
          </p:nvPr>
        </p:nvSpPr>
        <p:spPr/>
        <p:txBody>
          <a:bodyPr/>
          <a:lstStyle/>
          <a:p>
            <a:r>
              <a:rPr lang="en-US" dirty="0"/>
              <a:t>AWS Academy Cloud Foundations</a:t>
            </a:r>
          </a:p>
        </p:txBody>
      </p:sp>
      <p:sp>
        <p:nvSpPr>
          <p:cNvPr id="6" name="Title 5"/>
          <p:cNvSpPr>
            <a:spLocks noGrp="1"/>
          </p:cNvSpPr>
          <p:nvPr>
            <p:ph type="title"/>
          </p:nvPr>
        </p:nvSpPr>
        <p:spPr/>
        <p:txBody>
          <a:bodyPr/>
          <a:lstStyle/>
          <a:p>
            <a:r>
              <a:rPr lang="en-US" sz="5400" dirty="0"/>
              <a:t>Module 4: AWS Cloud Security</a:t>
            </a:r>
          </a:p>
        </p:txBody>
      </p:sp>
      <p:sp>
        <p:nvSpPr>
          <p:cNvPr id="3" name="TextBox 2">
            <a:extLst>
              <a:ext uri="{FF2B5EF4-FFF2-40B4-BE49-F238E27FC236}">
                <a16:creationId xmlns:a16="http://schemas.microsoft.com/office/drawing/2014/main" id="{06A6D384-6D2E-7D43-A879-7905EC93D215}"/>
              </a:ext>
            </a:extLst>
          </p:cNvPr>
          <p:cNvSpPr txBox="1"/>
          <p:nvPr/>
        </p:nvSpPr>
        <p:spPr>
          <a:xfrm>
            <a:off x="251791" y="6480313"/>
            <a:ext cx="4108174" cy="230832"/>
          </a:xfrm>
          <a:prstGeom prst="rect">
            <a:avLst/>
          </a:prstGeom>
          <a:noFill/>
        </p:spPr>
        <p:txBody>
          <a:bodyPr wrap="square" rtlCol="0">
            <a:spAutoFit/>
          </a:bodyPr>
          <a:lstStyle/>
          <a:p>
            <a:r>
              <a:rPr lang="en-US" sz="900" b="0" i="0" dirty="0">
                <a:solidFill>
                  <a:schemeClr val="bg1"/>
                </a:solidFill>
                <a:latin typeface="Amazon Ember Light" charset="0"/>
                <a:ea typeface="Amazon Ember Light" charset="0"/>
                <a:cs typeface="Amazon Ember Light" charset="0"/>
              </a:rPr>
              <a:t>© 2019, Amazon Web Services, Inc. or its Affiliates. All rights reserved.</a:t>
            </a:r>
          </a:p>
        </p:txBody>
      </p:sp>
    </p:spTree>
    <p:custDataLst>
      <p:tags r:id="rId1"/>
    </p:custDataLst>
    <p:extLst>
      <p:ext uri="{BB962C8B-B14F-4D97-AF65-F5344CB8AC3E}">
        <p14:creationId xmlns:p14="http://schemas.microsoft.com/office/powerpoint/2010/main" val="35622001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214E2BE3-1435-904C-988A-006DC38C048C}"/>
              </a:ext>
              <a:ext uri="{C183D7F6-B498-43B3-948B-1728B52AA6E4}">
                <adec:decorative xmlns:adec="http://schemas.microsoft.com/office/drawing/2017/decorative" val="1"/>
              </a:ext>
            </a:extLst>
          </p:cNvPr>
          <p:cNvSpPr>
            <a:spLocks noGrp="1"/>
          </p:cNvSpPr>
          <p:nvPr>
            <p:ph type="ftr" sz="quarter" idx="11"/>
          </p:nvPr>
        </p:nvSpPr>
        <p:spPr/>
        <p:txBody>
          <a:bodyPr/>
          <a:lstStyle/>
          <a:p>
            <a:r>
              <a:rPr lang="en-US" dirty="0"/>
              <a:t>© 2019 Amazon Web Services, Inc. or its Affiliates. All rights reserved.</a:t>
            </a:r>
          </a:p>
        </p:txBody>
      </p:sp>
      <p:sp>
        <p:nvSpPr>
          <p:cNvPr id="3" name="Title 2">
            <a:extLst>
              <a:ext uri="{FF2B5EF4-FFF2-40B4-BE49-F238E27FC236}">
                <a16:creationId xmlns:a16="http://schemas.microsoft.com/office/drawing/2014/main" id="{017FB012-E14B-5F43-B605-4C7071827C78}"/>
              </a:ext>
            </a:extLst>
          </p:cNvPr>
          <p:cNvSpPr>
            <a:spLocks noGrp="1"/>
          </p:cNvSpPr>
          <p:nvPr>
            <p:ph type="title"/>
          </p:nvPr>
        </p:nvSpPr>
        <p:spPr/>
        <p:txBody>
          <a:bodyPr>
            <a:noAutofit/>
          </a:bodyPr>
          <a:lstStyle/>
          <a:p>
            <a:r>
              <a:rPr lang="en-US" sz="3200" dirty="0"/>
              <a:t>Activity: AWS shared responsibility model</a:t>
            </a:r>
          </a:p>
        </p:txBody>
      </p:sp>
      <p:sp>
        <p:nvSpPr>
          <p:cNvPr id="4" name="Slide Number Placeholder 3">
            <a:extLst>
              <a:ext uri="{FF2B5EF4-FFF2-40B4-BE49-F238E27FC236}">
                <a16:creationId xmlns:a16="http://schemas.microsoft.com/office/drawing/2014/main" id="{2010F476-C7B4-8D4C-9640-0C638E9308D3}"/>
              </a:ext>
              <a:ext uri="{C183D7F6-B498-43B3-948B-1728B52AA6E4}">
                <adec:decorative xmlns:adec="http://schemas.microsoft.com/office/drawing/2017/decorative" val="1"/>
              </a:ext>
            </a:extLst>
          </p:cNvPr>
          <p:cNvSpPr>
            <a:spLocks noGrp="1"/>
          </p:cNvSpPr>
          <p:nvPr>
            <p:ph type="sldNum" sz="quarter" idx="10"/>
          </p:nvPr>
        </p:nvSpPr>
        <p:spPr/>
        <p:txBody>
          <a:bodyPr/>
          <a:lstStyle/>
          <a:p>
            <a:fld id="{B6A95138-A96E-2F42-A959-2EFD44FE4AB7}" type="slidenum">
              <a:rPr lang="en-US" smtClean="0"/>
              <a:pPr/>
              <a:t>10</a:t>
            </a:fld>
            <a:endParaRPr lang="en-US" dirty="0"/>
          </a:p>
        </p:txBody>
      </p:sp>
      <p:pic>
        <p:nvPicPr>
          <p:cNvPr id="6" name="Picture 5">
            <a:extLst>
              <a:ext uri="{FF2B5EF4-FFF2-40B4-BE49-F238E27FC236}">
                <a16:creationId xmlns:a16="http://schemas.microsoft.com/office/drawing/2014/main" id="{D2394557-4B7E-5246-9CE6-6A6809ABA7A5}"/>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5800451" y="1330778"/>
            <a:ext cx="5595257" cy="4196443"/>
          </a:xfrm>
          <a:prstGeom prst="rect">
            <a:avLst/>
          </a:prstGeom>
        </p:spPr>
      </p:pic>
      <p:sp>
        <p:nvSpPr>
          <p:cNvPr id="7" name="Footer Placeholder 1">
            <a:extLst>
              <a:ext uri="{FF2B5EF4-FFF2-40B4-BE49-F238E27FC236}">
                <a16:creationId xmlns:a16="http://schemas.microsoft.com/office/drawing/2014/main" id="{9817BB4C-EC5A-0447-8EAD-E767BB0AAE70}"/>
              </a:ext>
            </a:extLst>
          </p:cNvPr>
          <p:cNvSpPr txBox="1">
            <a:spLocks/>
          </p:cNvSpPr>
          <p:nvPr/>
        </p:nvSpPr>
        <p:spPr>
          <a:xfrm>
            <a:off x="5645081" y="5527221"/>
            <a:ext cx="2952998" cy="365125"/>
          </a:xfrm>
          <a:prstGeom prst="rect">
            <a:avLst/>
          </a:prstGeom>
        </p:spPr>
        <p:txBody>
          <a:bodyPr vert="horz" lIns="91440" tIns="45720" rIns="91440" bIns="45720" rtlCol="0" anchor="ctr"/>
          <a:lstStyle>
            <a:defPPr>
              <a:defRPr lang="en-US"/>
            </a:defPPr>
            <a:lvl1pPr marL="0" algn="r" defTabSz="914400" rtl="0" eaLnBrk="1" latinLnBrk="0" hangingPunct="1">
              <a:defRPr sz="900" b="0" i="0" kern="120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dirty="0"/>
              <a:t>Photo by Pixabay from Pexels.</a:t>
            </a:r>
          </a:p>
        </p:txBody>
      </p:sp>
    </p:spTree>
    <p:custDataLst>
      <p:tags r:id="rId1"/>
    </p:custDataLst>
    <p:extLst>
      <p:ext uri="{BB962C8B-B14F-4D97-AF65-F5344CB8AC3E}">
        <p14:creationId xmlns:p14="http://schemas.microsoft.com/office/powerpoint/2010/main" val="23175715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lstStyle/>
          <a:p>
            <a:r>
              <a:rPr lang="en-US" dirty="0"/>
              <a:t>Activity: Scenario 1 of 2</a:t>
            </a:r>
          </a:p>
        </p:txBody>
      </p:sp>
      <p:sp>
        <p:nvSpPr>
          <p:cNvPr id="2" name="Footer Placeholder 1">
            <a:extLst>
              <a:ext uri="{FF2B5EF4-FFF2-40B4-BE49-F238E27FC236}">
                <a16:creationId xmlns:a16="http://schemas.microsoft.com/office/drawing/2014/main" id="{51E646A1-EDF0-6740-AF23-385069AE46A6}"/>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5" name="Slide Number Placeholder 4">
            <a:extLst>
              <a:ext uri="{FF2B5EF4-FFF2-40B4-BE49-F238E27FC236}">
                <a16:creationId xmlns:a16="http://schemas.microsoft.com/office/drawing/2014/main" id="{675D8BB1-3643-6B45-996C-47BCC8095C8A}"/>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11</a:t>
            </a:fld>
            <a:endParaRPr lang="en-US" dirty="0"/>
          </a:p>
        </p:txBody>
      </p:sp>
      <p:grpSp>
        <p:nvGrpSpPr>
          <p:cNvPr id="31" name="Group 30" descr="the architectural diagram shows an AWS Cloud box which contains an AWS Global Infrastructure area, as well as an Amazon S3 bucket, and finally a VPC which contains an Amazon EC2 instance and an Oracle instance.">
            <a:extLst>
              <a:ext uri="{FF2B5EF4-FFF2-40B4-BE49-F238E27FC236}">
                <a16:creationId xmlns:a16="http://schemas.microsoft.com/office/drawing/2014/main" id="{62344397-6BEB-5C4E-A3F6-0375AB86EEBA}"/>
              </a:ext>
            </a:extLst>
          </p:cNvPr>
          <p:cNvGrpSpPr/>
          <p:nvPr/>
        </p:nvGrpSpPr>
        <p:grpSpPr>
          <a:xfrm>
            <a:off x="254000" y="1894114"/>
            <a:ext cx="4796972" cy="3244556"/>
            <a:chOff x="254000" y="1894114"/>
            <a:chExt cx="4796972" cy="3244556"/>
          </a:xfrm>
        </p:grpSpPr>
        <p:pic>
          <p:nvPicPr>
            <p:cNvPr id="10" name="Graphic 9">
              <a:extLst>
                <a:ext uri="{FF2B5EF4-FFF2-40B4-BE49-F238E27FC236}">
                  <a16:creationId xmlns:a16="http://schemas.microsoft.com/office/drawing/2014/main" id="{6BB2521E-0885-344C-9748-52E3F00AB24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96096" y="2741058"/>
              <a:ext cx="711200" cy="711200"/>
            </a:xfrm>
            <a:prstGeom prst="rect">
              <a:avLst/>
            </a:prstGeom>
          </p:spPr>
        </p:pic>
        <p:sp>
          <p:nvSpPr>
            <p:cNvPr id="12" name="TextBox 11">
              <a:extLst>
                <a:ext uri="{FF2B5EF4-FFF2-40B4-BE49-F238E27FC236}">
                  <a16:creationId xmlns:a16="http://schemas.microsoft.com/office/drawing/2014/main" id="{1EA8A186-3FF5-A842-B753-04F0E39A200B}"/>
                </a:ext>
              </a:extLst>
            </p:cNvPr>
            <p:cNvSpPr txBox="1"/>
            <p:nvPr/>
          </p:nvSpPr>
          <p:spPr>
            <a:xfrm>
              <a:off x="273666" y="3459335"/>
              <a:ext cx="1624529" cy="830997"/>
            </a:xfrm>
            <a:prstGeom prst="rect">
              <a:avLst/>
            </a:prstGeom>
            <a:noFill/>
          </p:spPr>
          <p:txBody>
            <a:bodyPr wrap="square" rtlCol="0">
              <a:spAutoFit/>
            </a:bodyPr>
            <a:lstStyle/>
            <a:p>
              <a:pPr algn="ctr"/>
              <a:r>
                <a:rPr lang="en-US" sz="1600" dirty="0"/>
                <a:t>Amazon Simple Storage Service (Amazon S3)</a:t>
              </a:r>
            </a:p>
          </p:txBody>
        </p:sp>
        <p:sp>
          <p:nvSpPr>
            <p:cNvPr id="14" name="TextBox 13">
              <a:extLst>
                <a:ext uri="{FF2B5EF4-FFF2-40B4-BE49-F238E27FC236}">
                  <a16:creationId xmlns:a16="http://schemas.microsoft.com/office/drawing/2014/main" id="{DEFB4DA9-1A4E-F34B-88DE-5D0959E06D03}"/>
                </a:ext>
              </a:extLst>
            </p:cNvPr>
            <p:cNvSpPr txBox="1"/>
            <p:nvPr/>
          </p:nvSpPr>
          <p:spPr>
            <a:xfrm>
              <a:off x="2077747" y="3511425"/>
              <a:ext cx="1513305" cy="584775"/>
            </a:xfrm>
            <a:prstGeom prst="rect">
              <a:avLst/>
            </a:prstGeom>
            <a:noFill/>
          </p:spPr>
          <p:txBody>
            <a:bodyPr wrap="square" rtlCol="0">
              <a:spAutoFit/>
            </a:bodyPr>
            <a:lstStyle/>
            <a:p>
              <a:pPr algn="ctr"/>
              <a:r>
                <a:rPr lang="en-US" sz="1600" dirty="0"/>
                <a:t>Amazon </a:t>
              </a:r>
              <a:br>
                <a:rPr lang="en-US" sz="1600" dirty="0"/>
              </a:br>
              <a:r>
                <a:rPr lang="en-US" sz="1600" dirty="0"/>
                <a:t>EC2</a:t>
              </a:r>
            </a:p>
          </p:txBody>
        </p:sp>
        <p:pic>
          <p:nvPicPr>
            <p:cNvPr id="15" name="Graphic 14">
              <a:extLst>
                <a:ext uri="{FF2B5EF4-FFF2-40B4-BE49-F238E27FC236}">
                  <a16:creationId xmlns:a16="http://schemas.microsoft.com/office/drawing/2014/main" id="{CFCA6B7F-3260-7847-9028-AF1EFB601FB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478800" y="2741058"/>
              <a:ext cx="711200" cy="711200"/>
            </a:xfrm>
            <a:prstGeom prst="rect">
              <a:avLst/>
            </a:prstGeom>
          </p:spPr>
        </p:pic>
        <p:sp>
          <p:nvSpPr>
            <p:cNvPr id="18" name="Rectangle 17">
              <a:extLst>
                <a:ext uri="{FF2B5EF4-FFF2-40B4-BE49-F238E27FC236}">
                  <a16:creationId xmlns:a16="http://schemas.microsoft.com/office/drawing/2014/main" id="{3EA89E8D-EBD6-BC48-A1A4-6F8FB7E9F3DC}"/>
                </a:ext>
              </a:extLst>
            </p:cNvPr>
            <p:cNvSpPr/>
            <p:nvPr/>
          </p:nvSpPr>
          <p:spPr>
            <a:xfrm>
              <a:off x="2039048" y="2130006"/>
              <a:ext cx="2709883" cy="2035244"/>
            </a:xfrm>
            <a:prstGeom prst="rect">
              <a:avLst/>
            </a:prstGeom>
            <a:noFill/>
            <a:ln w="127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600" dirty="0">
                  <a:ln w="0"/>
                  <a:solidFill>
                    <a:schemeClr val="accent5"/>
                  </a:solidFill>
                </a:rPr>
                <a:t>Virtual Private Cloud (VPC)</a:t>
              </a:r>
              <a:endParaRPr lang="en-US" sz="1200" dirty="0">
                <a:ln w="0"/>
                <a:solidFill>
                  <a:schemeClr val="accent5"/>
                </a:solidFill>
              </a:endParaRPr>
            </a:p>
          </p:txBody>
        </p:sp>
        <p:pic>
          <p:nvPicPr>
            <p:cNvPr id="19" name="Graphic 18">
              <a:extLst>
                <a:ext uri="{FF2B5EF4-FFF2-40B4-BE49-F238E27FC236}">
                  <a16:creationId xmlns:a16="http://schemas.microsoft.com/office/drawing/2014/main" id="{217CA18F-C790-8249-A9C4-0B7DF0607DC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039048" y="2138782"/>
              <a:ext cx="327291" cy="327291"/>
            </a:xfrm>
            <a:prstGeom prst="rect">
              <a:avLst/>
            </a:prstGeom>
          </p:spPr>
        </p:pic>
        <p:sp>
          <p:nvSpPr>
            <p:cNvPr id="20" name="TextBox 19">
              <a:extLst>
                <a:ext uri="{FF2B5EF4-FFF2-40B4-BE49-F238E27FC236}">
                  <a16:creationId xmlns:a16="http://schemas.microsoft.com/office/drawing/2014/main" id="{EE1C367D-62EF-0746-B2F0-848ADC656C91}"/>
                </a:ext>
              </a:extLst>
            </p:cNvPr>
            <p:cNvSpPr txBox="1"/>
            <p:nvPr/>
          </p:nvSpPr>
          <p:spPr>
            <a:xfrm>
              <a:off x="3535845" y="3491820"/>
              <a:ext cx="1162652" cy="830997"/>
            </a:xfrm>
            <a:prstGeom prst="rect">
              <a:avLst/>
            </a:prstGeom>
            <a:noFill/>
          </p:spPr>
          <p:txBody>
            <a:bodyPr wrap="square" rtlCol="0">
              <a:spAutoFit/>
            </a:bodyPr>
            <a:lstStyle/>
            <a:p>
              <a:pPr algn="ctr"/>
              <a:r>
                <a:rPr lang="en-US" sz="1600" dirty="0"/>
                <a:t>Oracle instance</a:t>
              </a:r>
            </a:p>
            <a:p>
              <a:pPr algn="ctr"/>
              <a:endParaRPr lang="en-US" sz="1600" dirty="0"/>
            </a:p>
          </p:txBody>
        </p:sp>
        <p:pic>
          <p:nvPicPr>
            <p:cNvPr id="21" name="Graphic 20">
              <a:extLst>
                <a:ext uri="{FF2B5EF4-FFF2-40B4-BE49-F238E27FC236}">
                  <a16:creationId xmlns:a16="http://schemas.microsoft.com/office/drawing/2014/main" id="{5CB8050E-54BF-524A-862D-1688F3F4A330}"/>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796417" y="2741058"/>
              <a:ext cx="711200" cy="711200"/>
            </a:xfrm>
            <a:prstGeom prst="rect">
              <a:avLst/>
            </a:prstGeom>
          </p:spPr>
        </p:pic>
        <p:sp>
          <p:nvSpPr>
            <p:cNvPr id="23" name="Rectangle 22">
              <a:extLst>
                <a:ext uri="{FF2B5EF4-FFF2-40B4-BE49-F238E27FC236}">
                  <a16:creationId xmlns:a16="http://schemas.microsoft.com/office/drawing/2014/main" id="{7710ABD6-8348-D848-8430-3475FE28A221}"/>
                </a:ext>
              </a:extLst>
            </p:cNvPr>
            <p:cNvSpPr/>
            <p:nvPr/>
          </p:nvSpPr>
          <p:spPr>
            <a:xfrm>
              <a:off x="254000" y="1894114"/>
              <a:ext cx="4796972" cy="324455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600" dirty="0">
                  <a:solidFill>
                    <a:sysClr val="windowText" lastClr="000000"/>
                  </a:solidFill>
                </a:rPr>
                <a:t>AWS Cloud</a:t>
              </a:r>
            </a:p>
          </p:txBody>
        </p:sp>
        <p:pic>
          <p:nvPicPr>
            <p:cNvPr id="24" name="Graphic 23">
              <a:extLst>
                <a:ext uri="{FF2B5EF4-FFF2-40B4-BE49-F238E27FC236}">
                  <a16:creationId xmlns:a16="http://schemas.microsoft.com/office/drawing/2014/main" id="{8E7E642E-C34B-9B40-93F3-ED96D531A278}"/>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54000" y="1903220"/>
              <a:ext cx="330200" cy="330200"/>
            </a:xfrm>
            <a:prstGeom prst="rect">
              <a:avLst/>
            </a:prstGeom>
          </p:spPr>
        </p:pic>
        <p:sp>
          <p:nvSpPr>
            <p:cNvPr id="26" name="Rectangle 25">
              <a:extLst>
                <a:ext uri="{FF2B5EF4-FFF2-40B4-BE49-F238E27FC236}">
                  <a16:creationId xmlns:a16="http://schemas.microsoft.com/office/drawing/2014/main" id="{91C2A163-D034-FC49-9979-6ADBD7D60443}"/>
                </a:ext>
              </a:extLst>
            </p:cNvPr>
            <p:cNvSpPr/>
            <p:nvPr/>
          </p:nvSpPr>
          <p:spPr>
            <a:xfrm>
              <a:off x="664550" y="4349064"/>
              <a:ext cx="4084382" cy="584775"/>
            </a:xfrm>
            <a:prstGeom prst="rect">
              <a:avLst/>
            </a:prstGeom>
            <a:noFill/>
            <a:ln w="12700">
              <a:solidFill>
                <a:srgbClr val="5A6B86"/>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r>
                <a:rPr lang="en-US" sz="2400" dirty="0">
                  <a:solidFill>
                    <a:srgbClr val="5A6B86"/>
                  </a:solidFill>
                </a:rPr>
                <a:t>AWS Global Infrastructure</a:t>
              </a:r>
              <a:endParaRPr lang="en-US" sz="1200" dirty="0">
                <a:solidFill>
                  <a:srgbClr val="5A6B86"/>
                </a:solidFill>
              </a:endParaRPr>
            </a:p>
          </p:txBody>
        </p:sp>
      </p:grpSp>
      <p:sp>
        <p:nvSpPr>
          <p:cNvPr id="27" name="Content Placeholder 2">
            <a:extLst>
              <a:ext uri="{FF2B5EF4-FFF2-40B4-BE49-F238E27FC236}">
                <a16:creationId xmlns:a16="http://schemas.microsoft.com/office/drawing/2014/main" id="{3168251C-9A60-F14C-9D92-CD0B1D639F03}"/>
              </a:ext>
            </a:extLst>
          </p:cNvPr>
          <p:cNvSpPr txBox="1">
            <a:spLocks/>
          </p:cNvSpPr>
          <p:nvPr/>
        </p:nvSpPr>
        <p:spPr>
          <a:xfrm>
            <a:off x="5200556" y="1927954"/>
            <a:ext cx="3094358" cy="398298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mj-lt"/>
              <a:buAutoNum type="arabicPeriod"/>
            </a:pPr>
            <a:r>
              <a:rPr lang="en-US" sz="1600" dirty="0"/>
              <a:t>Upgrades and patches to the operating system on the EC2 instance?</a:t>
            </a:r>
          </a:p>
          <a:p>
            <a:pPr lvl="1"/>
            <a:r>
              <a:rPr lang="en-US" sz="1600" b="1" dirty="0">
                <a:solidFill>
                  <a:schemeClr val="accent5"/>
                </a:solidFill>
              </a:rPr>
              <a:t>ANSWER:</a:t>
            </a:r>
            <a:r>
              <a:rPr lang="en-US" sz="1600" dirty="0"/>
              <a:t> </a:t>
            </a:r>
            <a:r>
              <a:rPr lang="en-US" sz="1600" dirty="0">
                <a:solidFill>
                  <a:schemeClr val="accent6"/>
                </a:solidFill>
              </a:rPr>
              <a:t>The customer</a:t>
            </a:r>
          </a:p>
          <a:p>
            <a:pPr marL="342900" indent="-342900">
              <a:buFont typeface="+mj-lt"/>
              <a:buAutoNum type="arabicPeriod"/>
            </a:pPr>
            <a:r>
              <a:rPr lang="en-US" sz="1600" dirty="0"/>
              <a:t>Physical security of the data center?</a:t>
            </a:r>
          </a:p>
          <a:p>
            <a:pPr lvl="1"/>
            <a:r>
              <a:rPr lang="en-US" sz="1600" b="1" dirty="0">
                <a:solidFill>
                  <a:schemeClr val="accent5"/>
                </a:solidFill>
              </a:rPr>
              <a:t>ANSWER: </a:t>
            </a:r>
            <a:r>
              <a:rPr lang="en-US" sz="1600" dirty="0">
                <a:solidFill>
                  <a:schemeClr val="accent6"/>
                </a:solidFill>
              </a:rPr>
              <a:t>AWS</a:t>
            </a:r>
          </a:p>
          <a:p>
            <a:pPr marL="342900" indent="-342900">
              <a:buFont typeface="+mj-lt"/>
              <a:buAutoNum type="arabicPeriod"/>
            </a:pPr>
            <a:r>
              <a:rPr lang="en-US" sz="1600" dirty="0"/>
              <a:t>Virtualization infrastructure?</a:t>
            </a:r>
          </a:p>
          <a:p>
            <a:pPr lvl="1"/>
            <a:r>
              <a:rPr lang="en-US" sz="1600" b="1" dirty="0">
                <a:solidFill>
                  <a:schemeClr val="accent5"/>
                </a:solidFill>
              </a:rPr>
              <a:t>ANSWER: </a:t>
            </a:r>
            <a:r>
              <a:rPr lang="en-US" sz="1600" dirty="0">
                <a:solidFill>
                  <a:schemeClr val="accent6"/>
                </a:solidFill>
              </a:rPr>
              <a:t>AWS</a:t>
            </a:r>
            <a:endParaRPr lang="en-US" sz="1600" dirty="0"/>
          </a:p>
          <a:p>
            <a:pPr marL="342900" indent="-342900">
              <a:buFont typeface="+mj-lt"/>
              <a:buAutoNum type="arabicPeriod"/>
            </a:pPr>
            <a:r>
              <a:rPr lang="en-US" sz="1600" dirty="0"/>
              <a:t>EC2 security group settings?</a:t>
            </a:r>
          </a:p>
          <a:p>
            <a:pPr lvl="1"/>
            <a:r>
              <a:rPr lang="en-US" sz="1600" b="1" dirty="0">
                <a:solidFill>
                  <a:schemeClr val="accent5"/>
                </a:solidFill>
              </a:rPr>
              <a:t>ANSWER:</a:t>
            </a:r>
            <a:r>
              <a:rPr lang="en-US" sz="1600" dirty="0"/>
              <a:t> </a:t>
            </a:r>
            <a:r>
              <a:rPr lang="en-US" sz="1600" dirty="0">
                <a:solidFill>
                  <a:schemeClr val="accent6"/>
                </a:solidFill>
              </a:rPr>
              <a:t>The customer</a:t>
            </a:r>
          </a:p>
          <a:p>
            <a:pPr marL="342900" indent="-342900">
              <a:buFont typeface="+mj-lt"/>
              <a:buAutoNum type="arabicPeriod"/>
            </a:pPr>
            <a:r>
              <a:rPr lang="en-US" sz="1600" dirty="0"/>
              <a:t>Configuration of applications that run on the EC2 instance?</a:t>
            </a:r>
          </a:p>
          <a:p>
            <a:pPr lvl="1"/>
            <a:r>
              <a:rPr lang="en-US" sz="1600" b="1" dirty="0">
                <a:solidFill>
                  <a:schemeClr val="accent5"/>
                </a:solidFill>
              </a:rPr>
              <a:t>ANSWER:</a:t>
            </a:r>
            <a:r>
              <a:rPr lang="en-US" sz="1600" dirty="0"/>
              <a:t> </a:t>
            </a:r>
            <a:r>
              <a:rPr lang="en-US" sz="1600" dirty="0">
                <a:solidFill>
                  <a:schemeClr val="accent6"/>
                </a:solidFill>
              </a:rPr>
              <a:t>The customer</a:t>
            </a:r>
          </a:p>
          <a:p>
            <a:pPr marL="0" indent="0">
              <a:buNone/>
            </a:pPr>
            <a:endParaRPr lang="en-US" sz="1600" dirty="0"/>
          </a:p>
          <a:p>
            <a:pPr marL="342900" indent="-342900">
              <a:buFont typeface="+mj-lt"/>
              <a:buAutoNum type="arabicPeriod"/>
            </a:pPr>
            <a:endParaRPr lang="en-US" sz="1600" dirty="0"/>
          </a:p>
          <a:p>
            <a:pPr marL="342900" indent="-342900">
              <a:buFont typeface="+mj-lt"/>
              <a:buAutoNum type="arabicPeriod"/>
            </a:pPr>
            <a:endParaRPr lang="en-US" sz="1600" dirty="0"/>
          </a:p>
          <a:p>
            <a:pPr marL="342900" indent="-342900">
              <a:buFont typeface="+mj-lt"/>
              <a:buAutoNum type="arabicPeriod"/>
            </a:pPr>
            <a:endParaRPr lang="en-US" sz="1600" dirty="0"/>
          </a:p>
          <a:p>
            <a:pPr marL="342900" indent="-342900">
              <a:buFont typeface="+mj-lt"/>
              <a:buAutoNum type="arabicPeriod"/>
            </a:pPr>
            <a:endParaRPr lang="en-US" sz="1600" dirty="0"/>
          </a:p>
          <a:p>
            <a:pPr marL="342900" indent="-342900">
              <a:buFont typeface="+mj-lt"/>
              <a:buAutoNum type="arabicPeriod"/>
            </a:pPr>
            <a:endParaRPr lang="en-US" sz="1600" dirty="0"/>
          </a:p>
          <a:p>
            <a:pPr marL="342900" indent="-342900">
              <a:buFont typeface="+mj-lt"/>
              <a:buAutoNum type="arabicPeriod"/>
            </a:pPr>
            <a:endParaRPr lang="en-US" sz="1600" dirty="0"/>
          </a:p>
        </p:txBody>
      </p:sp>
      <p:sp>
        <p:nvSpPr>
          <p:cNvPr id="6" name="TextBox 5">
            <a:extLst>
              <a:ext uri="{FF2B5EF4-FFF2-40B4-BE49-F238E27FC236}">
                <a16:creationId xmlns:a16="http://schemas.microsoft.com/office/drawing/2014/main" id="{6281A826-29AD-774B-AE52-A047C7B4AD91}"/>
              </a:ext>
            </a:extLst>
          </p:cNvPr>
          <p:cNvSpPr txBox="1"/>
          <p:nvPr/>
        </p:nvSpPr>
        <p:spPr>
          <a:xfrm>
            <a:off x="419100" y="1281787"/>
            <a:ext cx="11159893" cy="461665"/>
          </a:xfrm>
          <a:prstGeom prst="rect">
            <a:avLst/>
          </a:prstGeom>
          <a:noFill/>
        </p:spPr>
        <p:txBody>
          <a:bodyPr wrap="square" rtlCol="0">
            <a:spAutoFit/>
          </a:bodyPr>
          <a:lstStyle/>
          <a:p>
            <a:r>
              <a:rPr lang="en-US" sz="2400" b="1" dirty="0">
                <a:solidFill>
                  <a:schemeClr val="accent5"/>
                </a:solidFill>
              </a:rPr>
              <a:t>Consider this deployment. Who is responsible – AWS or the customer?</a:t>
            </a:r>
            <a:endParaRPr lang="en-US" sz="2400" b="1" dirty="0">
              <a:solidFill>
                <a:schemeClr val="accent5"/>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30" name="Content Placeholder 2">
            <a:extLst>
              <a:ext uri="{FF2B5EF4-FFF2-40B4-BE49-F238E27FC236}">
                <a16:creationId xmlns:a16="http://schemas.microsoft.com/office/drawing/2014/main" id="{0D6A1B44-E47E-714D-A549-0CCAF10451D2}"/>
              </a:ext>
            </a:extLst>
          </p:cNvPr>
          <p:cNvSpPr txBox="1">
            <a:spLocks/>
          </p:cNvSpPr>
          <p:nvPr/>
        </p:nvSpPr>
        <p:spPr>
          <a:xfrm>
            <a:off x="8484635" y="1929137"/>
            <a:ext cx="3094358" cy="380871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mj-lt"/>
              <a:buAutoNum type="arabicPeriod" startAt="6"/>
            </a:pPr>
            <a:r>
              <a:rPr lang="en-US" sz="1600" dirty="0"/>
              <a:t>Oracle upgrades or patches If the Oracle instance runs as an Amazon RDS instance?</a:t>
            </a:r>
          </a:p>
          <a:p>
            <a:pPr lvl="1"/>
            <a:r>
              <a:rPr lang="en-US" sz="1600" b="1" dirty="0">
                <a:solidFill>
                  <a:schemeClr val="accent5"/>
                </a:solidFill>
              </a:rPr>
              <a:t>ANSWER:</a:t>
            </a:r>
            <a:r>
              <a:rPr lang="en-US" sz="1600" dirty="0"/>
              <a:t> </a:t>
            </a:r>
            <a:r>
              <a:rPr lang="en-US" sz="1600" dirty="0">
                <a:solidFill>
                  <a:schemeClr val="accent6"/>
                </a:solidFill>
              </a:rPr>
              <a:t>AWS</a:t>
            </a:r>
          </a:p>
          <a:p>
            <a:pPr marL="342900" indent="-342900">
              <a:buFont typeface="+mj-lt"/>
              <a:buAutoNum type="arabicPeriod" startAt="6"/>
            </a:pPr>
            <a:r>
              <a:rPr lang="en-US" sz="1600" dirty="0"/>
              <a:t>Oracle upgrades or patches If Oracle runs on an EC2 instance?</a:t>
            </a:r>
          </a:p>
          <a:p>
            <a:pPr lvl="1"/>
            <a:r>
              <a:rPr lang="en-US" sz="1600" b="1" dirty="0">
                <a:solidFill>
                  <a:schemeClr val="accent5"/>
                </a:solidFill>
              </a:rPr>
              <a:t>ANSWER:</a:t>
            </a:r>
            <a:r>
              <a:rPr lang="en-US" sz="1600" dirty="0"/>
              <a:t> </a:t>
            </a:r>
            <a:r>
              <a:rPr lang="en-US" sz="1600" dirty="0">
                <a:solidFill>
                  <a:schemeClr val="accent6"/>
                </a:solidFill>
              </a:rPr>
              <a:t>The customer</a:t>
            </a:r>
          </a:p>
          <a:p>
            <a:pPr marL="342900" indent="-342900">
              <a:buFont typeface="+mj-lt"/>
              <a:buAutoNum type="arabicPeriod" startAt="6"/>
            </a:pPr>
            <a:r>
              <a:rPr lang="en-US" sz="1600" dirty="0"/>
              <a:t>S3 bucket access configuration?</a:t>
            </a:r>
          </a:p>
          <a:p>
            <a:pPr lvl="1"/>
            <a:r>
              <a:rPr lang="en-US" sz="1600" b="1" dirty="0">
                <a:solidFill>
                  <a:schemeClr val="accent5"/>
                </a:solidFill>
              </a:rPr>
              <a:t>ANSWER:</a:t>
            </a:r>
            <a:r>
              <a:rPr lang="en-US" sz="1600" dirty="0"/>
              <a:t> </a:t>
            </a:r>
            <a:r>
              <a:rPr lang="en-US" sz="1600" dirty="0">
                <a:solidFill>
                  <a:schemeClr val="accent6"/>
                </a:solidFill>
              </a:rPr>
              <a:t>The customer</a:t>
            </a:r>
          </a:p>
          <a:p>
            <a:pPr marL="342900" indent="-342900">
              <a:buFont typeface="+mj-lt"/>
              <a:buAutoNum type="arabicPeriod" startAt="6"/>
            </a:pPr>
            <a:endParaRPr lang="en-US" sz="1600" dirty="0"/>
          </a:p>
          <a:p>
            <a:pPr marL="342900" indent="-342900">
              <a:buFont typeface="+mj-lt"/>
              <a:buAutoNum type="arabicPeriod" startAt="6"/>
            </a:pPr>
            <a:endParaRPr lang="en-US" sz="1600" dirty="0"/>
          </a:p>
          <a:p>
            <a:pPr marL="342900" indent="-342900">
              <a:buFont typeface="+mj-lt"/>
              <a:buAutoNum type="arabicPeriod" startAt="6"/>
            </a:pPr>
            <a:endParaRPr lang="en-US" sz="1600" dirty="0"/>
          </a:p>
          <a:p>
            <a:pPr marL="342900" indent="-342900">
              <a:buFont typeface="+mj-lt"/>
              <a:buAutoNum type="arabicPeriod" startAt="6"/>
            </a:pPr>
            <a:endParaRPr lang="en-US" sz="1600" dirty="0"/>
          </a:p>
          <a:p>
            <a:pPr marL="342900" indent="-342900">
              <a:buFont typeface="+mj-lt"/>
              <a:buAutoNum type="arabicPeriod" startAt="6"/>
            </a:pPr>
            <a:endParaRPr lang="en-US" sz="1600" dirty="0"/>
          </a:p>
          <a:p>
            <a:pPr marL="342900" indent="-342900">
              <a:buFont typeface="+mj-lt"/>
              <a:buAutoNum type="arabicPeriod" startAt="6"/>
            </a:pPr>
            <a:endParaRPr lang="en-US" sz="1600" dirty="0"/>
          </a:p>
        </p:txBody>
      </p:sp>
    </p:spTree>
    <p:custDataLst>
      <p:tags r:id="rId1"/>
    </p:custDataLst>
    <p:extLst>
      <p:ext uri="{BB962C8B-B14F-4D97-AF65-F5344CB8AC3E}">
        <p14:creationId xmlns:p14="http://schemas.microsoft.com/office/powerpoint/2010/main" val="3768094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7">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7">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7">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7">
                                            <p:txEl>
                                              <p:pRg st="9" end="9"/>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0">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0">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0">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lstStyle/>
          <a:p>
            <a:r>
              <a:rPr lang="en-US" dirty="0"/>
              <a:t>Activity</a:t>
            </a:r>
            <a:r>
              <a:rPr lang="en-US" sz="3600" dirty="0"/>
              <a:t>: Scenario 2 of 2</a:t>
            </a:r>
          </a:p>
        </p:txBody>
      </p:sp>
      <p:sp>
        <p:nvSpPr>
          <p:cNvPr id="2" name="Footer Placeholder 1">
            <a:extLst>
              <a:ext uri="{FF2B5EF4-FFF2-40B4-BE49-F238E27FC236}">
                <a16:creationId xmlns:a16="http://schemas.microsoft.com/office/drawing/2014/main" id="{51E646A1-EDF0-6740-AF23-385069AE46A6}"/>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5" name="Slide Number Placeholder 4">
            <a:extLst>
              <a:ext uri="{FF2B5EF4-FFF2-40B4-BE49-F238E27FC236}">
                <a16:creationId xmlns:a16="http://schemas.microsoft.com/office/drawing/2014/main" id="{675D8BB1-3643-6B45-996C-47BCC8095C8A}"/>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12</a:t>
            </a:fld>
            <a:endParaRPr lang="en-US" dirty="0"/>
          </a:p>
        </p:txBody>
      </p:sp>
      <p:sp>
        <p:nvSpPr>
          <p:cNvPr id="27" name="Content Placeholder 2">
            <a:extLst>
              <a:ext uri="{FF2B5EF4-FFF2-40B4-BE49-F238E27FC236}">
                <a16:creationId xmlns:a16="http://schemas.microsoft.com/office/drawing/2014/main" id="{3168251C-9A60-F14C-9D92-CD0B1D639F03}"/>
              </a:ext>
            </a:extLst>
          </p:cNvPr>
          <p:cNvSpPr txBox="1">
            <a:spLocks/>
          </p:cNvSpPr>
          <p:nvPr/>
        </p:nvSpPr>
        <p:spPr>
          <a:xfrm>
            <a:off x="5339455" y="1927954"/>
            <a:ext cx="3100845" cy="398298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mj-lt"/>
              <a:buAutoNum type="arabicPeriod"/>
            </a:pPr>
            <a:r>
              <a:rPr lang="en-US" sz="1600" dirty="0"/>
              <a:t>Ensuring that the AWS Management Console is not hacked?</a:t>
            </a:r>
          </a:p>
          <a:p>
            <a:pPr lvl="1"/>
            <a:r>
              <a:rPr lang="en-US" sz="1600" b="1" dirty="0">
                <a:solidFill>
                  <a:schemeClr val="accent5"/>
                </a:solidFill>
              </a:rPr>
              <a:t>ANSWER:</a:t>
            </a:r>
            <a:r>
              <a:rPr lang="en-US" sz="1600" dirty="0"/>
              <a:t> </a:t>
            </a:r>
            <a:r>
              <a:rPr lang="en-US" sz="1600" dirty="0">
                <a:solidFill>
                  <a:schemeClr val="accent6"/>
                </a:solidFill>
              </a:rPr>
              <a:t>AWS</a:t>
            </a:r>
          </a:p>
          <a:p>
            <a:pPr marL="342900" indent="-342900">
              <a:buFont typeface="+mj-lt"/>
              <a:buAutoNum type="arabicPeriod"/>
            </a:pPr>
            <a:r>
              <a:rPr lang="en-US" sz="1600" dirty="0"/>
              <a:t>Configuring the subnet?</a:t>
            </a:r>
          </a:p>
          <a:p>
            <a:pPr lvl="1"/>
            <a:r>
              <a:rPr lang="en-US" sz="1600" b="1" dirty="0">
                <a:solidFill>
                  <a:schemeClr val="accent5"/>
                </a:solidFill>
              </a:rPr>
              <a:t>ANSWER: </a:t>
            </a:r>
            <a:r>
              <a:rPr lang="en-US" sz="1600" dirty="0">
                <a:solidFill>
                  <a:schemeClr val="accent6"/>
                </a:solidFill>
              </a:rPr>
              <a:t>The customer</a:t>
            </a:r>
          </a:p>
          <a:p>
            <a:pPr marL="342900" indent="-342900">
              <a:buFont typeface="+mj-lt"/>
              <a:buAutoNum type="arabicPeriod"/>
            </a:pPr>
            <a:r>
              <a:rPr lang="en-US" sz="1600" dirty="0"/>
              <a:t>Configuring the VPC?</a:t>
            </a:r>
          </a:p>
          <a:p>
            <a:pPr lvl="1"/>
            <a:r>
              <a:rPr lang="en-US" sz="1600" b="1" dirty="0">
                <a:solidFill>
                  <a:schemeClr val="accent5"/>
                </a:solidFill>
              </a:rPr>
              <a:t>ANSWER: </a:t>
            </a:r>
            <a:r>
              <a:rPr lang="en-US" sz="1600" dirty="0">
                <a:solidFill>
                  <a:schemeClr val="accent6"/>
                </a:solidFill>
              </a:rPr>
              <a:t>The customer</a:t>
            </a:r>
            <a:endParaRPr lang="en-US" sz="1600" dirty="0"/>
          </a:p>
          <a:p>
            <a:pPr marL="342900" indent="-342900">
              <a:buFont typeface="+mj-lt"/>
              <a:buAutoNum type="arabicPeriod"/>
            </a:pPr>
            <a:r>
              <a:rPr lang="en-US" sz="1600" dirty="0"/>
              <a:t>Protecting against network outages in AWS Regions?</a:t>
            </a:r>
          </a:p>
          <a:p>
            <a:pPr lvl="1"/>
            <a:r>
              <a:rPr lang="en-US" sz="1600" b="1" dirty="0">
                <a:solidFill>
                  <a:schemeClr val="accent5"/>
                </a:solidFill>
              </a:rPr>
              <a:t>ANSWER:</a:t>
            </a:r>
            <a:r>
              <a:rPr lang="en-US" sz="1600" dirty="0"/>
              <a:t> </a:t>
            </a:r>
            <a:r>
              <a:rPr lang="en-US" sz="1600" dirty="0">
                <a:solidFill>
                  <a:schemeClr val="accent6"/>
                </a:solidFill>
              </a:rPr>
              <a:t>AWS</a:t>
            </a:r>
          </a:p>
          <a:p>
            <a:pPr marL="342900" indent="-342900">
              <a:buFont typeface="+mj-lt"/>
              <a:buAutoNum type="arabicPeriod"/>
            </a:pPr>
            <a:r>
              <a:rPr lang="en-US" sz="1600" dirty="0"/>
              <a:t>Securing the SSH keys</a:t>
            </a:r>
          </a:p>
          <a:p>
            <a:pPr lvl="1"/>
            <a:r>
              <a:rPr lang="en-US" sz="1600" b="1" dirty="0">
                <a:solidFill>
                  <a:schemeClr val="accent5"/>
                </a:solidFill>
              </a:rPr>
              <a:t>ANSWER:</a:t>
            </a:r>
            <a:r>
              <a:rPr lang="en-US" sz="1600" dirty="0"/>
              <a:t> </a:t>
            </a:r>
            <a:r>
              <a:rPr lang="en-US" sz="1600" dirty="0">
                <a:solidFill>
                  <a:schemeClr val="accent6"/>
                </a:solidFill>
              </a:rPr>
              <a:t>The customer</a:t>
            </a:r>
          </a:p>
          <a:p>
            <a:pPr marL="0" indent="0">
              <a:buNone/>
            </a:pPr>
            <a:endParaRPr lang="en-US" sz="1600" dirty="0"/>
          </a:p>
          <a:p>
            <a:pPr marL="342900" indent="-342900">
              <a:buFont typeface="+mj-lt"/>
              <a:buAutoNum type="arabicPeriod"/>
            </a:pPr>
            <a:endParaRPr lang="en-US" sz="1600" dirty="0"/>
          </a:p>
          <a:p>
            <a:pPr marL="342900" indent="-342900">
              <a:buFont typeface="+mj-lt"/>
              <a:buAutoNum type="arabicPeriod"/>
            </a:pPr>
            <a:endParaRPr lang="en-US" sz="1600" dirty="0"/>
          </a:p>
          <a:p>
            <a:pPr marL="342900" indent="-342900">
              <a:buFont typeface="+mj-lt"/>
              <a:buAutoNum type="arabicPeriod"/>
            </a:pPr>
            <a:endParaRPr lang="en-US" sz="1600" dirty="0"/>
          </a:p>
          <a:p>
            <a:pPr marL="342900" indent="-342900">
              <a:buFont typeface="+mj-lt"/>
              <a:buAutoNum type="arabicPeriod"/>
            </a:pPr>
            <a:endParaRPr lang="en-US" sz="1600" dirty="0"/>
          </a:p>
          <a:p>
            <a:pPr marL="342900" indent="-342900">
              <a:buFont typeface="+mj-lt"/>
              <a:buAutoNum type="arabicPeriod"/>
            </a:pPr>
            <a:endParaRPr lang="en-US" sz="1600" dirty="0"/>
          </a:p>
          <a:p>
            <a:pPr marL="342900" indent="-342900">
              <a:buFont typeface="+mj-lt"/>
              <a:buAutoNum type="arabicPeriod"/>
            </a:pPr>
            <a:endParaRPr lang="en-US" sz="1600" dirty="0"/>
          </a:p>
        </p:txBody>
      </p:sp>
      <p:sp>
        <p:nvSpPr>
          <p:cNvPr id="6" name="TextBox 5">
            <a:extLst>
              <a:ext uri="{FF2B5EF4-FFF2-40B4-BE49-F238E27FC236}">
                <a16:creationId xmlns:a16="http://schemas.microsoft.com/office/drawing/2014/main" id="{6281A826-29AD-774B-AE52-A047C7B4AD91}"/>
              </a:ext>
            </a:extLst>
          </p:cNvPr>
          <p:cNvSpPr txBox="1"/>
          <p:nvPr/>
        </p:nvSpPr>
        <p:spPr>
          <a:xfrm>
            <a:off x="419100" y="1281787"/>
            <a:ext cx="11159893" cy="461665"/>
          </a:xfrm>
          <a:prstGeom prst="rect">
            <a:avLst/>
          </a:prstGeom>
          <a:noFill/>
        </p:spPr>
        <p:txBody>
          <a:bodyPr wrap="square" rtlCol="0">
            <a:spAutoFit/>
          </a:bodyPr>
          <a:lstStyle/>
          <a:p>
            <a:r>
              <a:rPr lang="en-US" sz="2400" b="1" dirty="0">
                <a:solidFill>
                  <a:schemeClr val="accent5"/>
                </a:solidFill>
              </a:rPr>
              <a:t>Consider this deployment. Who is responsible – AWS or the customer?</a:t>
            </a:r>
            <a:endParaRPr lang="en-US" sz="2400" b="1" dirty="0">
              <a:solidFill>
                <a:schemeClr val="accent5"/>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30" name="Content Placeholder 2">
            <a:extLst>
              <a:ext uri="{FF2B5EF4-FFF2-40B4-BE49-F238E27FC236}">
                <a16:creationId xmlns:a16="http://schemas.microsoft.com/office/drawing/2014/main" id="{0D6A1B44-E47E-714D-A549-0CCAF10451D2}"/>
              </a:ext>
            </a:extLst>
          </p:cNvPr>
          <p:cNvSpPr txBox="1">
            <a:spLocks/>
          </p:cNvSpPr>
          <p:nvPr/>
        </p:nvSpPr>
        <p:spPr>
          <a:xfrm>
            <a:off x="8622570" y="1903906"/>
            <a:ext cx="3094358" cy="380871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mj-lt"/>
              <a:buAutoNum type="arabicPeriod" startAt="6"/>
            </a:pPr>
            <a:r>
              <a:rPr lang="en-US" sz="1600" dirty="0"/>
              <a:t>Ensuring network isolation between AWS customers' data?</a:t>
            </a:r>
          </a:p>
          <a:p>
            <a:pPr lvl="1"/>
            <a:r>
              <a:rPr lang="en-US" sz="1600" b="1" dirty="0">
                <a:solidFill>
                  <a:schemeClr val="accent5"/>
                </a:solidFill>
              </a:rPr>
              <a:t>ANSWER:</a:t>
            </a:r>
            <a:r>
              <a:rPr lang="en-US" sz="1600" dirty="0"/>
              <a:t> </a:t>
            </a:r>
            <a:r>
              <a:rPr lang="en-US" sz="1600" dirty="0">
                <a:solidFill>
                  <a:schemeClr val="accent6"/>
                </a:solidFill>
              </a:rPr>
              <a:t>AWS</a:t>
            </a:r>
          </a:p>
          <a:p>
            <a:pPr marL="342900" indent="-342900">
              <a:buFont typeface="+mj-lt"/>
              <a:buAutoNum type="arabicPeriod" startAt="6"/>
            </a:pPr>
            <a:r>
              <a:rPr lang="en-US" sz="1600" dirty="0"/>
              <a:t>Ensuring low-latency network connection between the web server and the S3 bucket?</a:t>
            </a:r>
          </a:p>
          <a:p>
            <a:pPr lvl="1"/>
            <a:r>
              <a:rPr lang="en-US" sz="1600" b="1" dirty="0">
                <a:solidFill>
                  <a:schemeClr val="accent5"/>
                </a:solidFill>
              </a:rPr>
              <a:t>ANSWER:</a:t>
            </a:r>
            <a:r>
              <a:rPr lang="en-US" sz="1600" dirty="0"/>
              <a:t> </a:t>
            </a:r>
            <a:r>
              <a:rPr lang="en-US" sz="1600" dirty="0">
                <a:solidFill>
                  <a:schemeClr val="accent6"/>
                </a:solidFill>
              </a:rPr>
              <a:t>AWS</a:t>
            </a:r>
          </a:p>
          <a:p>
            <a:pPr marL="342900" indent="-342900">
              <a:buFont typeface="+mj-lt"/>
              <a:buAutoNum type="arabicPeriod" startAt="6"/>
            </a:pPr>
            <a:r>
              <a:rPr lang="en-US" sz="1600" dirty="0"/>
              <a:t>Enforcing multi-factor authentication for all user logins?</a:t>
            </a:r>
          </a:p>
          <a:p>
            <a:pPr lvl="1"/>
            <a:r>
              <a:rPr lang="en-US" sz="1600" b="1" dirty="0">
                <a:solidFill>
                  <a:schemeClr val="accent5"/>
                </a:solidFill>
              </a:rPr>
              <a:t>ANSWER:</a:t>
            </a:r>
            <a:r>
              <a:rPr lang="en-US" sz="1600" dirty="0"/>
              <a:t> </a:t>
            </a:r>
            <a:r>
              <a:rPr lang="en-US" sz="1600" dirty="0">
                <a:solidFill>
                  <a:schemeClr val="accent6"/>
                </a:solidFill>
              </a:rPr>
              <a:t>The customer</a:t>
            </a:r>
          </a:p>
          <a:p>
            <a:pPr marL="342900" indent="-342900">
              <a:buFont typeface="+mj-lt"/>
              <a:buAutoNum type="arabicPeriod" startAt="6"/>
            </a:pPr>
            <a:endParaRPr lang="en-US" sz="1600" dirty="0"/>
          </a:p>
          <a:p>
            <a:pPr marL="342900" indent="-342900">
              <a:buFont typeface="+mj-lt"/>
              <a:buAutoNum type="arabicPeriod" startAt="6"/>
            </a:pPr>
            <a:endParaRPr lang="en-US" sz="1600" dirty="0"/>
          </a:p>
          <a:p>
            <a:pPr marL="342900" indent="-342900">
              <a:buFont typeface="+mj-lt"/>
              <a:buAutoNum type="arabicPeriod" startAt="6"/>
            </a:pPr>
            <a:endParaRPr lang="en-US" sz="1600" dirty="0"/>
          </a:p>
          <a:p>
            <a:pPr marL="342900" indent="-342900">
              <a:buFont typeface="+mj-lt"/>
              <a:buAutoNum type="arabicPeriod" startAt="6"/>
            </a:pPr>
            <a:endParaRPr lang="en-US" sz="1600" dirty="0"/>
          </a:p>
          <a:p>
            <a:pPr marL="342900" indent="-342900">
              <a:buFont typeface="+mj-lt"/>
              <a:buAutoNum type="arabicPeriod" startAt="6"/>
            </a:pPr>
            <a:endParaRPr lang="en-US" sz="1600" dirty="0"/>
          </a:p>
          <a:p>
            <a:pPr marL="342900" indent="-342900">
              <a:buFont typeface="+mj-lt"/>
              <a:buAutoNum type="arabicPeriod" startAt="6"/>
            </a:pPr>
            <a:endParaRPr lang="en-US" sz="1600" dirty="0"/>
          </a:p>
        </p:txBody>
      </p:sp>
      <p:grpSp>
        <p:nvGrpSpPr>
          <p:cNvPr id="69" name="Group 68" descr="architectural diagram showing a web server running on EC2 inside a subnet and VPC. The web server connects to an S3 bucket. The web server is accessible via an internet gateway either using the AWS Management console or using the AWS Command Line Interface which makes use of SSH keys.">
            <a:extLst>
              <a:ext uri="{FF2B5EF4-FFF2-40B4-BE49-F238E27FC236}">
                <a16:creationId xmlns:a16="http://schemas.microsoft.com/office/drawing/2014/main" id="{A8C3AAE5-CBEC-4E40-A07B-716E921584C6}"/>
              </a:ext>
            </a:extLst>
          </p:cNvPr>
          <p:cNvGrpSpPr/>
          <p:nvPr/>
        </p:nvGrpSpPr>
        <p:grpSpPr>
          <a:xfrm>
            <a:off x="219918" y="1736422"/>
            <a:ext cx="4714783" cy="4602597"/>
            <a:chOff x="219918" y="1736422"/>
            <a:chExt cx="4714783" cy="4602597"/>
          </a:xfrm>
        </p:grpSpPr>
        <p:cxnSp>
          <p:nvCxnSpPr>
            <p:cNvPr id="29" name="Elbow Connector 28">
              <a:extLst>
                <a:ext uri="{FF2B5EF4-FFF2-40B4-BE49-F238E27FC236}">
                  <a16:creationId xmlns:a16="http://schemas.microsoft.com/office/drawing/2014/main" id="{2D1F2B09-6FEF-E349-8A32-D00785F20A6D}"/>
                </a:ext>
              </a:extLst>
            </p:cNvPr>
            <p:cNvCxnSpPr>
              <a:cxnSpLocks/>
              <a:stCxn id="48" idx="3"/>
            </p:cNvCxnSpPr>
            <p:nvPr/>
          </p:nvCxnSpPr>
          <p:spPr>
            <a:xfrm>
              <a:off x="1237910" y="2228943"/>
              <a:ext cx="1656517" cy="804387"/>
            </a:xfrm>
            <a:prstGeom prst="bentConnector3">
              <a:avLst>
                <a:gd name="adj1" fmla="val 33666"/>
              </a:avLst>
            </a:prstGeom>
            <a:noFill/>
            <a:ln w="12700" cap="flat" cmpd="sng" algn="ctr">
              <a:solidFill>
                <a:srgbClr val="535B63"/>
              </a:solidFill>
              <a:prstDash val="solid"/>
              <a:miter lim="800000"/>
              <a:headEnd type="none" w="med" len="sm"/>
              <a:tailEnd type="arrow" w="med" len="sm"/>
            </a:ln>
            <a:effectLst/>
          </p:spPr>
        </p:cxnSp>
        <p:pic>
          <p:nvPicPr>
            <p:cNvPr id="49" name="Graphic 48">
              <a:extLst>
                <a:ext uri="{FF2B5EF4-FFF2-40B4-BE49-F238E27FC236}">
                  <a16:creationId xmlns:a16="http://schemas.microsoft.com/office/drawing/2014/main" id="{531ED385-B2FD-BF47-9A49-E97A409C7F6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71394" y="2197905"/>
              <a:ext cx="457701" cy="469900"/>
            </a:xfrm>
            <a:prstGeom prst="rect">
              <a:avLst/>
            </a:prstGeom>
          </p:spPr>
        </p:pic>
        <p:sp>
          <p:nvSpPr>
            <p:cNvPr id="50" name="TextBox 49">
              <a:extLst>
                <a:ext uri="{FF2B5EF4-FFF2-40B4-BE49-F238E27FC236}">
                  <a16:creationId xmlns:a16="http://schemas.microsoft.com/office/drawing/2014/main" id="{72658523-8B40-D346-9666-E98D1E1ADE6E}"/>
                </a:ext>
              </a:extLst>
            </p:cNvPr>
            <p:cNvSpPr txBox="1"/>
            <p:nvPr/>
          </p:nvSpPr>
          <p:spPr>
            <a:xfrm>
              <a:off x="1651911" y="1736422"/>
              <a:ext cx="1654521" cy="584775"/>
            </a:xfrm>
            <a:prstGeom prst="rect">
              <a:avLst/>
            </a:prstGeom>
            <a:noFill/>
          </p:spPr>
          <p:txBody>
            <a:bodyPr wrap="square" rtlCol="0">
              <a:spAutoFit/>
            </a:bodyPr>
            <a:lstStyle/>
            <a:p>
              <a:pPr algn="ctr"/>
              <a:r>
                <a:rPr lang="en-US" sz="1600" dirty="0"/>
                <a:t>Secure Shell (SSH) keys</a:t>
              </a:r>
            </a:p>
          </p:txBody>
        </p:sp>
        <p:cxnSp>
          <p:nvCxnSpPr>
            <p:cNvPr id="51" name="Elbow Connector 50">
              <a:extLst>
                <a:ext uri="{FF2B5EF4-FFF2-40B4-BE49-F238E27FC236}">
                  <a16:creationId xmlns:a16="http://schemas.microsoft.com/office/drawing/2014/main" id="{5BD07F69-700E-884D-B4CF-93C1AEA7F3F4}"/>
                </a:ext>
              </a:extLst>
            </p:cNvPr>
            <p:cNvCxnSpPr>
              <a:cxnSpLocks/>
            </p:cNvCxnSpPr>
            <p:nvPr/>
          </p:nvCxnSpPr>
          <p:spPr>
            <a:xfrm rot="5400000">
              <a:off x="2761063" y="3726974"/>
              <a:ext cx="478362" cy="12700"/>
            </a:xfrm>
            <a:prstGeom prst="bentConnector3">
              <a:avLst>
                <a:gd name="adj1" fmla="val 50000"/>
              </a:avLst>
            </a:prstGeom>
            <a:noFill/>
            <a:ln w="12700" cap="flat" cmpd="sng" algn="ctr">
              <a:solidFill>
                <a:srgbClr val="535B63"/>
              </a:solidFill>
              <a:prstDash val="solid"/>
              <a:miter lim="800000"/>
              <a:headEnd type="none" w="med" len="sm"/>
              <a:tailEnd type="arrow" w="med" len="sm"/>
            </a:ln>
            <a:effectLst/>
          </p:spPr>
        </p:cxnSp>
        <p:sp>
          <p:nvSpPr>
            <p:cNvPr id="52" name="TextBox 51">
              <a:extLst>
                <a:ext uri="{FF2B5EF4-FFF2-40B4-BE49-F238E27FC236}">
                  <a16:creationId xmlns:a16="http://schemas.microsoft.com/office/drawing/2014/main" id="{7031ADB8-A4C6-C247-AFB4-3881186804C1}"/>
                </a:ext>
              </a:extLst>
            </p:cNvPr>
            <p:cNvSpPr txBox="1"/>
            <p:nvPr/>
          </p:nvSpPr>
          <p:spPr>
            <a:xfrm>
              <a:off x="3190332" y="2389052"/>
              <a:ext cx="1744369" cy="830997"/>
            </a:xfrm>
            <a:prstGeom prst="rect">
              <a:avLst/>
            </a:prstGeom>
            <a:noFill/>
          </p:spPr>
          <p:txBody>
            <a:bodyPr wrap="square" rtlCol="0">
              <a:spAutoFit/>
            </a:bodyPr>
            <a:lstStyle/>
            <a:p>
              <a:pPr algn="ctr"/>
              <a:r>
                <a:rPr lang="en-US" sz="1600" dirty="0"/>
                <a:t>AWS Command Line Interface (AWS CLI)</a:t>
              </a:r>
            </a:p>
          </p:txBody>
        </p:sp>
        <p:pic>
          <p:nvPicPr>
            <p:cNvPr id="53" name="Graphic 52">
              <a:extLst>
                <a:ext uri="{FF2B5EF4-FFF2-40B4-BE49-F238E27FC236}">
                  <a16:creationId xmlns:a16="http://schemas.microsoft.com/office/drawing/2014/main" id="{E44619DA-359E-4F40-A8E9-68A7A4DB64C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853118" y="1846050"/>
              <a:ext cx="565776" cy="580855"/>
            </a:xfrm>
            <a:prstGeom prst="rect">
              <a:avLst/>
            </a:prstGeom>
          </p:spPr>
        </p:pic>
        <p:cxnSp>
          <p:nvCxnSpPr>
            <p:cNvPr id="56" name="Elbow Connector 55">
              <a:extLst>
                <a:ext uri="{FF2B5EF4-FFF2-40B4-BE49-F238E27FC236}">
                  <a16:creationId xmlns:a16="http://schemas.microsoft.com/office/drawing/2014/main" id="{B26B98A1-316C-FF43-8A94-60DD40BC2ECA}"/>
                </a:ext>
              </a:extLst>
            </p:cNvPr>
            <p:cNvCxnSpPr>
              <a:cxnSpLocks/>
              <a:stCxn id="53" idx="1"/>
              <a:endCxn id="37" idx="0"/>
            </p:cNvCxnSpPr>
            <p:nvPr/>
          </p:nvCxnSpPr>
          <p:spPr>
            <a:xfrm rot="10800000" flipV="1">
              <a:off x="3000246" y="2136478"/>
              <a:ext cx="852873" cy="836336"/>
            </a:xfrm>
            <a:prstGeom prst="bentConnector2">
              <a:avLst/>
            </a:prstGeom>
            <a:noFill/>
            <a:ln w="12700" cap="flat" cmpd="sng" algn="ctr">
              <a:solidFill>
                <a:srgbClr val="535B63"/>
              </a:solidFill>
              <a:prstDash val="solid"/>
              <a:miter lim="800000"/>
              <a:headEnd type="none" w="med" len="sm"/>
              <a:tailEnd type="arrow" w="med" len="sm"/>
            </a:ln>
            <a:effectLst/>
          </p:spPr>
        </p:cxnSp>
        <p:sp>
          <p:nvSpPr>
            <p:cNvPr id="32" name="Rectangle 31">
              <a:extLst>
                <a:ext uri="{FF2B5EF4-FFF2-40B4-BE49-F238E27FC236}">
                  <a16:creationId xmlns:a16="http://schemas.microsoft.com/office/drawing/2014/main" id="{AA5CD74C-F5EF-A241-B6AE-3C17EBFBE46F}"/>
                </a:ext>
              </a:extLst>
            </p:cNvPr>
            <p:cNvSpPr/>
            <p:nvPr/>
          </p:nvSpPr>
          <p:spPr>
            <a:xfrm>
              <a:off x="469116" y="3411196"/>
              <a:ext cx="4373767" cy="2057287"/>
            </a:xfrm>
            <a:prstGeom prst="rect">
              <a:avLst/>
            </a:prstGeom>
            <a:noFill/>
            <a:ln w="12700" cap="flat" cmpd="sng" algn="ctr">
              <a:solidFill>
                <a:srgbClr val="1D8900"/>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w="0"/>
                  <a:solidFill>
                    <a:srgbClr val="1D8900"/>
                  </a:solidFill>
                  <a:effectLst/>
                  <a:uLnTx/>
                  <a:uFillTx/>
                  <a:latin typeface="Amazon Ember" panose="02000000000000000000" pitchFamily="2" charset="0"/>
                  <a:ea typeface="+mn-ea"/>
                  <a:cs typeface="+mn-cs"/>
                </a:rPr>
                <a:t>VPC</a:t>
              </a:r>
            </a:p>
          </p:txBody>
        </p:sp>
        <p:pic>
          <p:nvPicPr>
            <p:cNvPr id="33" name="Graphic 36">
              <a:extLst>
                <a:ext uri="{FF2B5EF4-FFF2-40B4-BE49-F238E27FC236}">
                  <a16:creationId xmlns:a16="http://schemas.microsoft.com/office/drawing/2014/main" id="{9811B841-9D14-C748-AFA7-7854903D7D4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62267" y="3416034"/>
              <a:ext cx="262682" cy="269683"/>
            </a:xfrm>
            <a:prstGeom prst="rect">
              <a:avLst/>
            </a:prstGeom>
          </p:spPr>
        </p:pic>
        <p:sp>
          <p:nvSpPr>
            <p:cNvPr id="34" name="Rectangle 33">
              <a:extLst>
                <a:ext uri="{FF2B5EF4-FFF2-40B4-BE49-F238E27FC236}">
                  <a16:creationId xmlns:a16="http://schemas.microsoft.com/office/drawing/2014/main" id="{C131ED40-2401-644B-BF59-0BE0230450B1}"/>
                </a:ext>
              </a:extLst>
            </p:cNvPr>
            <p:cNvSpPr/>
            <p:nvPr/>
          </p:nvSpPr>
          <p:spPr>
            <a:xfrm>
              <a:off x="795309" y="3818030"/>
              <a:ext cx="3912683" cy="1294595"/>
            </a:xfrm>
            <a:prstGeom prst="rect">
              <a:avLst/>
            </a:prstGeom>
            <a:noFill/>
            <a:ln w="12700" cap="flat" cmpd="sng" algn="ctr">
              <a:solidFill>
                <a:srgbClr val="1D8900"/>
              </a:solidFill>
              <a:prstDash val="dash"/>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1D8900"/>
                  </a:solidFill>
                  <a:effectLst/>
                  <a:uLnTx/>
                  <a:uFillTx/>
                  <a:latin typeface="Amazon Ember" panose="02000000000000000000" pitchFamily="2" charset="0"/>
                  <a:ea typeface="+mn-ea"/>
                  <a:cs typeface="+mn-cs"/>
                </a:rPr>
                <a:t>Subnet</a:t>
              </a:r>
            </a:p>
          </p:txBody>
        </p:sp>
        <p:pic>
          <p:nvPicPr>
            <p:cNvPr id="35" name="Graphic 37">
              <a:extLst>
                <a:ext uri="{FF2B5EF4-FFF2-40B4-BE49-F238E27FC236}">
                  <a16:creationId xmlns:a16="http://schemas.microsoft.com/office/drawing/2014/main" id="{D9486AA8-E2E4-074D-88A8-8B9A997FA9BD}"/>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95309" y="3818030"/>
              <a:ext cx="262682" cy="269683"/>
            </a:xfrm>
            <a:prstGeom prst="rect">
              <a:avLst/>
            </a:prstGeom>
          </p:spPr>
        </p:pic>
        <p:sp>
          <p:nvSpPr>
            <p:cNvPr id="36" name="TextBox 35">
              <a:extLst>
                <a:ext uri="{FF2B5EF4-FFF2-40B4-BE49-F238E27FC236}">
                  <a16:creationId xmlns:a16="http://schemas.microsoft.com/office/drawing/2014/main" id="{91A29267-F422-EF4A-8503-B04364985912}"/>
                </a:ext>
              </a:extLst>
            </p:cNvPr>
            <p:cNvSpPr txBox="1"/>
            <p:nvPr/>
          </p:nvSpPr>
          <p:spPr>
            <a:xfrm>
              <a:off x="3184722" y="3118782"/>
              <a:ext cx="1002084"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232F3D"/>
                  </a:solidFill>
                  <a:effectLst/>
                  <a:uLnTx/>
                  <a:uFillTx/>
                  <a:ea typeface="+mn-ea"/>
                  <a:cs typeface="+mn-cs"/>
                </a:rPr>
                <a:t>Internet gateway</a:t>
              </a:r>
            </a:p>
          </p:txBody>
        </p:sp>
        <p:pic>
          <p:nvPicPr>
            <p:cNvPr id="37" name="Graphic 36">
              <a:extLst>
                <a:ext uri="{FF2B5EF4-FFF2-40B4-BE49-F238E27FC236}">
                  <a16:creationId xmlns:a16="http://schemas.microsoft.com/office/drawing/2014/main" id="{1AF7F657-4644-2C41-90F1-CB2AEE42C73C}"/>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749439" y="2972814"/>
              <a:ext cx="501611" cy="514979"/>
            </a:xfrm>
            <a:prstGeom prst="rect">
              <a:avLst/>
            </a:prstGeom>
          </p:spPr>
        </p:pic>
        <p:pic>
          <p:nvPicPr>
            <p:cNvPr id="40" name="Graphic 135">
              <a:extLst>
                <a:ext uri="{FF2B5EF4-FFF2-40B4-BE49-F238E27FC236}">
                  <a16:creationId xmlns:a16="http://schemas.microsoft.com/office/drawing/2014/main" id="{5EFB97B7-F4DA-0A4D-9623-8150FF553813}"/>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2694057" y="3966155"/>
              <a:ext cx="612375" cy="628695"/>
            </a:xfrm>
            <a:prstGeom prst="rect">
              <a:avLst/>
            </a:prstGeom>
          </p:spPr>
        </p:pic>
        <p:sp>
          <p:nvSpPr>
            <p:cNvPr id="41" name="TextBox 40">
              <a:extLst>
                <a:ext uri="{FF2B5EF4-FFF2-40B4-BE49-F238E27FC236}">
                  <a16:creationId xmlns:a16="http://schemas.microsoft.com/office/drawing/2014/main" id="{9E1136AA-E256-144D-8568-46F909B87562}"/>
                </a:ext>
              </a:extLst>
            </p:cNvPr>
            <p:cNvSpPr txBox="1"/>
            <p:nvPr/>
          </p:nvSpPr>
          <p:spPr>
            <a:xfrm>
              <a:off x="2173362" y="4549451"/>
              <a:ext cx="1653764"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232F3D"/>
                  </a:solidFill>
                  <a:effectLst/>
                  <a:uLnTx/>
                  <a:uFillTx/>
                  <a:ea typeface="+mn-ea"/>
                  <a:cs typeface="+mn-cs"/>
                </a:rPr>
                <a:t>Web server on Amazon EC2</a:t>
              </a:r>
            </a:p>
          </p:txBody>
        </p:sp>
        <p:sp>
          <p:nvSpPr>
            <p:cNvPr id="47" name="TextBox 46">
              <a:extLst>
                <a:ext uri="{FF2B5EF4-FFF2-40B4-BE49-F238E27FC236}">
                  <a16:creationId xmlns:a16="http://schemas.microsoft.com/office/drawing/2014/main" id="{EC2E0B8E-58D0-434B-B646-2E3D055B896A}"/>
                </a:ext>
              </a:extLst>
            </p:cNvPr>
            <p:cNvSpPr txBox="1"/>
            <p:nvPr/>
          </p:nvSpPr>
          <p:spPr>
            <a:xfrm>
              <a:off x="219918" y="2531688"/>
              <a:ext cx="1531326"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ea typeface="+mn-ea"/>
                  <a:cs typeface="+mn-cs"/>
                </a:rPr>
                <a:t>AWS Management Console</a:t>
              </a:r>
            </a:p>
          </p:txBody>
        </p:sp>
        <p:pic>
          <p:nvPicPr>
            <p:cNvPr id="48" name="Graphic 34">
              <a:extLst>
                <a:ext uri="{FF2B5EF4-FFF2-40B4-BE49-F238E27FC236}">
                  <a16:creationId xmlns:a16="http://schemas.microsoft.com/office/drawing/2014/main" id="{A3076FA9-C9F1-C044-AEC9-E2F28F5D1A1E}"/>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672135" y="1938516"/>
              <a:ext cx="565776" cy="580855"/>
            </a:xfrm>
            <a:prstGeom prst="rect">
              <a:avLst/>
            </a:prstGeom>
          </p:spPr>
        </p:pic>
        <p:pic>
          <p:nvPicPr>
            <p:cNvPr id="61" name="Graphic 60">
              <a:extLst>
                <a:ext uri="{FF2B5EF4-FFF2-40B4-BE49-F238E27FC236}">
                  <a16:creationId xmlns:a16="http://schemas.microsoft.com/office/drawing/2014/main" id="{5BD26303-2D9D-6E4D-ABF8-0A43BFC2CF59}"/>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4176093" y="5755869"/>
              <a:ext cx="469900" cy="469900"/>
            </a:xfrm>
            <a:prstGeom prst="rect">
              <a:avLst/>
            </a:prstGeom>
          </p:spPr>
        </p:pic>
        <p:sp>
          <p:nvSpPr>
            <p:cNvPr id="62" name="TextBox 61">
              <a:extLst>
                <a:ext uri="{FF2B5EF4-FFF2-40B4-BE49-F238E27FC236}">
                  <a16:creationId xmlns:a16="http://schemas.microsoft.com/office/drawing/2014/main" id="{51B8C04D-1D8E-DB4C-8C1B-C3FA7062A7B6}"/>
                </a:ext>
              </a:extLst>
            </p:cNvPr>
            <p:cNvSpPr txBox="1"/>
            <p:nvPr/>
          </p:nvSpPr>
          <p:spPr>
            <a:xfrm>
              <a:off x="2786331" y="5754244"/>
              <a:ext cx="1479734" cy="584775"/>
            </a:xfrm>
            <a:prstGeom prst="rect">
              <a:avLst/>
            </a:prstGeom>
            <a:noFill/>
          </p:spPr>
          <p:txBody>
            <a:bodyPr wrap="square" rtlCol="0">
              <a:spAutoFit/>
            </a:bodyPr>
            <a:lstStyle/>
            <a:p>
              <a:pPr algn="ctr"/>
              <a:r>
                <a:rPr lang="en-US" sz="1600" dirty="0"/>
                <a:t>S3 bucket with objects</a:t>
              </a:r>
            </a:p>
          </p:txBody>
        </p:sp>
        <p:cxnSp>
          <p:nvCxnSpPr>
            <p:cNvPr id="63" name="Elbow Connector 62">
              <a:extLst>
                <a:ext uri="{FF2B5EF4-FFF2-40B4-BE49-F238E27FC236}">
                  <a16:creationId xmlns:a16="http://schemas.microsoft.com/office/drawing/2014/main" id="{FE883950-B7D4-3046-9023-3543374F1367}"/>
                </a:ext>
              </a:extLst>
            </p:cNvPr>
            <p:cNvCxnSpPr>
              <a:cxnSpLocks/>
              <a:stCxn id="40" idx="3"/>
              <a:endCxn id="61" idx="0"/>
            </p:cNvCxnSpPr>
            <p:nvPr/>
          </p:nvCxnSpPr>
          <p:spPr>
            <a:xfrm>
              <a:off x="3306432" y="4280503"/>
              <a:ext cx="1104611" cy="1475366"/>
            </a:xfrm>
            <a:prstGeom prst="bentConnector2">
              <a:avLst/>
            </a:prstGeom>
            <a:noFill/>
            <a:ln w="12700" cap="flat" cmpd="sng" algn="ctr">
              <a:solidFill>
                <a:srgbClr val="535B63"/>
              </a:solidFill>
              <a:prstDash val="solid"/>
              <a:miter lim="800000"/>
              <a:headEnd type="triangle" w="med" len="sm"/>
              <a:tailEnd type="arrow" w="med" len="sm"/>
            </a:ln>
            <a:effectLst/>
          </p:spPr>
        </p:cxnSp>
      </p:grpSp>
    </p:spTree>
    <p:custDataLst>
      <p:tags r:id="rId1"/>
    </p:custDataLst>
    <p:extLst>
      <p:ext uri="{BB962C8B-B14F-4D97-AF65-F5344CB8AC3E}">
        <p14:creationId xmlns:p14="http://schemas.microsoft.com/office/powerpoint/2010/main" val="32415471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7">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7">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7">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7">
                                            <p:txEl>
                                              <p:pRg st="9" end="9"/>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0">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0">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0">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61F0458-3057-6C4E-AA8A-F09A50D08BCB}"/>
              </a:ext>
              <a:ext uri="{C183D7F6-B498-43B3-948B-1728B52AA6E4}">
                <adec:decorative xmlns:adec="http://schemas.microsoft.com/office/drawing/2017/decorative" val="1"/>
              </a:ext>
            </a:extLst>
          </p:cNvPr>
          <p:cNvSpPr>
            <a:spLocks noGrp="1"/>
          </p:cNvSpPr>
          <p:nvPr>
            <p:ph type="ftr" sz="quarter" idx="11"/>
          </p:nvPr>
        </p:nvSpPr>
        <p:spPr/>
        <p:txBody>
          <a:bodyPr/>
          <a:lstStyle/>
          <a:p>
            <a:r>
              <a:rPr lang="en-US" dirty="0"/>
              <a:t>© 2019 Amazon Web Services, Inc. or its Affiliates. All rights reserved.</a:t>
            </a:r>
          </a:p>
        </p:txBody>
      </p:sp>
      <p:sp>
        <p:nvSpPr>
          <p:cNvPr id="3" name="Title 2">
            <a:extLst>
              <a:ext uri="{FF2B5EF4-FFF2-40B4-BE49-F238E27FC236}">
                <a16:creationId xmlns:a16="http://schemas.microsoft.com/office/drawing/2014/main" id="{34A9215D-56A1-C14C-8D1D-ECD06964D449}"/>
              </a:ext>
            </a:extLst>
          </p:cNvPr>
          <p:cNvSpPr>
            <a:spLocks noGrp="1"/>
          </p:cNvSpPr>
          <p:nvPr>
            <p:ph type="title"/>
          </p:nvPr>
        </p:nvSpPr>
        <p:spPr/>
        <p:txBody>
          <a:bodyPr/>
          <a:lstStyle/>
          <a:p>
            <a:r>
              <a:rPr lang="en-US" dirty="0"/>
              <a:t>Section 1 key takeaways</a:t>
            </a:r>
          </a:p>
        </p:txBody>
      </p:sp>
      <p:sp>
        <p:nvSpPr>
          <p:cNvPr id="4" name="Slide Number Placeholder 3">
            <a:extLst>
              <a:ext uri="{FF2B5EF4-FFF2-40B4-BE49-F238E27FC236}">
                <a16:creationId xmlns:a16="http://schemas.microsoft.com/office/drawing/2014/main" id="{406E8B36-A7F8-3F48-8D41-4C8D5BF9F3EB}"/>
              </a:ext>
              <a:ext uri="{C183D7F6-B498-43B3-948B-1728B52AA6E4}">
                <adec:decorative xmlns:adec="http://schemas.microsoft.com/office/drawing/2017/decorative" val="1"/>
              </a:ext>
            </a:extLst>
          </p:cNvPr>
          <p:cNvSpPr>
            <a:spLocks noGrp="1"/>
          </p:cNvSpPr>
          <p:nvPr>
            <p:ph type="sldNum" sz="quarter" idx="10"/>
          </p:nvPr>
        </p:nvSpPr>
        <p:spPr/>
        <p:txBody>
          <a:bodyPr/>
          <a:lstStyle/>
          <a:p>
            <a:fld id="{B6A95138-A96E-2F42-A959-2EFD44FE4AB7}" type="slidenum">
              <a:rPr lang="en-US" smtClean="0"/>
              <a:pPr/>
              <a:t>13</a:t>
            </a:fld>
            <a:endParaRPr lang="en-US" dirty="0"/>
          </a:p>
        </p:txBody>
      </p:sp>
      <p:sp>
        <p:nvSpPr>
          <p:cNvPr id="5" name="Content Placeholder 4">
            <a:extLst>
              <a:ext uri="{FF2B5EF4-FFF2-40B4-BE49-F238E27FC236}">
                <a16:creationId xmlns:a16="http://schemas.microsoft.com/office/drawing/2014/main" id="{5DED86B2-95F3-E144-93EC-D7312615DDBA}"/>
              </a:ext>
            </a:extLst>
          </p:cNvPr>
          <p:cNvSpPr>
            <a:spLocks noGrp="1"/>
          </p:cNvSpPr>
          <p:nvPr>
            <p:ph idx="16"/>
          </p:nvPr>
        </p:nvSpPr>
        <p:spPr/>
        <p:txBody>
          <a:bodyPr/>
          <a:lstStyle/>
          <a:p>
            <a:r>
              <a:rPr lang="en-US" sz="2000" dirty="0"/>
              <a:t>AWS and the customer share security responsibilities:</a:t>
            </a:r>
          </a:p>
          <a:p>
            <a:pPr lvl="1"/>
            <a:r>
              <a:rPr lang="en-US" sz="1800" dirty="0"/>
              <a:t>AWS is responsible for security </a:t>
            </a:r>
            <a:r>
              <a:rPr lang="en-US" sz="1800" dirty="0">
                <a:solidFill>
                  <a:schemeClr val="accent6"/>
                </a:solidFill>
              </a:rPr>
              <a:t>of</a:t>
            </a:r>
            <a:r>
              <a:rPr lang="en-US" sz="1800" dirty="0"/>
              <a:t> the cloud</a:t>
            </a:r>
          </a:p>
          <a:p>
            <a:pPr lvl="1"/>
            <a:r>
              <a:rPr lang="en-US" sz="1800" dirty="0"/>
              <a:t>Customer is responsible for security </a:t>
            </a:r>
            <a:r>
              <a:rPr lang="en-US" sz="1800" dirty="0">
                <a:solidFill>
                  <a:schemeClr val="accent6"/>
                </a:solidFill>
              </a:rPr>
              <a:t>in</a:t>
            </a:r>
            <a:r>
              <a:rPr lang="en-US" sz="1800" dirty="0"/>
              <a:t> the cloud</a:t>
            </a:r>
          </a:p>
          <a:p>
            <a:r>
              <a:rPr lang="en-US" sz="2000" b="1" dirty="0">
                <a:solidFill>
                  <a:schemeClr val="accent5"/>
                </a:solidFill>
              </a:rPr>
              <a:t>AWS is responsible for protecting the infrastructure</a:t>
            </a:r>
            <a:r>
              <a:rPr lang="en-US" sz="2000" dirty="0"/>
              <a:t>—including hardware, software, networking, and facilities—that run AWS Cloud services</a:t>
            </a:r>
          </a:p>
          <a:p>
            <a:r>
              <a:rPr lang="en-US" sz="2000" dirty="0"/>
              <a:t>For services that are categorized as infrastructure as a service (IaaS), the </a:t>
            </a:r>
            <a:r>
              <a:rPr lang="en-US" sz="2000" b="1" dirty="0">
                <a:solidFill>
                  <a:schemeClr val="accent5"/>
                </a:solidFill>
              </a:rPr>
              <a:t>customer is responsible for performing necessary security configuration and management tasks </a:t>
            </a:r>
          </a:p>
          <a:p>
            <a:pPr lvl="1"/>
            <a:r>
              <a:rPr lang="en-US" sz="1600" dirty="0"/>
              <a:t>For example, guest OS updates and security patches, firewall, security group configurations</a:t>
            </a:r>
            <a:endParaRPr lang="en-US" sz="2000" dirty="0"/>
          </a:p>
          <a:p>
            <a:endParaRPr lang="en-US" sz="2400" dirty="0"/>
          </a:p>
        </p:txBody>
      </p:sp>
      <p:pic>
        <p:nvPicPr>
          <p:cNvPr id="6" name="Picture Placeholder 6">
            <a:extLst>
              <a:ext uri="{FF2B5EF4-FFF2-40B4-BE49-F238E27FC236}">
                <a16:creationId xmlns:a16="http://schemas.microsoft.com/office/drawing/2014/main" id="{DF245F4B-F83C-4547-948B-29463175E4C7}"/>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val="0"/>
              </a:ext>
            </a:extLst>
          </a:blip>
          <a:srcRect l="4146" r="4146"/>
          <a:stretch>
            <a:fillRect/>
          </a:stretch>
        </p:blipFill>
        <p:spPr>
          <a:xfrm>
            <a:off x="597222" y="2770357"/>
            <a:ext cx="3931314" cy="3104201"/>
          </a:xfrm>
          <a:prstGeom prst="rect">
            <a:avLst/>
          </a:prstGeom>
        </p:spPr>
      </p:pic>
    </p:spTree>
    <p:custDataLst>
      <p:tags r:id="rId1"/>
    </p:custDataLst>
    <p:extLst>
      <p:ext uri="{BB962C8B-B14F-4D97-AF65-F5344CB8AC3E}">
        <p14:creationId xmlns:p14="http://schemas.microsoft.com/office/powerpoint/2010/main" val="39402788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a:t>Section 2: AWS Identity and Access Management (IAM)</a:t>
            </a:r>
          </a:p>
        </p:txBody>
      </p:sp>
      <p:sp>
        <p:nvSpPr>
          <p:cNvPr id="3" name="Text Placeholder 2">
            <a:extLst>
              <a:ext uri="{FF2B5EF4-FFF2-40B4-BE49-F238E27FC236}">
                <a16:creationId xmlns:a16="http://schemas.microsoft.com/office/drawing/2014/main" id="{6952E358-2B43-8749-A219-9FB9AFF48701}"/>
              </a:ext>
            </a:extLst>
          </p:cNvPr>
          <p:cNvSpPr>
            <a:spLocks noGrp="1"/>
          </p:cNvSpPr>
          <p:nvPr>
            <p:ph type="body" sz="quarter" idx="10"/>
          </p:nvPr>
        </p:nvSpPr>
        <p:spPr>
          <a:xfrm>
            <a:off x="419099" y="2554356"/>
            <a:ext cx="9699261" cy="488498"/>
          </a:xfrm>
        </p:spPr>
        <p:txBody>
          <a:bodyPr>
            <a:normAutofit/>
          </a:bodyPr>
          <a:lstStyle/>
          <a:p>
            <a:r>
              <a:rPr lang="en-US" dirty="0"/>
              <a:t>Module 4: AWS Cloud Security</a:t>
            </a:r>
          </a:p>
          <a:p>
            <a:endParaRPr lang="en-US" dirty="0"/>
          </a:p>
        </p:txBody>
      </p:sp>
      <p:sp>
        <p:nvSpPr>
          <p:cNvPr id="4" name="Footer Placeholder 3">
            <a:extLst>
              <a:ext uri="{FF2B5EF4-FFF2-40B4-BE49-F238E27FC236}">
                <a16:creationId xmlns:a16="http://schemas.microsoft.com/office/drawing/2014/main" id="{E64AA18B-E84F-CE49-BBA7-BF71291D9CEF}"/>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Tree>
    <p:custDataLst>
      <p:tags r:id="rId1"/>
    </p:custDataLst>
    <p:extLst>
      <p:ext uri="{BB962C8B-B14F-4D97-AF65-F5344CB8AC3E}">
        <p14:creationId xmlns:p14="http://schemas.microsoft.com/office/powerpoint/2010/main" val="30927418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AWS Identity and Access Management (IAM)</a:t>
            </a:r>
          </a:p>
        </p:txBody>
      </p:sp>
      <p:sp>
        <p:nvSpPr>
          <p:cNvPr id="3" name="Content Placeholder 2"/>
          <p:cNvSpPr>
            <a:spLocks noGrp="1"/>
          </p:cNvSpPr>
          <p:nvPr>
            <p:ph idx="1"/>
          </p:nvPr>
        </p:nvSpPr>
        <p:spPr>
          <a:xfrm>
            <a:off x="419100" y="1528175"/>
            <a:ext cx="9323614" cy="4648788"/>
          </a:xfrm>
        </p:spPr>
        <p:txBody>
          <a:bodyPr/>
          <a:lstStyle/>
          <a:p>
            <a:r>
              <a:rPr lang="en-US" sz="2400" dirty="0"/>
              <a:t>Use </a:t>
            </a:r>
            <a:r>
              <a:rPr lang="en-US" sz="2400" b="1" dirty="0">
                <a:solidFill>
                  <a:schemeClr val="accent5"/>
                </a:solidFill>
              </a:rPr>
              <a:t>IAM </a:t>
            </a:r>
            <a:r>
              <a:rPr lang="en-US" sz="2400" dirty="0"/>
              <a:t>to manage access to </a:t>
            </a:r>
            <a:r>
              <a:rPr lang="en-US" sz="2400" b="1" dirty="0">
                <a:solidFill>
                  <a:schemeClr val="accent5"/>
                </a:solidFill>
              </a:rPr>
              <a:t>AWS resources</a:t>
            </a:r>
            <a:r>
              <a:rPr lang="en-US" sz="2400" dirty="0"/>
              <a:t> – </a:t>
            </a:r>
          </a:p>
          <a:p>
            <a:pPr lvl="1"/>
            <a:r>
              <a:rPr lang="en-US" sz="2000" dirty="0"/>
              <a:t>A resource is an entity in an AWS account that you can work with</a:t>
            </a:r>
          </a:p>
          <a:p>
            <a:pPr lvl="1"/>
            <a:r>
              <a:rPr lang="en-US" sz="2000" dirty="0"/>
              <a:t>Example resources; An Amazon EC2 instance or an Amazon S3 bucket</a:t>
            </a:r>
          </a:p>
          <a:p>
            <a:pPr lvl="1"/>
            <a:endParaRPr lang="en-US" sz="2000" dirty="0"/>
          </a:p>
          <a:p>
            <a:r>
              <a:rPr lang="en-US" sz="2400" i="1" dirty="0"/>
              <a:t>Example</a:t>
            </a:r>
            <a:r>
              <a:rPr lang="en-US" sz="2400" dirty="0"/>
              <a:t> – Control who can terminate Amazon EC2 instances </a:t>
            </a:r>
          </a:p>
          <a:p>
            <a:pPr marL="457200" lvl="1" indent="0">
              <a:buNone/>
            </a:pPr>
            <a:endParaRPr lang="en-US" sz="2000" dirty="0"/>
          </a:p>
          <a:p>
            <a:r>
              <a:rPr lang="en-US" sz="2400" dirty="0"/>
              <a:t>Define fine-grained access rights – </a:t>
            </a:r>
          </a:p>
          <a:p>
            <a:pPr lvl="1"/>
            <a:r>
              <a:rPr lang="en-US" sz="2000" b="1" dirty="0">
                <a:solidFill>
                  <a:schemeClr val="accent5"/>
                </a:solidFill>
              </a:rPr>
              <a:t>Who</a:t>
            </a:r>
            <a:r>
              <a:rPr lang="en-US" sz="2000" dirty="0"/>
              <a:t> can access the resource</a:t>
            </a:r>
          </a:p>
          <a:p>
            <a:pPr lvl="1"/>
            <a:r>
              <a:rPr lang="en-US" sz="2000" b="1" dirty="0">
                <a:solidFill>
                  <a:schemeClr val="accent5"/>
                </a:solidFill>
              </a:rPr>
              <a:t>Which</a:t>
            </a:r>
            <a:r>
              <a:rPr lang="en-US" sz="2000" dirty="0"/>
              <a:t> resources can be accessed and what can the user do to the resource</a:t>
            </a:r>
          </a:p>
          <a:p>
            <a:pPr lvl="1"/>
            <a:r>
              <a:rPr lang="en-US" sz="2000" b="1" dirty="0">
                <a:solidFill>
                  <a:schemeClr val="accent5"/>
                </a:solidFill>
              </a:rPr>
              <a:t>How</a:t>
            </a:r>
            <a:r>
              <a:rPr lang="en-US" sz="2000" dirty="0"/>
              <a:t> resources can be accessed </a:t>
            </a:r>
          </a:p>
          <a:p>
            <a:pPr lvl="1"/>
            <a:endParaRPr lang="en-US" sz="2200" dirty="0"/>
          </a:p>
          <a:p>
            <a:pPr>
              <a:lnSpc>
                <a:spcPct val="100000"/>
              </a:lnSpc>
            </a:pPr>
            <a:r>
              <a:rPr lang="en-US" sz="2400" dirty="0"/>
              <a:t>IAM is a no-cost AWS account feature</a:t>
            </a:r>
            <a:endParaRPr lang="en-US" dirty="0"/>
          </a:p>
        </p:txBody>
      </p:sp>
      <p:sp>
        <p:nvSpPr>
          <p:cNvPr id="10" name="Slide Number Placeholder 9">
            <a:extLst>
              <a:ext uri="{FF2B5EF4-FFF2-40B4-BE49-F238E27FC236}">
                <a16:creationId xmlns:a16="http://schemas.microsoft.com/office/drawing/2014/main" id="{AADA2C33-93BA-134E-895B-2C9DB3CA85AB}"/>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pPr/>
              <a:t>15</a:t>
            </a:fld>
            <a:endParaRPr lang="en-US" dirty="0"/>
          </a:p>
        </p:txBody>
      </p:sp>
      <p:sp>
        <p:nvSpPr>
          <p:cNvPr id="4" name="Footer Placeholder 3">
            <a:extLst>
              <a:ext uri="{FF2B5EF4-FFF2-40B4-BE49-F238E27FC236}">
                <a16:creationId xmlns:a16="http://schemas.microsoft.com/office/drawing/2014/main" id="{2C964A04-1825-B146-9D95-8AEC244B1EDF}"/>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19" name="TextBox 18">
            <a:extLst>
              <a:ext uri="{FF2B5EF4-FFF2-40B4-BE49-F238E27FC236}">
                <a16:creationId xmlns:a16="http://schemas.microsoft.com/office/drawing/2014/main" id="{73E4F192-D94D-D144-8CD0-13F20FC34E6F}"/>
              </a:ext>
            </a:extLst>
          </p:cNvPr>
          <p:cNvSpPr txBox="1"/>
          <p:nvPr/>
        </p:nvSpPr>
        <p:spPr>
          <a:xfrm>
            <a:off x="9584001" y="3668488"/>
            <a:ext cx="2301904" cy="830997"/>
          </a:xfrm>
          <a:prstGeom prst="rect">
            <a:avLst/>
          </a:prstGeom>
          <a:noFill/>
        </p:spPr>
        <p:txBody>
          <a:bodyPr wrap="square" rtlCol="0">
            <a:spAutoFit/>
          </a:bodyPr>
          <a:lstStyle/>
          <a:p>
            <a:pPr algn="ctr"/>
            <a:r>
              <a:rPr lang="en-US" sz="1600" dirty="0">
                <a:latin typeface="Amazon Ember" panose="02000000000000000000" pitchFamily="2" charset="0"/>
                <a:ea typeface="Amazon Ember" panose="02000000000000000000" pitchFamily="2" charset="0"/>
              </a:rPr>
              <a:t>AWS Identity and Access Management</a:t>
            </a:r>
          </a:p>
          <a:p>
            <a:pPr algn="ctr"/>
            <a:r>
              <a:rPr lang="en-US" sz="1600" dirty="0">
                <a:latin typeface="Amazon Ember" panose="02000000000000000000" pitchFamily="2" charset="0"/>
                <a:ea typeface="Amazon Ember" panose="02000000000000000000" pitchFamily="2" charset="0"/>
              </a:rPr>
              <a:t>(IAM)</a:t>
            </a:r>
            <a:endParaRPr lang="en-US" sz="1400" dirty="0">
              <a:latin typeface="Amazon Ember" panose="02000000000000000000" pitchFamily="2" charset="0"/>
              <a:ea typeface="Amazon Ember" panose="02000000000000000000" pitchFamily="2" charset="0"/>
            </a:endParaRPr>
          </a:p>
        </p:txBody>
      </p:sp>
      <p:pic>
        <p:nvPicPr>
          <p:cNvPr id="20" name="Graphic 19">
            <a:extLst>
              <a:ext uri="{FF2B5EF4-FFF2-40B4-BE49-F238E27FC236}">
                <a16:creationId xmlns:a16="http://schemas.microsoft.com/office/drawing/2014/main" id="{C9FB3D34-3F55-9A4B-B6ED-4062F9F0ED30}"/>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259610" y="2585182"/>
            <a:ext cx="1039762" cy="1039762"/>
          </a:xfrm>
          <a:prstGeom prst="rect">
            <a:avLst/>
          </a:prstGeom>
        </p:spPr>
      </p:pic>
    </p:spTree>
    <p:custDataLst>
      <p:tags r:id="rId1"/>
    </p:custDataLst>
    <p:extLst>
      <p:ext uri="{BB962C8B-B14F-4D97-AF65-F5344CB8AC3E}">
        <p14:creationId xmlns:p14="http://schemas.microsoft.com/office/powerpoint/2010/main" val="20704875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IAM: Essential components</a:t>
            </a:r>
          </a:p>
        </p:txBody>
      </p:sp>
      <p:sp>
        <p:nvSpPr>
          <p:cNvPr id="4" name="Content Placeholder 5"/>
          <p:cNvSpPr txBox="1">
            <a:spLocks/>
          </p:cNvSpPr>
          <p:nvPr/>
        </p:nvSpPr>
        <p:spPr>
          <a:xfrm>
            <a:off x="2490256" y="1568718"/>
            <a:ext cx="7761174" cy="863795"/>
          </a:xfrm>
          <a:prstGeom prst="rect">
            <a:avLst/>
          </a:prstGeom>
        </p:spPr>
        <p:txBody>
          <a:bodyPr/>
          <a:lstStyle>
            <a:lvl1pPr marL="0" marR="0" indent="0" algn="l" defTabSz="914362" rtl="0" eaLnBrk="1" fontAlgn="auto" latinLnBrk="0" hangingPunct="1">
              <a:lnSpc>
                <a:spcPct val="90000"/>
              </a:lnSpc>
              <a:spcBef>
                <a:spcPct val="20000"/>
              </a:spcBef>
              <a:spcAft>
                <a:spcPts val="0"/>
              </a:spcAft>
              <a:buClrTx/>
              <a:buSzPct val="90000"/>
              <a:buFont typeface="Arial" pitchFamily="34" charset="0"/>
              <a:buNone/>
              <a:tabLst/>
              <a:defRPr sz="2667" b="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vl2pPr marL="336143" marR="0" indent="0" algn="l" defTabSz="914362" rtl="0" eaLnBrk="1" fontAlgn="auto" latinLnBrk="0" hangingPunct="1">
              <a:lnSpc>
                <a:spcPct val="90000"/>
              </a:lnSpc>
              <a:spcBef>
                <a:spcPts val="500"/>
              </a:spcBef>
              <a:spcAft>
                <a:spcPts val="0"/>
              </a:spcAft>
              <a:buClrTx/>
              <a:buSzPct val="90000"/>
              <a:buFont typeface="Arial" pitchFamily="34" charset="0"/>
              <a:buNone/>
              <a:tabLst/>
              <a:defRPr sz="20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2pPr>
            <a:lvl3pPr marL="560238" marR="0" indent="0" algn="l" defTabSz="914362" rtl="0" eaLnBrk="1" fontAlgn="auto" latinLnBrk="0" hangingPunct="1">
              <a:lnSpc>
                <a:spcPct val="90000"/>
              </a:lnSpc>
              <a:spcBef>
                <a:spcPts val="500"/>
              </a:spcBef>
              <a:spcAft>
                <a:spcPts val="0"/>
              </a:spcAft>
              <a:buClrTx/>
              <a:buSzPct val="90000"/>
              <a:buFont typeface="Arial" pitchFamily="34" charset="0"/>
              <a:buNone/>
              <a:tabLst/>
              <a:defRPr sz="20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3pPr>
            <a:lvl4pPr marL="784334" marR="0" indent="0" algn="l" defTabSz="914362" rtl="0" eaLnBrk="1" fontAlgn="auto" latinLnBrk="0" hangingPunct="1">
              <a:lnSpc>
                <a:spcPct val="90000"/>
              </a:lnSpc>
              <a:spcBef>
                <a:spcPts val="500"/>
              </a:spcBef>
              <a:spcAft>
                <a:spcPts val="0"/>
              </a:spcAft>
              <a:buClrTx/>
              <a:buSzPct val="90000"/>
              <a:buFont typeface="Arial" pitchFamily="34" charset="0"/>
              <a:buNone/>
              <a:tabLst/>
              <a:defRPr sz="1667"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4pPr>
            <a:lvl5pPr marL="1008429" marR="0" indent="0" algn="l" defTabSz="914362" rtl="0" eaLnBrk="1" fontAlgn="auto" latinLnBrk="0" hangingPunct="1">
              <a:lnSpc>
                <a:spcPct val="90000"/>
              </a:lnSpc>
              <a:spcBef>
                <a:spcPts val="500"/>
              </a:spcBef>
              <a:spcAft>
                <a:spcPts val="0"/>
              </a:spcAft>
              <a:buClrTx/>
              <a:buSzPct val="90000"/>
              <a:buFont typeface="Arial" pitchFamily="34" charset="0"/>
              <a:buNone/>
              <a:tabLst/>
              <a:defRPr sz="1667"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5pPr>
            <a:lvl6pPr marL="2514494" indent="-228591" algn="l" defTabSz="91436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75" indent="-228591" algn="l" defTabSz="91436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56" indent="-228591" algn="l" defTabSz="91436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38" indent="-228591" algn="l" defTabSz="91436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nSpc>
                <a:spcPct val="100000"/>
              </a:lnSpc>
            </a:pPr>
            <a:r>
              <a:rPr lang="en-US" sz="2400" dirty="0">
                <a:latin typeface="+mn-lt"/>
              </a:rPr>
              <a:t>A </a:t>
            </a:r>
            <a:r>
              <a:rPr lang="en-US" sz="2400" b="1" dirty="0">
                <a:solidFill>
                  <a:schemeClr val="accent5"/>
                </a:solidFill>
                <a:latin typeface="+mn-lt"/>
              </a:rPr>
              <a:t>person</a:t>
            </a:r>
            <a:r>
              <a:rPr lang="en-US" sz="2400" dirty="0">
                <a:latin typeface="+mn-lt"/>
              </a:rPr>
              <a:t> </a:t>
            </a:r>
            <a:r>
              <a:rPr lang="en-US" sz="2400" i="1" dirty="0">
                <a:latin typeface="+mn-lt"/>
              </a:rPr>
              <a:t>or</a:t>
            </a:r>
            <a:r>
              <a:rPr lang="en-US" sz="2400" dirty="0">
                <a:latin typeface="+mn-lt"/>
              </a:rPr>
              <a:t> </a:t>
            </a:r>
            <a:r>
              <a:rPr lang="en-US" sz="2400" b="1" dirty="0">
                <a:solidFill>
                  <a:schemeClr val="accent5"/>
                </a:solidFill>
                <a:latin typeface="+mn-lt"/>
              </a:rPr>
              <a:t>application</a:t>
            </a:r>
            <a:r>
              <a:rPr lang="en-US" sz="2400" dirty="0">
                <a:latin typeface="+mn-lt"/>
              </a:rPr>
              <a:t> that can authenticate with an AWS account.</a:t>
            </a:r>
            <a:endParaRPr lang="en-US" sz="2400" dirty="0">
              <a:solidFill>
                <a:srgbClr val="000000"/>
              </a:solidFill>
              <a:latin typeface="Amazon Ember Light" panose="020B0403020204020204"/>
            </a:endParaRPr>
          </a:p>
        </p:txBody>
      </p:sp>
      <p:sp>
        <p:nvSpPr>
          <p:cNvPr id="24" name="TextBox 23"/>
          <p:cNvSpPr txBox="1"/>
          <p:nvPr/>
        </p:nvSpPr>
        <p:spPr>
          <a:xfrm>
            <a:off x="903263" y="3322821"/>
            <a:ext cx="1424109" cy="544765"/>
          </a:xfrm>
          <a:prstGeom prst="rect">
            <a:avLst/>
          </a:prstGeom>
          <a:noFill/>
        </p:spPr>
        <p:txBody>
          <a:bodyPr wrap="none" lIns="182880" tIns="146304" rIns="182880" bIns="146304" rtlCol="0">
            <a:spAutoFit/>
          </a:bodyPr>
          <a:lstStyle/>
          <a:p>
            <a:pPr algn="ctr">
              <a:lnSpc>
                <a:spcPct val="90000"/>
              </a:lnSpc>
              <a:spcAft>
                <a:spcPts val="1800"/>
              </a:spcAft>
            </a:pPr>
            <a:r>
              <a:rPr lang="en-US" b="1" dirty="0">
                <a:solidFill>
                  <a:schemeClr val="accent5"/>
                </a:solidFill>
              </a:rPr>
              <a:t>IAM group</a:t>
            </a:r>
            <a:endParaRPr lang="en-US" b="1" dirty="0">
              <a:solidFill>
                <a:schemeClr val="accent5"/>
              </a:solidFill>
              <a:latin typeface="Amazon Ember Light" panose="020B0403020204020204"/>
            </a:endParaRPr>
          </a:p>
        </p:txBody>
      </p:sp>
      <p:sp>
        <p:nvSpPr>
          <p:cNvPr id="26" name="TextBox 25"/>
          <p:cNvSpPr txBox="1"/>
          <p:nvPr/>
        </p:nvSpPr>
        <p:spPr>
          <a:xfrm>
            <a:off x="984960" y="5492430"/>
            <a:ext cx="1267014" cy="572464"/>
          </a:xfrm>
          <a:prstGeom prst="rect">
            <a:avLst/>
          </a:prstGeom>
          <a:noFill/>
          <a:effectLst/>
        </p:spPr>
        <p:txBody>
          <a:bodyPr wrap="none" lIns="182880" tIns="146304" rIns="182880" bIns="146304" rtlCol="0">
            <a:spAutoFit/>
          </a:bodyPr>
          <a:lstStyle/>
          <a:p>
            <a:pPr algn="ctr">
              <a:lnSpc>
                <a:spcPct val="90000"/>
              </a:lnSpc>
              <a:spcAft>
                <a:spcPts val="1800"/>
              </a:spcAft>
            </a:pPr>
            <a:r>
              <a:rPr lang="en-US" sz="2000" b="1" dirty="0">
                <a:solidFill>
                  <a:schemeClr val="accent5"/>
                </a:solidFill>
              </a:rPr>
              <a:t>IAM r</a:t>
            </a:r>
            <a:r>
              <a:rPr lang="en-US" b="1" dirty="0">
                <a:solidFill>
                  <a:schemeClr val="accent5"/>
                </a:solidFill>
              </a:rPr>
              <a:t>ole</a:t>
            </a:r>
            <a:endParaRPr lang="en-US" sz="2000" b="1" dirty="0">
              <a:solidFill>
                <a:schemeClr val="accent5"/>
              </a:solidFill>
              <a:latin typeface="Amazon Ember Light" panose="020B0403020204020204"/>
            </a:endParaRPr>
          </a:p>
        </p:txBody>
      </p:sp>
      <p:sp>
        <p:nvSpPr>
          <p:cNvPr id="45" name="TextBox 44"/>
          <p:cNvSpPr txBox="1"/>
          <p:nvPr/>
        </p:nvSpPr>
        <p:spPr>
          <a:xfrm>
            <a:off x="981344" y="2126407"/>
            <a:ext cx="1246174" cy="544765"/>
          </a:xfrm>
          <a:prstGeom prst="rect">
            <a:avLst/>
          </a:prstGeom>
          <a:noFill/>
        </p:spPr>
        <p:txBody>
          <a:bodyPr wrap="none" lIns="182880" tIns="146304" rIns="182880" bIns="146304" rtlCol="0">
            <a:spAutoFit/>
          </a:bodyPr>
          <a:lstStyle/>
          <a:p>
            <a:pPr algn="ctr">
              <a:lnSpc>
                <a:spcPct val="90000"/>
              </a:lnSpc>
              <a:spcAft>
                <a:spcPts val="1800"/>
              </a:spcAft>
            </a:pPr>
            <a:r>
              <a:rPr lang="en-US" b="1" dirty="0">
                <a:solidFill>
                  <a:schemeClr val="accent5"/>
                </a:solidFill>
              </a:rPr>
              <a:t>IAM user</a:t>
            </a:r>
            <a:endParaRPr lang="en-US" b="1" dirty="0">
              <a:solidFill>
                <a:schemeClr val="accent5"/>
              </a:solidFill>
              <a:latin typeface="Amazon Ember Light" panose="020B0403020204020204"/>
            </a:endParaRPr>
          </a:p>
        </p:txBody>
      </p:sp>
      <p:sp>
        <p:nvSpPr>
          <p:cNvPr id="5" name="Footer Placeholder 4">
            <a:extLs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t>
            </a:r>
            <a:r>
              <a:rPr lang="en-US" dirty="0">
                <a:solidFill>
                  <a:srgbClr val="898989"/>
                </a:solidFill>
              </a:rPr>
              <a:t>Amazon Web Services</a:t>
            </a:r>
            <a:r>
              <a:rPr lang="en-US" dirty="0"/>
              <a:t>, Inc. or its Affiliates. </a:t>
            </a:r>
            <a:r>
              <a:rPr lang="en-US" dirty="0">
                <a:solidFill>
                  <a:srgbClr val="898989"/>
                </a:solidFill>
              </a:rPr>
              <a:t>All</a:t>
            </a:r>
            <a:r>
              <a:rPr lang="en-US" dirty="0"/>
              <a:t> rights </a:t>
            </a:r>
            <a:r>
              <a:rPr lang="en-US" dirty="0">
                <a:solidFill>
                  <a:srgbClr val="898989"/>
                </a:solidFill>
              </a:rPr>
              <a:t>reserved</a:t>
            </a:r>
            <a:r>
              <a:rPr lang="en-US" dirty="0"/>
              <a:t>.</a:t>
            </a:r>
          </a:p>
        </p:txBody>
      </p:sp>
      <p:sp>
        <p:nvSpPr>
          <p:cNvPr id="6" name="Slide Number Placeholder 5">
            <a:extLs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16</a:t>
            </a:fld>
            <a:endParaRPr lang="en-US" dirty="0"/>
          </a:p>
        </p:txBody>
      </p:sp>
      <p:pic>
        <p:nvPicPr>
          <p:cNvPr id="27" name="Graphic 54">
            <a:extLst>
              <a:ext uri="{FF2B5EF4-FFF2-40B4-BE49-F238E27FC236}">
                <a16:creationId xmlns:a16="http://schemas.microsoft.com/office/drawing/2014/main" id="{50E1591F-DA4C-934C-BDCB-2E69767A65B3}"/>
              </a:ext>
              <a:ext uri="{C183D7F6-B498-43B3-948B-1728B52AA6E4}">
                <adec:decorative xmlns:adec="http://schemas.microsoft.com/office/drawing/2017/decorative" val="1"/>
              </a:ext>
            </a:extLst>
          </p:cNvPr>
          <p:cNvPicPr>
            <a:picLocks noChangeAspect="1"/>
          </p:cNvPicPr>
          <p:nvPr/>
        </p:nvPicPr>
        <p:blipFill>
          <a:blip r:embed="rId4">
            <a:duotone>
              <a:prstClr val="black"/>
              <a:schemeClr val="tx2">
                <a:tint val="45000"/>
                <a:satMod val="400000"/>
              </a:schemeClr>
            </a:duotone>
            <a:extLst>
              <a:ext uri="{96DAC541-7B7A-43D3-8B79-37D633B846F1}">
                <asvg:svgBlip xmlns:asvg="http://schemas.microsoft.com/office/drawing/2016/SVG/main" r:embed="rId5"/>
              </a:ext>
            </a:extLst>
          </a:blip>
          <a:stretch>
            <a:fillRect/>
          </a:stretch>
        </p:blipFill>
        <p:spPr>
          <a:xfrm>
            <a:off x="1301019" y="5104943"/>
            <a:ext cx="707053" cy="642963"/>
          </a:xfrm>
          <a:prstGeom prst="rect">
            <a:avLst/>
          </a:prstGeom>
        </p:spPr>
      </p:pic>
      <p:pic>
        <p:nvPicPr>
          <p:cNvPr id="17" name="Graphic 39">
            <a:extLst>
              <a:ext uri="{FF2B5EF4-FFF2-40B4-BE49-F238E27FC236}">
                <a16:creationId xmlns:a16="http://schemas.microsoft.com/office/drawing/2014/main" id="{6FA71975-EA2D-784E-8A28-738A17320E91}"/>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328794" y="1568718"/>
            <a:ext cx="651502" cy="651502"/>
          </a:xfrm>
          <a:prstGeom prst="rect">
            <a:avLst/>
          </a:prstGeom>
        </p:spPr>
      </p:pic>
      <p:pic>
        <p:nvPicPr>
          <p:cNvPr id="18" name="Graphic 41">
            <a:extLst>
              <a:ext uri="{FF2B5EF4-FFF2-40B4-BE49-F238E27FC236}">
                <a16:creationId xmlns:a16="http://schemas.microsoft.com/office/drawing/2014/main" id="{1A56C62F-612C-5841-B7E7-B15DA92D0BDE}"/>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flipH="1">
            <a:off x="1296026" y="2723778"/>
            <a:ext cx="717038" cy="696745"/>
          </a:xfrm>
          <a:prstGeom prst="rect">
            <a:avLst/>
          </a:prstGeom>
        </p:spPr>
      </p:pic>
      <p:sp>
        <p:nvSpPr>
          <p:cNvPr id="14" name="Content Placeholder 5">
            <a:extLst>
              <a:ext uri="{FF2B5EF4-FFF2-40B4-BE49-F238E27FC236}">
                <a16:creationId xmlns:a16="http://schemas.microsoft.com/office/drawing/2014/main" id="{F856B0C6-71EC-334E-8B21-CAF24DDFAC2C}"/>
              </a:ext>
            </a:extLst>
          </p:cNvPr>
          <p:cNvSpPr txBox="1">
            <a:spLocks/>
          </p:cNvSpPr>
          <p:nvPr/>
        </p:nvSpPr>
        <p:spPr>
          <a:xfrm>
            <a:off x="2490256" y="2671172"/>
            <a:ext cx="7350034" cy="888701"/>
          </a:xfrm>
          <a:prstGeom prst="rect">
            <a:avLst/>
          </a:prstGeom>
        </p:spPr>
        <p:txBody>
          <a:bodyPr/>
          <a:lstStyle>
            <a:lvl1pPr marL="0" marR="0" indent="0" algn="l" defTabSz="914362" rtl="0" eaLnBrk="1" fontAlgn="auto" latinLnBrk="0" hangingPunct="1">
              <a:lnSpc>
                <a:spcPct val="90000"/>
              </a:lnSpc>
              <a:spcBef>
                <a:spcPct val="20000"/>
              </a:spcBef>
              <a:spcAft>
                <a:spcPts val="0"/>
              </a:spcAft>
              <a:buClrTx/>
              <a:buSzPct val="90000"/>
              <a:buFont typeface="Arial" pitchFamily="34" charset="0"/>
              <a:buNone/>
              <a:tabLst/>
              <a:defRPr sz="2667" b="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vl2pPr marL="336143" marR="0" indent="0" algn="l" defTabSz="914362" rtl="0" eaLnBrk="1" fontAlgn="auto" latinLnBrk="0" hangingPunct="1">
              <a:lnSpc>
                <a:spcPct val="90000"/>
              </a:lnSpc>
              <a:spcBef>
                <a:spcPts val="500"/>
              </a:spcBef>
              <a:spcAft>
                <a:spcPts val="0"/>
              </a:spcAft>
              <a:buClrTx/>
              <a:buSzPct val="90000"/>
              <a:buFont typeface="Arial" pitchFamily="34" charset="0"/>
              <a:buNone/>
              <a:tabLst/>
              <a:defRPr sz="20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2pPr>
            <a:lvl3pPr marL="560238" marR="0" indent="0" algn="l" defTabSz="914362" rtl="0" eaLnBrk="1" fontAlgn="auto" latinLnBrk="0" hangingPunct="1">
              <a:lnSpc>
                <a:spcPct val="90000"/>
              </a:lnSpc>
              <a:spcBef>
                <a:spcPts val="500"/>
              </a:spcBef>
              <a:spcAft>
                <a:spcPts val="0"/>
              </a:spcAft>
              <a:buClrTx/>
              <a:buSzPct val="90000"/>
              <a:buFont typeface="Arial" pitchFamily="34" charset="0"/>
              <a:buNone/>
              <a:tabLst/>
              <a:defRPr sz="20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3pPr>
            <a:lvl4pPr marL="784334" marR="0" indent="0" algn="l" defTabSz="914362" rtl="0" eaLnBrk="1" fontAlgn="auto" latinLnBrk="0" hangingPunct="1">
              <a:lnSpc>
                <a:spcPct val="90000"/>
              </a:lnSpc>
              <a:spcBef>
                <a:spcPts val="500"/>
              </a:spcBef>
              <a:spcAft>
                <a:spcPts val="0"/>
              </a:spcAft>
              <a:buClrTx/>
              <a:buSzPct val="90000"/>
              <a:buFont typeface="Arial" pitchFamily="34" charset="0"/>
              <a:buNone/>
              <a:tabLst/>
              <a:defRPr sz="1667"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4pPr>
            <a:lvl5pPr marL="1008429" marR="0" indent="0" algn="l" defTabSz="914362" rtl="0" eaLnBrk="1" fontAlgn="auto" latinLnBrk="0" hangingPunct="1">
              <a:lnSpc>
                <a:spcPct val="90000"/>
              </a:lnSpc>
              <a:spcBef>
                <a:spcPts val="500"/>
              </a:spcBef>
              <a:spcAft>
                <a:spcPts val="0"/>
              </a:spcAft>
              <a:buClrTx/>
              <a:buSzPct val="90000"/>
              <a:buFont typeface="Arial" pitchFamily="34" charset="0"/>
              <a:buNone/>
              <a:tabLst/>
              <a:defRPr sz="1667"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5pPr>
            <a:lvl6pPr marL="2514494" indent="-228591" algn="l" defTabSz="91436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75" indent="-228591" algn="l" defTabSz="91436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56" indent="-228591" algn="l" defTabSz="91436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38" indent="-228591" algn="l" defTabSz="91436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nSpc>
                <a:spcPct val="100000"/>
              </a:lnSpc>
            </a:pPr>
            <a:r>
              <a:rPr lang="en-US" sz="2400" dirty="0">
                <a:latin typeface="+mn-lt"/>
              </a:rPr>
              <a:t>A </a:t>
            </a:r>
            <a:r>
              <a:rPr lang="en-US" sz="2400" b="1" dirty="0">
                <a:solidFill>
                  <a:schemeClr val="accent5"/>
                </a:solidFill>
                <a:latin typeface="+mn-lt"/>
              </a:rPr>
              <a:t>collection</a:t>
            </a:r>
            <a:r>
              <a:rPr lang="en-US" sz="2400" dirty="0">
                <a:solidFill>
                  <a:schemeClr val="accent5"/>
                </a:solidFill>
                <a:latin typeface="+mn-lt"/>
              </a:rPr>
              <a:t> </a:t>
            </a:r>
            <a:r>
              <a:rPr lang="en-US" sz="2400" b="1" dirty="0">
                <a:solidFill>
                  <a:schemeClr val="accent5"/>
                </a:solidFill>
                <a:latin typeface="+mn-lt"/>
              </a:rPr>
              <a:t>of IAM users </a:t>
            </a:r>
            <a:r>
              <a:rPr lang="en-US" sz="2400" dirty="0">
                <a:latin typeface="+mn-lt"/>
              </a:rPr>
              <a:t>that are granted identical authorization.</a:t>
            </a:r>
          </a:p>
        </p:txBody>
      </p:sp>
      <p:sp>
        <p:nvSpPr>
          <p:cNvPr id="15" name="Content Placeholder 5">
            <a:extLst>
              <a:ext uri="{FF2B5EF4-FFF2-40B4-BE49-F238E27FC236}">
                <a16:creationId xmlns:a16="http://schemas.microsoft.com/office/drawing/2014/main" id="{FC156BD0-B15D-C74C-9256-2D18304F816C}"/>
              </a:ext>
            </a:extLst>
          </p:cNvPr>
          <p:cNvSpPr txBox="1">
            <a:spLocks/>
          </p:cNvSpPr>
          <p:nvPr/>
        </p:nvSpPr>
        <p:spPr>
          <a:xfrm>
            <a:off x="2490256" y="5091699"/>
            <a:ext cx="7350034" cy="888701"/>
          </a:xfrm>
          <a:prstGeom prst="rect">
            <a:avLst/>
          </a:prstGeom>
        </p:spPr>
        <p:txBody>
          <a:bodyPr/>
          <a:lstStyle>
            <a:lvl1pPr marL="0" marR="0" indent="0" algn="l" defTabSz="914362" rtl="0" eaLnBrk="1" fontAlgn="auto" latinLnBrk="0" hangingPunct="1">
              <a:lnSpc>
                <a:spcPct val="90000"/>
              </a:lnSpc>
              <a:spcBef>
                <a:spcPct val="20000"/>
              </a:spcBef>
              <a:spcAft>
                <a:spcPts val="0"/>
              </a:spcAft>
              <a:buClrTx/>
              <a:buSzPct val="90000"/>
              <a:buFont typeface="Arial" pitchFamily="34" charset="0"/>
              <a:buNone/>
              <a:tabLst/>
              <a:defRPr sz="2667" b="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vl2pPr marL="336143" marR="0" indent="0" algn="l" defTabSz="914362" rtl="0" eaLnBrk="1" fontAlgn="auto" latinLnBrk="0" hangingPunct="1">
              <a:lnSpc>
                <a:spcPct val="90000"/>
              </a:lnSpc>
              <a:spcBef>
                <a:spcPts val="500"/>
              </a:spcBef>
              <a:spcAft>
                <a:spcPts val="0"/>
              </a:spcAft>
              <a:buClrTx/>
              <a:buSzPct val="90000"/>
              <a:buFont typeface="Arial" pitchFamily="34" charset="0"/>
              <a:buNone/>
              <a:tabLst/>
              <a:defRPr sz="20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2pPr>
            <a:lvl3pPr marL="560238" marR="0" indent="0" algn="l" defTabSz="914362" rtl="0" eaLnBrk="1" fontAlgn="auto" latinLnBrk="0" hangingPunct="1">
              <a:lnSpc>
                <a:spcPct val="90000"/>
              </a:lnSpc>
              <a:spcBef>
                <a:spcPts val="500"/>
              </a:spcBef>
              <a:spcAft>
                <a:spcPts val="0"/>
              </a:spcAft>
              <a:buClrTx/>
              <a:buSzPct val="90000"/>
              <a:buFont typeface="Arial" pitchFamily="34" charset="0"/>
              <a:buNone/>
              <a:tabLst/>
              <a:defRPr sz="20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3pPr>
            <a:lvl4pPr marL="784334" marR="0" indent="0" algn="l" defTabSz="914362" rtl="0" eaLnBrk="1" fontAlgn="auto" latinLnBrk="0" hangingPunct="1">
              <a:lnSpc>
                <a:spcPct val="90000"/>
              </a:lnSpc>
              <a:spcBef>
                <a:spcPts val="500"/>
              </a:spcBef>
              <a:spcAft>
                <a:spcPts val="0"/>
              </a:spcAft>
              <a:buClrTx/>
              <a:buSzPct val="90000"/>
              <a:buFont typeface="Arial" pitchFamily="34" charset="0"/>
              <a:buNone/>
              <a:tabLst/>
              <a:defRPr sz="1667"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4pPr>
            <a:lvl5pPr marL="1008429" marR="0" indent="0" algn="l" defTabSz="914362" rtl="0" eaLnBrk="1" fontAlgn="auto" latinLnBrk="0" hangingPunct="1">
              <a:lnSpc>
                <a:spcPct val="90000"/>
              </a:lnSpc>
              <a:spcBef>
                <a:spcPts val="500"/>
              </a:spcBef>
              <a:spcAft>
                <a:spcPts val="0"/>
              </a:spcAft>
              <a:buClrTx/>
              <a:buSzPct val="90000"/>
              <a:buFont typeface="Arial" pitchFamily="34" charset="0"/>
              <a:buNone/>
              <a:tabLst/>
              <a:defRPr sz="1667"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5pPr>
            <a:lvl6pPr marL="2514494" indent="-228591" algn="l" defTabSz="91436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75" indent="-228591" algn="l" defTabSz="91436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56" indent="-228591" algn="l" defTabSz="91436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38" indent="-228591" algn="l" defTabSz="91436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nSpc>
                <a:spcPct val="100000"/>
              </a:lnSpc>
            </a:pPr>
            <a:r>
              <a:rPr lang="en-US" sz="2400" dirty="0">
                <a:latin typeface="+mn-lt"/>
              </a:rPr>
              <a:t>Useful mechanism to grant a set of permissions for making AWS service requests. </a:t>
            </a:r>
          </a:p>
        </p:txBody>
      </p:sp>
      <p:pic>
        <p:nvPicPr>
          <p:cNvPr id="16" name="Picture 15">
            <a:extLst>
              <a:ext uri="{FF2B5EF4-FFF2-40B4-BE49-F238E27FC236}">
                <a16:creationId xmlns:a16="http://schemas.microsoft.com/office/drawing/2014/main" id="{62409C3C-0736-6947-B41D-D987F58C1D92}"/>
              </a:ext>
              <a:ext uri="{C183D7F6-B498-43B3-948B-1728B52AA6E4}">
                <adec:decorative xmlns:adec="http://schemas.microsoft.com/office/drawing/2017/decorative" val="1"/>
              </a:ext>
            </a:extLst>
          </p:cNvPr>
          <p:cNvPicPr>
            <a:picLocks noChangeAspect="1"/>
          </p:cNvPicPr>
          <p:nvPr/>
        </p:nvPicPr>
        <p:blipFill>
          <a:blip r:embed="rId10">
            <a:biLevel thresh="75000"/>
            <a:extLst>
              <a:ext uri="{BEBA8EAE-BF5A-486C-A8C5-ECC9F3942E4B}">
                <a14:imgProps xmlns:a14="http://schemas.microsoft.com/office/drawing/2010/main">
                  <a14:imgLayer r:embed="rId11">
                    <a14:imgEffect>
                      <a14:saturation sat="0"/>
                    </a14:imgEffect>
                  </a14:imgLayer>
                </a14:imgProps>
              </a:ext>
            </a:extLst>
          </a:blip>
          <a:stretch>
            <a:fillRect/>
          </a:stretch>
        </p:blipFill>
        <p:spPr>
          <a:xfrm>
            <a:off x="1315893" y="3924081"/>
            <a:ext cx="677304" cy="677304"/>
          </a:xfrm>
          <a:prstGeom prst="rect">
            <a:avLst/>
          </a:prstGeom>
          <a:noFill/>
        </p:spPr>
      </p:pic>
      <p:sp>
        <p:nvSpPr>
          <p:cNvPr id="19" name="TextBox 18">
            <a:extLst>
              <a:ext uri="{FF2B5EF4-FFF2-40B4-BE49-F238E27FC236}">
                <a16:creationId xmlns:a16="http://schemas.microsoft.com/office/drawing/2014/main" id="{D1077742-8498-3A4A-8FC4-526A0CF145BA}"/>
              </a:ext>
            </a:extLst>
          </p:cNvPr>
          <p:cNvSpPr txBox="1"/>
          <p:nvPr/>
        </p:nvSpPr>
        <p:spPr>
          <a:xfrm>
            <a:off x="917644" y="4519235"/>
            <a:ext cx="1473801" cy="572464"/>
          </a:xfrm>
          <a:prstGeom prst="rect">
            <a:avLst/>
          </a:prstGeom>
          <a:noFill/>
          <a:effectLst/>
        </p:spPr>
        <p:txBody>
          <a:bodyPr wrap="none" lIns="182880" tIns="146304" rIns="182880" bIns="146304" rtlCol="0">
            <a:spAutoFit/>
          </a:bodyPr>
          <a:lstStyle/>
          <a:p>
            <a:pPr algn="ctr">
              <a:lnSpc>
                <a:spcPct val="90000"/>
              </a:lnSpc>
              <a:spcAft>
                <a:spcPts val="1800"/>
              </a:spcAft>
            </a:pPr>
            <a:r>
              <a:rPr lang="en-US" sz="2000" b="1" dirty="0">
                <a:solidFill>
                  <a:schemeClr val="accent5"/>
                </a:solidFill>
              </a:rPr>
              <a:t>IAM p</a:t>
            </a:r>
            <a:r>
              <a:rPr lang="en-US" b="1" dirty="0">
                <a:solidFill>
                  <a:schemeClr val="accent5"/>
                </a:solidFill>
              </a:rPr>
              <a:t>olicy</a:t>
            </a:r>
            <a:endParaRPr lang="en-US" sz="2000" b="1" dirty="0">
              <a:solidFill>
                <a:schemeClr val="accent5"/>
              </a:solidFill>
              <a:latin typeface="Amazon Ember Light" panose="020B0403020204020204"/>
            </a:endParaRPr>
          </a:p>
        </p:txBody>
      </p:sp>
      <p:sp>
        <p:nvSpPr>
          <p:cNvPr id="20" name="Content Placeholder 5">
            <a:extLst>
              <a:ext uri="{FF2B5EF4-FFF2-40B4-BE49-F238E27FC236}">
                <a16:creationId xmlns:a16="http://schemas.microsoft.com/office/drawing/2014/main" id="{F81C3728-D05F-6741-B3AC-B69FEFB810ED}"/>
              </a:ext>
            </a:extLst>
          </p:cNvPr>
          <p:cNvSpPr txBox="1">
            <a:spLocks/>
          </p:cNvSpPr>
          <p:nvPr/>
        </p:nvSpPr>
        <p:spPr>
          <a:xfrm>
            <a:off x="2490256" y="3851329"/>
            <a:ext cx="7350034" cy="888701"/>
          </a:xfrm>
          <a:prstGeom prst="rect">
            <a:avLst/>
          </a:prstGeom>
        </p:spPr>
        <p:txBody>
          <a:bodyPr/>
          <a:lstStyle>
            <a:lvl1pPr marL="0" marR="0" indent="0" algn="l" defTabSz="914362" rtl="0" eaLnBrk="1" fontAlgn="auto" latinLnBrk="0" hangingPunct="1">
              <a:lnSpc>
                <a:spcPct val="90000"/>
              </a:lnSpc>
              <a:spcBef>
                <a:spcPct val="20000"/>
              </a:spcBef>
              <a:spcAft>
                <a:spcPts val="0"/>
              </a:spcAft>
              <a:buClrTx/>
              <a:buSzPct val="90000"/>
              <a:buFont typeface="Arial" pitchFamily="34" charset="0"/>
              <a:buNone/>
              <a:tabLst/>
              <a:defRPr sz="2667" b="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vl2pPr marL="336143" marR="0" indent="0" algn="l" defTabSz="914362" rtl="0" eaLnBrk="1" fontAlgn="auto" latinLnBrk="0" hangingPunct="1">
              <a:lnSpc>
                <a:spcPct val="90000"/>
              </a:lnSpc>
              <a:spcBef>
                <a:spcPts val="500"/>
              </a:spcBef>
              <a:spcAft>
                <a:spcPts val="0"/>
              </a:spcAft>
              <a:buClrTx/>
              <a:buSzPct val="90000"/>
              <a:buFont typeface="Arial" pitchFamily="34" charset="0"/>
              <a:buNone/>
              <a:tabLst/>
              <a:defRPr sz="20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2pPr>
            <a:lvl3pPr marL="560238" marR="0" indent="0" algn="l" defTabSz="914362" rtl="0" eaLnBrk="1" fontAlgn="auto" latinLnBrk="0" hangingPunct="1">
              <a:lnSpc>
                <a:spcPct val="90000"/>
              </a:lnSpc>
              <a:spcBef>
                <a:spcPts val="500"/>
              </a:spcBef>
              <a:spcAft>
                <a:spcPts val="0"/>
              </a:spcAft>
              <a:buClrTx/>
              <a:buSzPct val="90000"/>
              <a:buFont typeface="Arial" pitchFamily="34" charset="0"/>
              <a:buNone/>
              <a:tabLst/>
              <a:defRPr sz="20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3pPr>
            <a:lvl4pPr marL="784334" marR="0" indent="0" algn="l" defTabSz="914362" rtl="0" eaLnBrk="1" fontAlgn="auto" latinLnBrk="0" hangingPunct="1">
              <a:lnSpc>
                <a:spcPct val="90000"/>
              </a:lnSpc>
              <a:spcBef>
                <a:spcPts val="500"/>
              </a:spcBef>
              <a:spcAft>
                <a:spcPts val="0"/>
              </a:spcAft>
              <a:buClrTx/>
              <a:buSzPct val="90000"/>
              <a:buFont typeface="Arial" pitchFamily="34" charset="0"/>
              <a:buNone/>
              <a:tabLst/>
              <a:defRPr sz="1667"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4pPr>
            <a:lvl5pPr marL="1008429" marR="0" indent="0" algn="l" defTabSz="914362" rtl="0" eaLnBrk="1" fontAlgn="auto" latinLnBrk="0" hangingPunct="1">
              <a:lnSpc>
                <a:spcPct val="90000"/>
              </a:lnSpc>
              <a:spcBef>
                <a:spcPts val="500"/>
              </a:spcBef>
              <a:spcAft>
                <a:spcPts val="0"/>
              </a:spcAft>
              <a:buClrTx/>
              <a:buSzPct val="90000"/>
              <a:buFont typeface="Arial" pitchFamily="34" charset="0"/>
              <a:buNone/>
              <a:tabLst/>
              <a:defRPr sz="1667"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5pPr>
            <a:lvl6pPr marL="2514494" indent="-228591" algn="l" defTabSz="91436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75" indent="-228591" algn="l" defTabSz="91436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56" indent="-228591" algn="l" defTabSz="91436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38" indent="-228591" algn="l" defTabSz="91436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nSpc>
                <a:spcPct val="100000"/>
              </a:lnSpc>
            </a:pPr>
            <a:r>
              <a:rPr lang="en-US" sz="2400" dirty="0">
                <a:latin typeface="+mn-lt"/>
              </a:rPr>
              <a:t>The document that defines</a:t>
            </a:r>
            <a:r>
              <a:rPr lang="en-US" sz="2400" b="1" dirty="0">
                <a:solidFill>
                  <a:schemeClr val="accent5"/>
                </a:solidFill>
                <a:latin typeface="+mn-lt"/>
              </a:rPr>
              <a:t> which resources can be accessed</a:t>
            </a:r>
            <a:r>
              <a:rPr lang="en-US" sz="2400" dirty="0">
                <a:latin typeface="+mn-lt"/>
              </a:rPr>
              <a:t> and the </a:t>
            </a:r>
            <a:r>
              <a:rPr lang="en-US" sz="2400" b="1" dirty="0">
                <a:solidFill>
                  <a:schemeClr val="accent5"/>
                </a:solidFill>
                <a:latin typeface="+mn-lt"/>
              </a:rPr>
              <a:t>level of access</a:t>
            </a:r>
            <a:r>
              <a:rPr lang="en-US" sz="2400" dirty="0">
                <a:solidFill>
                  <a:schemeClr val="accent5"/>
                </a:solidFill>
                <a:latin typeface="+mn-lt"/>
              </a:rPr>
              <a:t> </a:t>
            </a:r>
            <a:r>
              <a:rPr lang="en-US" sz="2400" dirty="0">
                <a:latin typeface="+mn-lt"/>
              </a:rPr>
              <a:t>to each resource.</a:t>
            </a:r>
          </a:p>
        </p:txBody>
      </p:sp>
    </p:spTree>
    <p:custDataLst>
      <p:tags r:id="rId1"/>
    </p:custDataLst>
    <p:extLst>
      <p:ext uri="{BB962C8B-B14F-4D97-AF65-F5344CB8AC3E}">
        <p14:creationId xmlns:p14="http://schemas.microsoft.com/office/powerpoint/2010/main" val="369760334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Authenticate as an IAM user to gain access</a:t>
            </a:r>
          </a:p>
        </p:txBody>
      </p:sp>
      <p:sp>
        <p:nvSpPr>
          <p:cNvPr id="3" name="Content Placeholder 2"/>
          <p:cNvSpPr>
            <a:spLocks noGrp="1"/>
          </p:cNvSpPr>
          <p:nvPr>
            <p:ph idx="1"/>
          </p:nvPr>
        </p:nvSpPr>
        <p:spPr>
          <a:xfrm>
            <a:off x="419100" y="1483555"/>
            <a:ext cx="11183895" cy="4648788"/>
          </a:xfrm>
        </p:spPr>
        <p:txBody>
          <a:bodyPr/>
          <a:lstStyle/>
          <a:p>
            <a:pPr marL="14287" lvl="1" indent="0">
              <a:buNone/>
            </a:pPr>
            <a:r>
              <a:rPr lang="en-US" sz="2000" dirty="0"/>
              <a:t>When you define an </a:t>
            </a:r>
            <a:r>
              <a:rPr lang="en-US" sz="2000" b="1" dirty="0"/>
              <a:t>IAM user</a:t>
            </a:r>
            <a:r>
              <a:rPr lang="en-US" sz="2000" dirty="0"/>
              <a:t>, you select what </a:t>
            </a:r>
            <a:r>
              <a:rPr lang="en-US" sz="2000" b="1" i="1" dirty="0">
                <a:solidFill>
                  <a:schemeClr val="accent5"/>
                </a:solidFill>
              </a:rPr>
              <a:t>types of access </a:t>
            </a:r>
            <a:r>
              <a:rPr lang="en-US" sz="2000" dirty="0"/>
              <a:t>the user is permitted to use. </a:t>
            </a:r>
          </a:p>
          <a:p>
            <a:pPr marL="14287" lvl="1" indent="0">
              <a:buNone/>
            </a:pPr>
            <a:endParaRPr lang="en-US" sz="1400" dirty="0"/>
          </a:p>
          <a:p>
            <a:pPr marL="14287" lvl="1" indent="0">
              <a:buNone/>
            </a:pPr>
            <a:r>
              <a:rPr lang="en-US" b="1" i="1" dirty="0">
                <a:solidFill>
                  <a:schemeClr val="accent5"/>
                </a:solidFill>
              </a:rPr>
              <a:t>Programmatic</a:t>
            </a:r>
            <a:r>
              <a:rPr lang="en-US" dirty="0"/>
              <a:t> </a:t>
            </a:r>
            <a:r>
              <a:rPr lang="en-US" b="1" dirty="0">
                <a:solidFill>
                  <a:schemeClr val="accent5"/>
                </a:solidFill>
              </a:rPr>
              <a:t>access</a:t>
            </a:r>
          </a:p>
          <a:p>
            <a:pPr marL="692150" lvl="3" indent="-220663">
              <a:lnSpc>
                <a:spcPct val="100000"/>
              </a:lnSpc>
            </a:pPr>
            <a:r>
              <a:rPr lang="en-US" dirty="0"/>
              <a:t>Authenticate using:</a:t>
            </a:r>
          </a:p>
          <a:p>
            <a:pPr marL="1149350" lvl="4" indent="-220663">
              <a:lnSpc>
                <a:spcPct val="100000"/>
              </a:lnSpc>
            </a:pPr>
            <a:r>
              <a:rPr lang="en-US" dirty="0">
                <a:solidFill>
                  <a:schemeClr val="accent6"/>
                </a:solidFill>
              </a:rPr>
              <a:t>Access key ID</a:t>
            </a:r>
          </a:p>
          <a:p>
            <a:pPr marL="1149350" lvl="4" indent="-220663">
              <a:lnSpc>
                <a:spcPct val="100000"/>
              </a:lnSpc>
            </a:pPr>
            <a:r>
              <a:rPr lang="en-US" dirty="0">
                <a:solidFill>
                  <a:schemeClr val="accent6"/>
                </a:solidFill>
              </a:rPr>
              <a:t>Secret access key</a:t>
            </a:r>
            <a:endParaRPr lang="en-US" dirty="0"/>
          </a:p>
          <a:p>
            <a:pPr marL="692150" lvl="3" indent="-220663">
              <a:lnSpc>
                <a:spcPct val="100000"/>
              </a:lnSpc>
            </a:pPr>
            <a:r>
              <a:rPr lang="en-US" dirty="0"/>
              <a:t>Provides AWS CLI and AWS SDK access</a:t>
            </a:r>
          </a:p>
          <a:p>
            <a:pPr marL="692150" lvl="3" indent="-220663">
              <a:lnSpc>
                <a:spcPct val="100000"/>
              </a:lnSpc>
            </a:pPr>
            <a:endParaRPr lang="en-US" sz="1400" dirty="0"/>
          </a:p>
          <a:p>
            <a:pPr marL="14287" lvl="1" indent="0">
              <a:buNone/>
            </a:pPr>
            <a:r>
              <a:rPr lang="en-US" b="1" i="1" dirty="0">
                <a:solidFill>
                  <a:schemeClr val="accent5"/>
                </a:solidFill>
              </a:rPr>
              <a:t>AWS Management Console </a:t>
            </a:r>
            <a:r>
              <a:rPr lang="en-US" b="1" dirty="0">
                <a:solidFill>
                  <a:schemeClr val="accent5"/>
                </a:solidFill>
              </a:rPr>
              <a:t>access</a:t>
            </a:r>
          </a:p>
          <a:p>
            <a:pPr marL="692150" lvl="3" indent="-220663">
              <a:lnSpc>
                <a:spcPct val="100000"/>
              </a:lnSpc>
            </a:pPr>
            <a:r>
              <a:rPr lang="en-US" dirty="0"/>
              <a:t>Authenticate using:</a:t>
            </a:r>
          </a:p>
          <a:p>
            <a:pPr marL="1149350" lvl="4" indent="-220663">
              <a:lnSpc>
                <a:spcPct val="100000"/>
              </a:lnSpc>
            </a:pPr>
            <a:r>
              <a:rPr lang="en-US" dirty="0">
                <a:solidFill>
                  <a:schemeClr val="accent6"/>
                </a:solidFill>
              </a:rPr>
              <a:t>12-digit Account ID</a:t>
            </a:r>
            <a:r>
              <a:rPr lang="en-US" dirty="0"/>
              <a:t> </a:t>
            </a:r>
            <a:r>
              <a:rPr lang="en-US" i="1" dirty="0"/>
              <a:t>or</a:t>
            </a:r>
            <a:r>
              <a:rPr lang="en-US" dirty="0"/>
              <a:t> </a:t>
            </a:r>
            <a:r>
              <a:rPr lang="en-US" dirty="0">
                <a:solidFill>
                  <a:schemeClr val="accent6"/>
                </a:solidFill>
              </a:rPr>
              <a:t>alias</a:t>
            </a:r>
          </a:p>
          <a:p>
            <a:pPr marL="1149350" lvl="4" indent="-220663">
              <a:lnSpc>
                <a:spcPct val="100000"/>
              </a:lnSpc>
            </a:pPr>
            <a:r>
              <a:rPr lang="en-US" dirty="0"/>
              <a:t>IAM </a:t>
            </a:r>
            <a:r>
              <a:rPr lang="en-US" dirty="0">
                <a:solidFill>
                  <a:schemeClr val="accent6"/>
                </a:solidFill>
              </a:rPr>
              <a:t>user name</a:t>
            </a:r>
          </a:p>
          <a:p>
            <a:pPr marL="1149350" lvl="4" indent="-220663">
              <a:lnSpc>
                <a:spcPct val="100000"/>
              </a:lnSpc>
            </a:pPr>
            <a:r>
              <a:rPr lang="en-US" dirty="0"/>
              <a:t>IAM </a:t>
            </a:r>
            <a:r>
              <a:rPr lang="en-US" dirty="0">
                <a:solidFill>
                  <a:schemeClr val="accent6"/>
                </a:solidFill>
              </a:rPr>
              <a:t>password</a:t>
            </a:r>
            <a:endParaRPr lang="en-US" dirty="0"/>
          </a:p>
          <a:p>
            <a:pPr marL="692150" lvl="3" indent="-220663">
              <a:lnSpc>
                <a:spcPct val="100000"/>
              </a:lnSpc>
            </a:pPr>
            <a:r>
              <a:rPr lang="en-US" dirty="0"/>
              <a:t>If enabled, </a:t>
            </a:r>
            <a:r>
              <a:rPr lang="en-US" b="1" dirty="0">
                <a:solidFill>
                  <a:schemeClr val="accent5"/>
                </a:solidFill>
              </a:rPr>
              <a:t>multi-factor authentication (MFA)</a:t>
            </a:r>
            <a:r>
              <a:rPr lang="en-US" dirty="0"/>
              <a:t> prompts for an authentication code.</a:t>
            </a:r>
            <a:endParaRPr lang="en-US" sz="2000" dirty="0"/>
          </a:p>
        </p:txBody>
      </p:sp>
      <p:sp>
        <p:nvSpPr>
          <p:cNvPr id="5" name="Slide Number Placeholder 4">
            <a:extLst>
              <a:ext uri="{FF2B5EF4-FFF2-40B4-BE49-F238E27FC236}">
                <a16:creationId xmlns:a16="http://schemas.microsoft.com/office/drawing/2014/main" id="{9F374514-0F74-4C44-B03F-38EB546F6A36}"/>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pPr/>
              <a:t>17</a:t>
            </a:fld>
            <a:endParaRPr lang="en-US" dirty="0"/>
          </a:p>
        </p:txBody>
      </p:sp>
      <p:sp>
        <p:nvSpPr>
          <p:cNvPr id="4" name="Footer Placeholder 3">
            <a:extLst>
              <a:ext uri="{FF2B5EF4-FFF2-40B4-BE49-F238E27FC236}">
                <a16:creationId xmlns:a16="http://schemas.microsoft.com/office/drawing/2014/main" id="{385EDA8E-763C-084F-AC43-85933B95203C}"/>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pic>
        <p:nvPicPr>
          <p:cNvPr id="19" name="Graphic 18">
            <a:extLst>
              <a:ext uri="{FF2B5EF4-FFF2-40B4-BE49-F238E27FC236}">
                <a16:creationId xmlns:a16="http://schemas.microsoft.com/office/drawing/2014/main" id="{F2B22E84-F9D5-B34E-86CE-58AE715DBFEA}"/>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039805" y="2254614"/>
            <a:ext cx="711200" cy="711200"/>
          </a:xfrm>
          <a:prstGeom prst="rect">
            <a:avLst/>
          </a:prstGeom>
        </p:spPr>
      </p:pic>
      <p:sp>
        <p:nvSpPr>
          <p:cNvPr id="20" name="TextBox 19">
            <a:extLst>
              <a:ext uri="{FF2B5EF4-FFF2-40B4-BE49-F238E27FC236}">
                <a16:creationId xmlns:a16="http://schemas.microsoft.com/office/drawing/2014/main" id="{771B440E-C260-E84A-97C4-D4F368E1276C}"/>
              </a:ext>
            </a:extLst>
          </p:cNvPr>
          <p:cNvSpPr txBox="1"/>
          <p:nvPr/>
        </p:nvSpPr>
        <p:spPr>
          <a:xfrm>
            <a:off x="8505544" y="3016801"/>
            <a:ext cx="1779722" cy="338554"/>
          </a:xfrm>
          <a:prstGeom prst="rect">
            <a:avLst/>
          </a:prstGeom>
          <a:noFill/>
        </p:spPr>
        <p:txBody>
          <a:bodyPr wrap="square" rtlCol="0">
            <a:spAutoFit/>
          </a:bodyPr>
          <a:lstStyle/>
          <a:p>
            <a:pPr algn="ctr"/>
            <a:r>
              <a:rPr lang="en-US" sz="1600" dirty="0"/>
              <a:t>AWS CLI</a:t>
            </a:r>
          </a:p>
        </p:txBody>
      </p:sp>
      <p:sp>
        <p:nvSpPr>
          <p:cNvPr id="21" name="TextBox 20">
            <a:extLst>
              <a:ext uri="{FF2B5EF4-FFF2-40B4-BE49-F238E27FC236}">
                <a16:creationId xmlns:a16="http://schemas.microsoft.com/office/drawing/2014/main" id="{B19A1965-AF72-4243-9D0C-6719BCF928E5}"/>
              </a:ext>
            </a:extLst>
          </p:cNvPr>
          <p:cNvSpPr txBox="1"/>
          <p:nvPr/>
        </p:nvSpPr>
        <p:spPr>
          <a:xfrm>
            <a:off x="10157323" y="3016801"/>
            <a:ext cx="1324407" cy="584775"/>
          </a:xfrm>
          <a:prstGeom prst="rect">
            <a:avLst/>
          </a:prstGeom>
          <a:noFill/>
        </p:spPr>
        <p:txBody>
          <a:bodyPr wrap="square" rtlCol="0">
            <a:spAutoFit/>
          </a:bodyPr>
          <a:lstStyle/>
          <a:p>
            <a:pPr algn="ctr"/>
            <a:r>
              <a:rPr lang="en-US" sz="1600" dirty="0"/>
              <a:t>AWS Tools and SDKs</a:t>
            </a:r>
          </a:p>
        </p:txBody>
      </p:sp>
      <p:pic>
        <p:nvPicPr>
          <p:cNvPr id="22" name="Graphic 21">
            <a:extLst>
              <a:ext uri="{FF2B5EF4-FFF2-40B4-BE49-F238E27FC236}">
                <a16:creationId xmlns:a16="http://schemas.microsoft.com/office/drawing/2014/main" id="{65E7723F-CAE2-BD44-8A55-B03ADAD33DDA}"/>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463927" y="2254614"/>
            <a:ext cx="711200" cy="711200"/>
          </a:xfrm>
          <a:prstGeom prst="rect">
            <a:avLst/>
          </a:prstGeom>
        </p:spPr>
      </p:pic>
      <p:sp>
        <p:nvSpPr>
          <p:cNvPr id="23" name="TextBox 22">
            <a:extLst>
              <a:ext uri="{FF2B5EF4-FFF2-40B4-BE49-F238E27FC236}">
                <a16:creationId xmlns:a16="http://schemas.microsoft.com/office/drawing/2014/main" id="{04CE053C-A0B2-6748-B838-DE70FCF03157}"/>
              </a:ext>
            </a:extLst>
          </p:cNvPr>
          <p:cNvSpPr txBox="1"/>
          <p:nvPr/>
        </p:nvSpPr>
        <p:spPr>
          <a:xfrm>
            <a:off x="9052493" y="5134822"/>
            <a:ext cx="2122634" cy="584775"/>
          </a:xfrm>
          <a:prstGeom prst="rect">
            <a:avLst/>
          </a:prstGeom>
          <a:noFill/>
        </p:spPr>
        <p:txBody>
          <a:bodyPr wrap="square" rtlCol="0">
            <a:spAutoFit/>
          </a:bodyPr>
          <a:lstStyle/>
          <a:p>
            <a:pPr algn="ctr"/>
            <a:r>
              <a:rPr lang="en-US" sz="1600" dirty="0"/>
              <a:t>AWS Management Console</a:t>
            </a:r>
          </a:p>
        </p:txBody>
      </p:sp>
      <p:pic>
        <p:nvPicPr>
          <p:cNvPr id="24" name="Graphic 23">
            <a:extLst>
              <a:ext uri="{FF2B5EF4-FFF2-40B4-BE49-F238E27FC236}">
                <a16:creationId xmlns:a16="http://schemas.microsoft.com/office/drawing/2014/main" id="{DA2E72F7-5200-0542-81BC-8B0ECE2E7BC5}"/>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752727" y="4364575"/>
            <a:ext cx="711200" cy="711200"/>
          </a:xfrm>
          <a:prstGeom prst="rect">
            <a:avLst/>
          </a:prstGeom>
        </p:spPr>
      </p:pic>
    </p:spTree>
    <p:custDataLst>
      <p:tags r:id="rId1"/>
    </p:custDataLst>
    <p:extLst>
      <p:ext uri="{BB962C8B-B14F-4D97-AF65-F5344CB8AC3E}">
        <p14:creationId xmlns:p14="http://schemas.microsoft.com/office/powerpoint/2010/main" val="20497348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7ADF1507-7887-2E40-9996-FCB25D1E1CDD}"/>
              </a:ext>
            </a:extLst>
          </p:cNvPr>
          <p:cNvSpPr>
            <a:spLocks noGrp="1"/>
          </p:cNvSpPr>
          <p:nvPr>
            <p:ph idx="1"/>
          </p:nvPr>
        </p:nvSpPr>
        <p:spPr>
          <a:xfrm>
            <a:off x="458625" y="1292070"/>
            <a:ext cx="8753613" cy="4913308"/>
          </a:xfrm>
        </p:spPr>
        <p:txBody>
          <a:bodyPr>
            <a:normAutofit/>
          </a:bodyPr>
          <a:lstStyle/>
          <a:p>
            <a:pPr marL="228600" lvl="1">
              <a:lnSpc>
                <a:spcPct val="110000"/>
              </a:lnSpc>
              <a:spcBef>
                <a:spcPts val="1800"/>
              </a:spcBef>
              <a:spcAft>
                <a:spcPts val="800"/>
              </a:spcAft>
            </a:pPr>
            <a:r>
              <a:rPr lang="en-US" dirty="0"/>
              <a:t>MFA provides increased security.</a:t>
            </a:r>
          </a:p>
          <a:p>
            <a:pPr marL="228600" lvl="1">
              <a:lnSpc>
                <a:spcPct val="110000"/>
              </a:lnSpc>
              <a:spcBef>
                <a:spcPts val="1800"/>
              </a:spcBef>
              <a:spcAft>
                <a:spcPts val="800"/>
              </a:spcAft>
            </a:pPr>
            <a:r>
              <a:rPr lang="en-US" dirty="0"/>
              <a:t>In addition to </a:t>
            </a:r>
            <a:r>
              <a:rPr lang="en-US" b="1" dirty="0">
                <a:solidFill>
                  <a:schemeClr val="accent5"/>
                </a:solidFill>
              </a:rPr>
              <a:t>user name </a:t>
            </a:r>
            <a:r>
              <a:rPr lang="en-US" dirty="0"/>
              <a:t>and </a:t>
            </a:r>
            <a:r>
              <a:rPr lang="en-US" b="1" dirty="0">
                <a:solidFill>
                  <a:schemeClr val="accent5"/>
                </a:solidFill>
              </a:rPr>
              <a:t>password</a:t>
            </a:r>
            <a:r>
              <a:rPr lang="en-US" dirty="0"/>
              <a:t>, MFA requires a unique </a:t>
            </a:r>
            <a:r>
              <a:rPr lang="en-US" dirty="0">
                <a:solidFill>
                  <a:schemeClr val="accent6"/>
                </a:solidFill>
              </a:rPr>
              <a:t>authentication code</a:t>
            </a:r>
            <a:r>
              <a:rPr lang="en-US" dirty="0"/>
              <a:t> to access AWS services.</a:t>
            </a:r>
          </a:p>
        </p:txBody>
      </p:sp>
      <p:sp>
        <p:nvSpPr>
          <p:cNvPr id="2" name="Title 1"/>
          <p:cNvSpPr>
            <a:spLocks noGrp="1"/>
          </p:cNvSpPr>
          <p:nvPr>
            <p:ph type="title"/>
          </p:nvPr>
        </p:nvSpPr>
        <p:spPr>
          <a:xfrm>
            <a:off x="458625" y="359199"/>
            <a:ext cx="9052560" cy="475488"/>
          </a:xfrm>
        </p:spPr>
        <p:txBody>
          <a:bodyPr>
            <a:noAutofit/>
          </a:bodyPr>
          <a:lstStyle/>
          <a:p>
            <a:r>
              <a:rPr lang="en-US" dirty="0"/>
              <a:t>IAM MFA</a:t>
            </a:r>
          </a:p>
        </p:txBody>
      </p:sp>
      <p:sp>
        <p:nvSpPr>
          <p:cNvPr id="4" name="Footer Placeholder 3">
            <a:extLst>
              <a:ext uri="{FF2B5EF4-FFF2-40B4-BE49-F238E27FC236}">
                <a16:creationId xmlns:a16="http://schemas.microsoft.com/office/drawing/2014/main" id="{69201461-CC76-3E41-B26A-46DC56E9CD5B}"/>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5" name="Slide Number Placeholder 4">
            <a:extLst>
              <a:ext uri="{FF2B5EF4-FFF2-40B4-BE49-F238E27FC236}">
                <a16:creationId xmlns:a16="http://schemas.microsoft.com/office/drawing/2014/main" id="{8FB1CA6D-0BD9-5B48-A5D0-2E1EEE216797}"/>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18</a:t>
            </a:fld>
            <a:endParaRPr lang="en-US" dirty="0"/>
          </a:p>
        </p:txBody>
      </p:sp>
      <p:grpSp>
        <p:nvGrpSpPr>
          <p:cNvPr id="28" name="Group 27" descr="diagram shows a sign in web page dialog on the left with an arrow pointing to a screenshot of the AWS Management Console. The arrow is accompanied by labels &quot;username and password&quot; and &quot;MFA token&quot;.">
            <a:extLst>
              <a:ext uri="{FF2B5EF4-FFF2-40B4-BE49-F238E27FC236}">
                <a16:creationId xmlns:a16="http://schemas.microsoft.com/office/drawing/2014/main" id="{29236F85-DAEE-7544-9732-CCD6B459B483}"/>
              </a:ext>
            </a:extLst>
          </p:cNvPr>
          <p:cNvGrpSpPr/>
          <p:nvPr/>
        </p:nvGrpSpPr>
        <p:grpSpPr>
          <a:xfrm>
            <a:off x="1127266" y="3032079"/>
            <a:ext cx="9849452" cy="3537610"/>
            <a:chOff x="1127266" y="3032079"/>
            <a:chExt cx="9849452" cy="3537610"/>
          </a:xfrm>
        </p:grpSpPr>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7266" y="3548570"/>
              <a:ext cx="3110541" cy="1840758"/>
            </a:xfrm>
            <a:prstGeom prst="rect">
              <a:avLst/>
            </a:prstGeom>
            <a:ln>
              <a:solidFill>
                <a:srgbClr val="474746">
                  <a:lumMod val="50000"/>
                </a:srgbClr>
              </a:solidFill>
            </a:ln>
          </p:spPr>
        </p:pic>
        <p:sp>
          <p:nvSpPr>
            <p:cNvPr id="15" name="TextBox 14">
              <a:extLst>
                <a:ext uri="{FF2B5EF4-FFF2-40B4-BE49-F238E27FC236}">
                  <a16:creationId xmlns:a16="http://schemas.microsoft.com/office/drawing/2014/main" id="{162ABE78-27C1-BD4E-B17B-E48CC454AEE1}"/>
                </a:ext>
              </a:extLst>
            </p:cNvPr>
            <p:cNvSpPr txBox="1"/>
            <p:nvPr/>
          </p:nvSpPr>
          <p:spPr>
            <a:xfrm>
              <a:off x="4302594" y="5177087"/>
              <a:ext cx="1571025" cy="338554"/>
            </a:xfrm>
            <a:prstGeom prst="rect">
              <a:avLst/>
            </a:prstGeom>
            <a:noFill/>
          </p:spPr>
          <p:txBody>
            <a:bodyPr wrap="square" rtlCol="0">
              <a:spAutoFit/>
            </a:bodyPr>
            <a:lstStyle/>
            <a:p>
              <a:pPr algn="ctr"/>
              <a:r>
                <a:rPr lang="en-US" sz="1600" dirty="0"/>
                <a:t>MFA token</a:t>
              </a:r>
            </a:p>
          </p:txBody>
        </p:sp>
        <p:pic>
          <p:nvPicPr>
            <p:cNvPr id="16" name="Graphic 15">
              <a:extLst>
                <a:ext uri="{FF2B5EF4-FFF2-40B4-BE49-F238E27FC236}">
                  <a16:creationId xmlns:a16="http://schemas.microsoft.com/office/drawing/2014/main" id="{C3676639-F7B1-4A49-8322-CCFBF1C615F0}"/>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768901" y="4627807"/>
              <a:ext cx="598176" cy="598176"/>
            </a:xfrm>
            <a:prstGeom prst="rect">
              <a:avLst/>
            </a:prstGeom>
          </p:spPr>
        </p:pic>
        <p:pic>
          <p:nvPicPr>
            <p:cNvPr id="19" name="Graphic 18">
              <a:extLst>
                <a:ext uri="{FF2B5EF4-FFF2-40B4-BE49-F238E27FC236}">
                  <a16:creationId xmlns:a16="http://schemas.microsoft.com/office/drawing/2014/main" id="{342AB749-9AEA-EC44-905E-9CF54D68999B}"/>
                </a:ext>
                <a:ext uri="{C183D7F6-B498-43B3-948B-1728B52AA6E4}">
                  <adec:decorative xmlns:adec="http://schemas.microsoft.com/office/drawing/2017/decorative" val="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722554" y="3183324"/>
              <a:ext cx="728778" cy="728778"/>
            </a:xfrm>
            <a:prstGeom prst="rect">
              <a:avLst/>
            </a:prstGeom>
          </p:spPr>
        </p:pic>
        <p:sp>
          <p:nvSpPr>
            <p:cNvPr id="20" name="TextBox 19">
              <a:extLst>
                <a:ext uri="{FF2B5EF4-FFF2-40B4-BE49-F238E27FC236}">
                  <a16:creationId xmlns:a16="http://schemas.microsoft.com/office/drawing/2014/main" id="{7326E18F-2569-5F44-B0C6-1EA6A4235811}"/>
                </a:ext>
              </a:extLst>
            </p:cNvPr>
            <p:cNvSpPr txBox="1"/>
            <p:nvPr/>
          </p:nvSpPr>
          <p:spPr>
            <a:xfrm>
              <a:off x="4302594" y="3782914"/>
              <a:ext cx="1571025" cy="584775"/>
            </a:xfrm>
            <a:prstGeom prst="rect">
              <a:avLst/>
            </a:prstGeom>
            <a:noFill/>
          </p:spPr>
          <p:txBody>
            <a:bodyPr wrap="square" rtlCol="0">
              <a:spAutoFit/>
            </a:bodyPr>
            <a:lstStyle/>
            <a:p>
              <a:pPr algn="ctr"/>
              <a:r>
                <a:rPr lang="en-US" sz="1600" dirty="0"/>
                <a:t>User name and password</a:t>
              </a:r>
            </a:p>
          </p:txBody>
        </p:sp>
        <p:cxnSp>
          <p:nvCxnSpPr>
            <p:cNvPr id="21" name="Straight Arrow Connector 20">
              <a:extLst>
                <a:ext uri="{FF2B5EF4-FFF2-40B4-BE49-F238E27FC236}">
                  <a16:creationId xmlns:a16="http://schemas.microsoft.com/office/drawing/2014/main" id="{BB82A92E-8DA3-D54A-87C1-BCEF06CA4183}"/>
                </a:ext>
              </a:extLst>
            </p:cNvPr>
            <p:cNvCxnSpPr>
              <a:cxnSpLocks/>
            </p:cNvCxnSpPr>
            <p:nvPr/>
          </p:nvCxnSpPr>
          <p:spPr>
            <a:xfrm flipV="1">
              <a:off x="4384482" y="4481959"/>
              <a:ext cx="1571025" cy="1"/>
            </a:xfrm>
            <a:prstGeom prst="straightConnector1">
              <a:avLst/>
            </a:prstGeom>
            <a:ln w="38100">
              <a:solidFill>
                <a:srgbClr val="545B6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pic>
          <p:nvPicPr>
            <p:cNvPr id="26" name="Picture 25">
              <a:extLst>
                <a:ext uri="{FF2B5EF4-FFF2-40B4-BE49-F238E27FC236}">
                  <a16:creationId xmlns:a16="http://schemas.microsoft.com/office/drawing/2014/main" id="{20D0548F-E4E2-5B44-8600-AA3B52428A2A}"/>
                </a:ext>
              </a:extLst>
            </p:cNvPr>
            <p:cNvPicPr>
              <a:picLocks noChangeAspect="1"/>
            </p:cNvPicPr>
            <p:nvPr/>
          </p:nvPicPr>
          <p:blipFill rotWithShape="1">
            <a:blip r:embed="rId9"/>
            <a:srcRect b="3581"/>
            <a:stretch/>
          </p:blipFill>
          <p:spPr>
            <a:xfrm>
              <a:off x="6096000" y="3032079"/>
              <a:ext cx="4880718" cy="3162282"/>
            </a:xfrm>
            <a:prstGeom prst="rect">
              <a:avLst/>
            </a:prstGeom>
            <a:ln>
              <a:solidFill>
                <a:schemeClr val="tx1"/>
              </a:solidFill>
            </a:ln>
          </p:spPr>
        </p:pic>
        <p:sp>
          <p:nvSpPr>
            <p:cNvPr id="27" name="TextBox 26">
              <a:extLst>
                <a:ext uri="{FF2B5EF4-FFF2-40B4-BE49-F238E27FC236}">
                  <a16:creationId xmlns:a16="http://schemas.microsoft.com/office/drawing/2014/main" id="{6707648D-CA53-494F-84D6-247BF4E4C545}"/>
                </a:ext>
              </a:extLst>
            </p:cNvPr>
            <p:cNvSpPr txBox="1"/>
            <p:nvPr/>
          </p:nvSpPr>
          <p:spPr>
            <a:xfrm>
              <a:off x="6933036" y="6231135"/>
              <a:ext cx="3206646" cy="338554"/>
            </a:xfrm>
            <a:prstGeom prst="rect">
              <a:avLst/>
            </a:prstGeom>
            <a:noFill/>
          </p:spPr>
          <p:txBody>
            <a:bodyPr wrap="square" rtlCol="0">
              <a:spAutoFit/>
            </a:bodyPr>
            <a:lstStyle/>
            <a:p>
              <a:pPr algn="ctr"/>
              <a:r>
                <a:rPr lang="en-US" sz="1600" b="1" i="1" dirty="0">
                  <a:solidFill>
                    <a:schemeClr val="accent5"/>
                  </a:solidFill>
                </a:rPr>
                <a:t>AWS Management Console</a:t>
              </a:r>
            </a:p>
          </p:txBody>
        </p:sp>
      </p:grpSp>
    </p:spTree>
    <p:custDataLst>
      <p:tags r:id="rId1"/>
    </p:custDataLst>
    <p:extLst>
      <p:ext uri="{BB962C8B-B14F-4D97-AF65-F5344CB8AC3E}">
        <p14:creationId xmlns:p14="http://schemas.microsoft.com/office/powerpoint/2010/main" val="14547742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9099" y="365125"/>
            <a:ext cx="9233099" cy="474119"/>
          </a:xfrm>
        </p:spPr>
        <p:txBody>
          <a:bodyPr/>
          <a:lstStyle/>
          <a:p>
            <a:r>
              <a:rPr lang="en-US" dirty="0"/>
              <a:t>Authorization: What actions are permitted</a:t>
            </a:r>
          </a:p>
        </p:txBody>
      </p:sp>
      <p:sp>
        <p:nvSpPr>
          <p:cNvPr id="3" name="Footer Placeholder 2">
            <a:extLs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t>
            </a:r>
            <a:r>
              <a:rPr lang="en-US" dirty="0">
                <a:solidFill>
                  <a:srgbClr val="898989"/>
                </a:solidFill>
              </a:rPr>
              <a:t>Amazon Web Services</a:t>
            </a:r>
            <a:r>
              <a:rPr lang="en-US" dirty="0"/>
              <a:t>, Inc. or its Affiliates. </a:t>
            </a:r>
            <a:r>
              <a:rPr lang="en-US" dirty="0">
                <a:solidFill>
                  <a:srgbClr val="898989"/>
                </a:solidFill>
              </a:rPr>
              <a:t>All</a:t>
            </a:r>
            <a:r>
              <a:rPr lang="en-US" dirty="0"/>
              <a:t> rights </a:t>
            </a:r>
            <a:r>
              <a:rPr lang="en-US" dirty="0">
                <a:solidFill>
                  <a:srgbClr val="898989"/>
                </a:solidFill>
              </a:rPr>
              <a:t>reserved</a:t>
            </a:r>
            <a:r>
              <a:rPr lang="en-US" dirty="0"/>
              <a:t>.</a:t>
            </a:r>
          </a:p>
        </p:txBody>
      </p:sp>
      <p:sp>
        <p:nvSpPr>
          <p:cNvPr id="4" name="Slide Number Placeholder 3">
            <a:extLs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19</a:t>
            </a:fld>
            <a:endParaRPr lang="en-US" dirty="0"/>
          </a:p>
        </p:txBody>
      </p:sp>
      <p:grpSp>
        <p:nvGrpSpPr>
          <p:cNvPr id="9" name="Group 8" descr="diagram shows IAM user, IAM group, or IAM role on the lelft trying to access EC2 instances and an S3 bucket on the right. Between them are IAM policies  that provide full access to the EC2 instances, but Read Only access to the S3 bucket.">
            <a:extLst>
              <a:ext uri="{FF2B5EF4-FFF2-40B4-BE49-F238E27FC236}">
                <a16:creationId xmlns:a16="http://schemas.microsoft.com/office/drawing/2014/main" id="{1B62395F-7531-9A42-8B3A-03A352C057FC}"/>
              </a:ext>
            </a:extLst>
          </p:cNvPr>
          <p:cNvGrpSpPr/>
          <p:nvPr/>
        </p:nvGrpSpPr>
        <p:grpSpPr>
          <a:xfrm>
            <a:off x="1377696" y="1828717"/>
            <a:ext cx="9233100" cy="4070195"/>
            <a:chOff x="1377696" y="1828717"/>
            <a:chExt cx="9233100" cy="4070195"/>
          </a:xfrm>
        </p:grpSpPr>
        <p:sp>
          <p:nvSpPr>
            <p:cNvPr id="27" name="Rectangle 5" descr="diagram shows IAM user, IAM group, or IAM role on the lelft trying to access EC2 instances and an S3 bucket on the right. Between them are IAM policies  that provide full access to the EC2 instances, but Read Only access to the S3 bucket."/>
            <p:cNvSpPr/>
            <p:nvPr/>
          </p:nvSpPr>
          <p:spPr bwMode="auto">
            <a:xfrm>
              <a:off x="1377696" y="1828717"/>
              <a:ext cx="9233100" cy="4070195"/>
            </a:xfrm>
            <a:prstGeom prst="roundRect">
              <a:avLst>
                <a:gd name="adj" fmla="val 10930"/>
              </a:avLst>
            </a:prstGeom>
            <a:solidFill>
              <a:schemeClr val="bg1"/>
            </a:solidFill>
            <a:ln w="38100">
              <a:solidFill>
                <a:schemeClr val="tx1"/>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altLang="ja-JP" sz="2400" dirty="0">
                <a:solidFill>
                  <a:schemeClr val="tx1"/>
                </a:solidFill>
                <a:ea typeface="Segoe UI" pitchFamily="34" charset="0"/>
                <a:cs typeface="Segoe UI" pitchFamily="34" charset="0"/>
                <a:sym typeface="Times New Roman" pitchFamily="18" charset="0"/>
              </a:endParaRPr>
            </a:p>
          </p:txBody>
        </p:sp>
        <p:pic>
          <p:nvPicPr>
            <p:cNvPr id="7" name="Picture 6"/>
            <p:cNvPicPr>
              <a:picLocks noChangeAspect="1"/>
            </p:cNvPicPr>
            <p:nvPr/>
          </p:nvPicPr>
          <p:blipFill>
            <a:blip r:embed="rId4"/>
            <a:stretch>
              <a:fillRect/>
            </a:stretch>
          </p:blipFill>
          <p:spPr>
            <a:xfrm>
              <a:off x="4856653" y="2320327"/>
              <a:ext cx="1333500" cy="1333500"/>
            </a:xfrm>
            <a:prstGeom prst="rect">
              <a:avLst/>
            </a:prstGeom>
          </p:spPr>
        </p:pic>
        <p:sp>
          <p:nvSpPr>
            <p:cNvPr id="13" name="Rounded Rectangle 12"/>
            <p:cNvSpPr/>
            <p:nvPr/>
          </p:nvSpPr>
          <p:spPr>
            <a:xfrm>
              <a:off x="4831968" y="1971354"/>
              <a:ext cx="2128302" cy="3784922"/>
            </a:xfrm>
            <a:prstGeom prst="roundRect">
              <a:avLst/>
            </a:prstGeom>
            <a:noFill/>
            <a:ln w="38100">
              <a:solidFill>
                <a:schemeClr val="bg1">
                  <a:lumMod val="50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4" name="TextBox 23"/>
            <p:cNvSpPr txBox="1"/>
            <p:nvPr/>
          </p:nvSpPr>
          <p:spPr>
            <a:xfrm>
              <a:off x="1610783" y="4323484"/>
              <a:ext cx="1536345" cy="923330"/>
            </a:xfrm>
            <a:prstGeom prst="rect">
              <a:avLst/>
            </a:prstGeom>
            <a:noFill/>
          </p:spPr>
          <p:txBody>
            <a:bodyPr wrap="square" lIns="0" tIns="0" rIns="0" bIns="0" rtlCol="0">
              <a:spAutoFit/>
            </a:bodyPr>
            <a:lstStyle/>
            <a:p>
              <a:pPr algn="ctr"/>
              <a:r>
                <a:rPr lang="en-US" sz="2000" b="1" dirty="0">
                  <a:solidFill>
                    <a:schemeClr val="accent5"/>
                  </a:solidFill>
                  <a:cs typeface="Helvetica Neue"/>
                </a:rPr>
                <a:t>IAM user</a:t>
              </a:r>
              <a:r>
                <a:rPr lang="en-US" sz="2000" dirty="0">
                  <a:solidFill>
                    <a:srgbClr val="000000"/>
                  </a:solidFill>
                  <a:cs typeface="Helvetica Neue"/>
                </a:rPr>
                <a:t>, </a:t>
              </a:r>
              <a:br>
                <a:rPr lang="en-US" sz="2000" dirty="0">
                  <a:solidFill>
                    <a:srgbClr val="000000"/>
                  </a:solidFill>
                  <a:cs typeface="Helvetica Neue"/>
                </a:rPr>
              </a:br>
              <a:r>
                <a:rPr lang="en-US" sz="2000" b="1" dirty="0">
                  <a:solidFill>
                    <a:schemeClr val="accent5"/>
                  </a:solidFill>
                  <a:cs typeface="Helvetica Neue"/>
                </a:rPr>
                <a:t>IAM group</a:t>
              </a:r>
              <a:r>
                <a:rPr lang="en-US" sz="2000" dirty="0">
                  <a:solidFill>
                    <a:srgbClr val="000000"/>
                  </a:solidFill>
                  <a:cs typeface="Helvetica Neue"/>
                </a:rPr>
                <a:t>, </a:t>
              </a:r>
              <a:br>
                <a:rPr lang="en-US" sz="2000" dirty="0">
                  <a:solidFill>
                    <a:srgbClr val="000000"/>
                  </a:solidFill>
                  <a:cs typeface="Helvetica Neue"/>
                </a:rPr>
              </a:br>
              <a:r>
                <a:rPr lang="en-US" sz="2000" dirty="0">
                  <a:solidFill>
                    <a:srgbClr val="000000"/>
                  </a:solidFill>
                  <a:cs typeface="Helvetica Neue"/>
                </a:rPr>
                <a:t>or </a:t>
              </a:r>
              <a:r>
                <a:rPr lang="en-US" sz="2000" b="1" dirty="0">
                  <a:solidFill>
                    <a:schemeClr val="accent5"/>
                  </a:solidFill>
                  <a:cs typeface="Helvetica Neue"/>
                </a:rPr>
                <a:t>IAM role</a:t>
              </a:r>
              <a:endParaRPr lang="en-US" sz="2000" b="1" dirty="0">
                <a:solidFill>
                  <a:schemeClr val="accent5"/>
                </a:solidFill>
                <a:latin typeface="Amazon Ember Light" panose="020B0403020204020204"/>
                <a:cs typeface="Helvetica Neue"/>
              </a:endParaRPr>
            </a:p>
          </p:txBody>
        </p:sp>
        <p:sp>
          <p:nvSpPr>
            <p:cNvPr id="47" name="TextBox 46"/>
            <p:cNvSpPr txBox="1"/>
            <p:nvPr/>
          </p:nvSpPr>
          <p:spPr>
            <a:xfrm>
              <a:off x="5035504" y="5228475"/>
              <a:ext cx="1651658" cy="307777"/>
            </a:xfrm>
            <a:prstGeom prst="rect">
              <a:avLst/>
            </a:prstGeom>
            <a:noFill/>
          </p:spPr>
          <p:txBody>
            <a:bodyPr wrap="square" lIns="0" tIns="0" rIns="0" bIns="0" rtlCol="0">
              <a:spAutoFit/>
            </a:bodyPr>
            <a:lstStyle/>
            <a:p>
              <a:pPr algn="ctr"/>
              <a:r>
                <a:rPr lang="en-US" sz="2000" dirty="0">
                  <a:solidFill>
                    <a:srgbClr val="000000"/>
                  </a:solidFill>
                  <a:cs typeface="Helvetica Neue"/>
                </a:rPr>
                <a:t>IAM policies</a:t>
              </a:r>
              <a:endParaRPr lang="en-US" sz="2000" dirty="0">
                <a:solidFill>
                  <a:srgbClr val="000000"/>
                </a:solidFill>
                <a:latin typeface="Amazon Ember Light" panose="020B0403020204020204"/>
                <a:cs typeface="Helvetica Neue"/>
              </a:endParaRPr>
            </a:p>
          </p:txBody>
        </p:sp>
        <p:sp>
          <p:nvSpPr>
            <p:cNvPr id="48" name="TextBox 47"/>
            <p:cNvSpPr txBox="1"/>
            <p:nvPr/>
          </p:nvSpPr>
          <p:spPr>
            <a:xfrm>
              <a:off x="6070387" y="2517890"/>
              <a:ext cx="655851" cy="830997"/>
            </a:xfrm>
            <a:prstGeom prst="rect">
              <a:avLst/>
            </a:prstGeom>
            <a:noFill/>
          </p:spPr>
          <p:txBody>
            <a:bodyPr wrap="square" lIns="0" tIns="0" rIns="0" bIns="0" rtlCol="0">
              <a:spAutoFit/>
            </a:bodyPr>
            <a:lstStyle/>
            <a:p>
              <a:pPr algn="ctr"/>
              <a:r>
                <a:rPr lang="en-US" dirty="0">
                  <a:solidFill>
                    <a:srgbClr val="000000"/>
                  </a:solidFill>
                  <a:cs typeface="Helvetica Neue"/>
                </a:rPr>
                <a:t>Full</a:t>
              </a:r>
              <a:br>
                <a:rPr lang="en-US" dirty="0">
                  <a:solidFill>
                    <a:srgbClr val="000000"/>
                  </a:solidFill>
                  <a:cs typeface="Helvetica Neue"/>
                </a:rPr>
              </a:br>
              <a:r>
                <a:rPr lang="en-US" dirty="0">
                  <a:solidFill>
                    <a:srgbClr val="000000"/>
                  </a:solidFill>
                  <a:cs typeface="Helvetica Neue"/>
                </a:rPr>
                <a:t>access</a:t>
              </a:r>
              <a:endParaRPr lang="en-US" dirty="0">
                <a:solidFill>
                  <a:srgbClr val="000000"/>
                </a:solidFill>
                <a:latin typeface="Amazon Ember Light" panose="020B0403020204020204"/>
                <a:cs typeface="Helvetica Neue"/>
              </a:endParaRPr>
            </a:p>
          </p:txBody>
        </p:sp>
        <p:sp>
          <p:nvSpPr>
            <p:cNvPr id="49" name="TextBox 48"/>
            <p:cNvSpPr txBox="1"/>
            <p:nvPr/>
          </p:nvSpPr>
          <p:spPr>
            <a:xfrm>
              <a:off x="5949452" y="4046486"/>
              <a:ext cx="808560" cy="553998"/>
            </a:xfrm>
            <a:prstGeom prst="rect">
              <a:avLst/>
            </a:prstGeom>
            <a:noFill/>
          </p:spPr>
          <p:txBody>
            <a:bodyPr wrap="square" lIns="0" tIns="0" rIns="0" bIns="0" rtlCol="0">
              <a:spAutoFit/>
            </a:bodyPr>
            <a:lstStyle/>
            <a:p>
              <a:pPr algn="ctr"/>
              <a:r>
                <a:rPr lang="en-US" dirty="0">
                  <a:solidFill>
                    <a:srgbClr val="000000"/>
                  </a:solidFill>
                  <a:cs typeface="Helvetica Neue"/>
                </a:rPr>
                <a:t>Read-only</a:t>
              </a:r>
              <a:endParaRPr lang="en-US" dirty="0">
                <a:solidFill>
                  <a:srgbClr val="000000"/>
                </a:solidFill>
                <a:latin typeface="Amazon Ember Light" panose="020B0403020204020204"/>
                <a:cs typeface="Helvetica Neue"/>
              </a:endParaRPr>
            </a:p>
          </p:txBody>
        </p:sp>
        <p:sp>
          <p:nvSpPr>
            <p:cNvPr id="30" name="TextBox 29"/>
            <p:cNvSpPr txBox="1"/>
            <p:nvPr/>
          </p:nvSpPr>
          <p:spPr>
            <a:xfrm>
              <a:off x="9209365" y="4232597"/>
              <a:ext cx="1239610" cy="276999"/>
            </a:xfrm>
            <a:prstGeom prst="rect">
              <a:avLst/>
            </a:prstGeom>
            <a:noFill/>
          </p:spPr>
          <p:txBody>
            <a:bodyPr wrap="square" lIns="0" tIns="0" rIns="0" bIns="0" rtlCol="0">
              <a:spAutoFit/>
            </a:bodyPr>
            <a:lstStyle/>
            <a:p>
              <a:pPr algn="ctr"/>
              <a:r>
                <a:rPr lang="en-US" dirty="0">
                  <a:cs typeface="Helvetica Neue"/>
                </a:rPr>
                <a:t> S3 </a:t>
              </a:r>
              <a:r>
                <a:rPr lang="en-US" dirty="0">
                  <a:solidFill>
                    <a:srgbClr val="000000"/>
                  </a:solidFill>
                  <a:cs typeface="Helvetica Neue"/>
                </a:rPr>
                <a:t>bucket</a:t>
              </a:r>
              <a:r>
                <a:rPr lang="en-US" dirty="0">
                  <a:cs typeface="Helvetica Neue"/>
                </a:rPr>
                <a:t> </a:t>
              </a:r>
            </a:p>
          </p:txBody>
        </p:sp>
        <p:cxnSp>
          <p:nvCxnSpPr>
            <p:cNvPr id="37" name="Straight Connector 36"/>
            <p:cNvCxnSpPr/>
            <p:nvPr/>
          </p:nvCxnSpPr>
          <p:spPr>
            <a:xfrm>
              <a:off x="6960270" y="2756585"/>
              <a:ext cx="945991" cy="0"/>
            </a:xfrm>
            <a:prstGeom prst="line">
              <a:avLst/>
            </a:prstGeom>
            <a:ln w="762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6960269" y="4348900"/>
              <a:ext cx="945991" cy="0"/>
            </a:xfrm>
            <a:prstGeom prst="line">
              <a:avLst/>
            </a:prstGeom>
            <a:ln w="762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28" name="Graphic 41" descr="Groups can be assigned multiple policies to provide granular access to multiple AWS resources" title="IAM Groups">
              <a:extLst>
                <a:ext uri="{FF2B5EF4-FFF2-40B4-BE49-F238E27FC236}">
                  <a16:creationId xmlns:a16="http://schemas.microsoft.com/office/drawing/2014/main" id="{1A56C62F-612C-5841-B7E7-B15DA92D0BD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flipH="1">
              <a:off x="1757073" y="3018148"/>
              <a:ext cx="1243914" cy="1208710"/>
            </a:xfrm>
            <a:prstGeom prst="rect">
              <a:avLst/>
            </a:prstGeom>
          </p:spPr>
        </p:pic>
        <p:pic>
          <p:nvPicPr>
            <p:cNvPr id="32" name="Graphic 52">
              <a:extLst>
                <a:ext uri="{FF2B5EF4-FFF2-40B4-BE49-F238E27FC236}">
                  <a16:creationId xmlns:a16="http://schemas.microsoft.com/office/drawing/2014/main" id="{90D5A9DB-EC7C-6342-9486-0A731DEC214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856653" y="3721142"/>
              <a:ext cx="1333570" cy="1333570"/>
            </a:xfrm>
            <a:prstGeom prst="rect">
              <a:avLst/>
            </a:prstGeom>
          </p:spPr>
        </p:pic>
        <p:pic>
          <p:nvPicPr>
            <p:cNvPr id="36" name="Graphic 38">
              <a:extLst>
                <a:ext uri="{FF2B5EF4-FFF2-40B4-BE49-F238E27FC236}">
                  <a16:creationId xmlns:a16="http://schemas.microsoft.com/office/drawing/2014/main" id="{D5E5831E-982F-7A42-87F0-F1973D84D2A9}"/>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034526" y="3762169"/>
              <a:ext cx="1217856" cy="1217856"/>
            </a:xfrm>
            <a:prstGeom prst="rect">
              <a:avLst/>
            </a:prstGeom>
          </p:spPr>
        </p:pic>
        <p:cxnSp>
          <p:nvCxnSpPr>
            <p:cNvPr id="31" name="Straight Connector 30"/>
            <p:cNvCxnSpPr/>
            <p:nvPr/>
          </p:nvCxnSpPr>
          <p:spPr>
            <a:xfrm flipV="1">
              <a:off x="3188341" y="2814519"/>
              <a:ext cx="1847163" cy="771993"/>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3186318" y="3582903"/>
              <a:ext cx="1847163" cy="740918"/>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Isosceles Triangle 10"/>
            <p:cNvSpPr/>
            <p:nvPr/>
          </p:nvSpPr>
          <p:spPr>
            <a:xfrm rot="16200000">
              <a:off x="3110359" y="3530804"/>
              <a:ext cx="109130" cy="111586"/>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5" name="Graphic 34">
              <a:extLst>
                <a:ext uri="{FF2B5EF4-FFF2-40B4-BE49-F238E27FC236}">
                  <a16:creationId xmlns:a16="http://schemas.microsoft.com/office/drawing/2014/main" id="{727E9DF2-05BA-A04C-AD80-F0078691E5E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995153" y="2091659"/>
              <a:ext cx="1257228" cy="1257228"/>
            </a:xfrm>
            <a:prstGeom prst="rect">
              <a:avLst/>
            </a:prstGeom>
          </p:spPr>
        </p:pic>
        <p:sp>
          <p:nvSpPr>
            <p:cNvPr id="38" name="TextBox 37">
              <a:extLst>
                <a:ext uri="{FF2B5EF4-FFF2-40B4-BE49-F238E27FC236}">
                  <a16:creationId xmlns:a16="http://schemas.microsoft.com/office/drawing/2014/main" id="{CD3A6F5E-A45D-1D47-B0D1-1E71484036D7}"/>
                </a:ext>
              </a:extLst>
            </p:cNvPr>
            <p:cNvSpPr txBox="1"/>
            <p:nvPr/>
          </p:nvSpPr>
          <p:spPr>
            <a:xfrm>
              <a:off x="9053295" y="2327924"/>
              <a:ext cx="1513305" cy="646331"/>
            </a:xfrm>
            <a:prstGeom prst="rect">
              <a:avLst/>
            </a:prstGeom>
            <a:noFill/>
          </p:spPr>
          <p:txBody>
            <a:bodyPr wrap="square" rtlCol="0">
              <a:spAutoFit/>
            </a:bodyPr>
            <a:lstStyle/>
            <a:p>
              <a:pPr algn="ctr"/>
              <a:r>
                <a:rPr lang="en-US" dirty="0"/>
                <a:t> EC2 instances</a:t>
              </a:r>
            </a:p>
          </p:txBody>
        </p:sp>
      </p:grpSp>
      <p:sp>
        <p:nvSpPr>
          <p:cNvPr id="5" name="TextBox 4">
            <a:extLst>
              <a:ext uri="{FF2B5EF4-FFF2-40B4-BE49-F238E27FC236}">
                <a16:creationId xmlns:a16="http://schemas.microsoft.com/office/drawing/2014/main" id="{0A0B4ED1-8180-4844-AACA-98B24AE0E761}"/>
              </a:ext>
            </a:extLst>
          </p:cNvPr>
          <p:cNvSpPr txBox="1"/>
          <p:nvPr/>
        </p:nvSpPr>
        <p:spPr>
          <a:xfrm>
            <a:off x="1378329" y="1393263"/>
            <a:ext cx="9081332" cy="369332"/>
          </a:xfrm>
          <a:prstGeom prst="rect">
            <a:avLst/>
          </a:prstGeom>
          <a:noFill/>
        </p:spPr>
        <p:txBody>
          <a:bodyPr wrap="none" rtlCol="0">
            <a:spAutoFit/>
          </a:bodyPr>
          <a:lstStyle/>
          <a:p>
            <a:r>
              <a:rPr lang="en-US" i="1" dirty="0">
                <a:solidFill>
                  <a:schemeClr val="accent6"/>
                </a:solidFill>
                <a:latin typeface="Amazon Ember Light" panose="020B0403020204020204" pitchFamily="34" charset="0"/>
                <a:ea typeface="Amazon Ember Light" panose="020B0403020204020204" pitchFamily="34" charset="0"/>
                <a:cs typeface="Amazon Ember Light" panose="020B0403020204020204" pitchFamily="34" charset="0"/>
              </a:rPr>
              <a:t>After the user or application is connected to the AWS account, what are they allowed to do?</a:t>
            </a:r>
          </a:p>
        </p:txBody>
      </p:sp>
    </p:spTree>
    <p:custDataLst>
      <p:tags r:id="rId1"/>
    </p:custDataLst>
    <p:extLst>
      <p:ext uri="{BB962C8B-B14F-4D97-AF65-F5344CB8AC3E}">
        <p14:creationId xmlns:p14="http://schemas.microsoft.com/office/powerpoint/2010/main" val="182853495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mj-lt"/>
              </a:rPr>
              <a:t>Module overview</a:t>
            </a:r>
          </a:p>
        </p:txBody>
      </p:sp>
      <p:sp>
        <p:nvSpPr>
          <p:cNvPr id="5" name="Content Placeholder 4"/>
          <p:cNvSpPr>
            <a:spLocks noGrp="1"/>
          </p:cNvSpPr>
          <p:nvPr>
            <p:ph idx="1"/>
          </p:nvPr>
        </p:nvSpPr>
        <p:spPr/>
        <p:txBody>
          <a:bodyPr/>
          <a:lstStyle/>
          <a:p>
            <a:pPr marL="0" indent="0">
              <a:buNone/>
            </a:pPr>
            <a:r>
              <a:rPr lang="en-US" b="1" dirty="0">
                <a:latin typeface="+mn-lt"/>
              </a:rPr>
              <a:t>Topics</a:t>
            </a:r>
          </a:p>
          <a:p>
            <a:r>
              <a:rPr lang="en-US" sz="2000" dirty="0">
                <a:latin typeface="+mn-lt"/>
              </a:rPr>
              <a:t>AWS shared responsibility model</a:t>
            </a:r>
          </a:p>
          <a:p>
            <a:r>
              <a:rPr lang="en-US" sz="2000" dirty="0">
                <a:latin typeface="+mn-lt"/>
              </a:rPr>
              <a:t>AWS Identity and Access Management (IAM)</a:t>
            </a:r>
          </a:p>
          <a:p>
            <a:r>
              <a:rPr lang="en-US" sz="2000" dirty="0">
                <a:latin typeface="+mn-lt"/>
              </a:rPr>
              <a:t>Securing a new AWS account</a:t>
            </a:r>
          </a:p>
          <a:p>
            <a:r>
              <a:rPr lang="en-US" sz="2000" dirty="0">
                <a:latin typeface="+mn-lt"/>
              </a:rPr>
              <a:t>Securing accounts</a:t>
            </a:r>
          </a:p>
          <a:p>
            <a:r>
              <a:rPr lang="en-US" sz="2000" dirty="0">
                <a:latin typeface="+mn-lt"/>
              </a:rPr>
              <a:t>Securing data on AWS</a:t>
            </a:r>
          </a:p>
          <a:p>
            <a:r>
              <a:rPr lang="en-US" sz="2000" dirty="0">
                <a:latin typeface="+mn-lt"/>
              </a:rPr>
              <a:t>Working to ensure compliance</a:t>
            </a:r>
            <a:endParaRPr lang="en-US" dirty="0">
              <a:latin typeface="+mn-lt"/>
            </a:endParaRPr>
          </a:p>
          <a:p>
            <a:endParaRPr lang="en-US" dirty="0">
              <a:latin typeface="+mn-lt"/>
            </a:endParaRPr>
          </a:p>
          <a:p>
            <a:endParaRPr lang="en-US" dirty="0">
              <a:latin typeface="+mn-lt"/>
            </a:endParaRPr>
          </a:p>
          <a:p>
            <a:endParaRPr lang="en-US" dirty="0">
              <a:latin typeface="+mn-lt"/>
            </a:endParaRPr>
          </a:p>
          <a:p>
            <a:endParaRPr lang="en-US" dirty="0">
              <a:latin typeface="+mn-lt"/>
            </a:endParaRPr>
          </a:p>
        </p:txBody>
      </p:sp>
      <p:sp>
        <p:nvSpPr>
          <p:cNvPr id="6" name="Content Placeholder 5">
            <a:extLst>
              <a:ext uri="{FF2B5EF4-FFF2-40B4-BE49-F238E27FC236}">
                <a16:creationId xmlns:a16="http://schemas.microsoft.com/office/drawing/2014/main" id="{79AB60CE-670C-974B-8C37-C3795121745F}"/>
              </a:ext>
            </a:extLst>
          </p:cNvPr>
          <p:cNvSpPr>
            <a:spLocks noGrp="1"/>
          </p:cNvSpPr>
          <p:nvPr>
            <p:ph idx="13"/>
          </p:nvPr>
        </p:nvSpPr>
        <p:spPr/>
        <p:txBody>
          <a:bodyPr/>
          <a:lstStyle/>
          <a:p>
            <a:pPr marL="0" indent="0">
              <a:buNone/>
            </a:pPr>
            <a:r>
              <a:rPr lang="en-US" b="1" dirty="0">
                <a:latin typeface="+mn-lt"/>
              </a:rPr>
              <a:t>Activities</a:t>
            </a:r>
          </a:p>
          <a:p>
            <a:r>
              <a:rPr lang="en-US" sz="2000" dirty="0">
                <a:latin typeface="+mn-lt"/>
              </a:rPr>
              <a:t>AWS shared responsibility model activity</a:t>
            </a:r>
          </a:p>
          <a:p>
            <a:endParaRPr lang="en-US" sz="2000" dirty="0">
              <a:latin typeface="+mn-lt"/>
            </a:endParaRPr>
          </a:p>
          <a:p>
            <a:pPr marL="0" indent="0">
              <a:buNone/>
            </a:pPr>
            <a:r>
              <a:rPr lang="en-US" b="1" dirty="0"/>
              <a:t>Demo</a:t>
            </a:r>
            <a:endParaRPr lang="en-US" sz="3600" b="1" dirty="0"/>
          </a:p>
          <a:p>
            <a:r>
              <a:rPr lang="en-US" sz="2000" dirty="0"/>
              <a:t>Recorded demonstration of IAM</a:t>
            </a:r>
            <a:endParaRPr lang="en-US" dirty="0"/>
          </a:p>
          <a:p>
            <a:endParaRPr lang="en-US" sz="2400" dirty="0">
              <a:latin typeface="+mn-lt"/>
            </a:endParaRPr>
          </a:p>
          <a:p>
            <a:pPr marL="0" indent="0">
              <a:buNone/>
            </a:pPr>
            <a:r>
              <a:rPr lang="en-US" b="1" dirty="0">
                <a:latin typeface="+mn-lt"/>
              </a:rPr>
              <a:t>Lab</a:t>
            </a:r>
          </a:p>
          <a:p>
            <a:r>
              <a:rPr lang="en-US" sz="2000" dirty="0"/>
              <a:t>Introduction to AWS IAM</a:t>
            </a:r>
          </a:p>
          <a:p>
            <a:endParaRPr lang="en-US" dirty="0">
              <a:latin typeface="+mn-lt"/>
            </a:endParaRPr>
          </a:p>
        </p:txBody>
      </p:sp>
      <p:grpSp>
        <p:nvGrpSpPr>
          <p:cNvPr id="7" name="Group 6" descr="knowledge check">
            <a:extLst>
              <a:ext uri="{FF2B5EF4-FFF2-40B4-BE49-F238E27FC236}">
                <a16:creationId xmlns:a16="http://schemas.microsoft.com/office/drawing/2014/main" id="{5A386CF2-48DE-3E4F-B27A-6F6B12236D70}"/>
              </a:ext>
            </a:extLst>
          </p:cNvPr>
          <p:cNvGrpSpPr/>
          <p:nvPr/>
        </p:nvGrpSpPr>
        <p:grpSpPr>
          <a:xfrm>
            <a:off x="6268346" y="5466199"/>
            <a:ext cx="2832953" cy="532323"/>
            <a:chOff x="4188879" y="4810544"/>
            <a:chExt cx="2832953" cy="532323"/>
          </a:xfrm>
        </p:grpSpPr>
        <p:sp>
          <p:nvSpPr>
            <p:cNvPr id="8" name="TextBox 7">
              <a:extLst>
                <a:ext uri="{FF2B5EF4-FFF2-40B4-BE49-F238E27FC236}">
                  <a16:creationId xmlns:a16="http://schemas.microsoft.com/office/drawing/2014/main" id="{94F8C5C3-D9C4-4E4C-8D0B-BD50A1C962C5}"/>
                </a:ext>
              </a:extLst>
            </p:cNvPr>
            <p:cNvSpPr txBox="1"/>
            <p:nvPr/>
          </p:nvSpPr>
          <p:spPr>
            <a:xfrm>
              <a:off x="4721202" y="4892040"/>
              <a:ext cx="2300630" cy="400110"/>
            </a:xfrm>
            <a:prstGeom prst="rect">
              <a:avLst/>
            </a:prstGeom>
            <a:noFill/>
          </p:spPr>
          <p:txBody>
            <a:bodyPr wrap="none" rtlCol="0">
              <a:spAutoFit/>
            </a:bodyPr>
            <a:lstStyle/>
            <a:p>
              <a:r>
                <a:rPr lang="en-US" sz="2000" b="1" dirty="0">
                  <a:latin typeface="Amazon Ember" panose="020B0603020204020204" pitchFamily="34" charset="0"/>
                  <a:ea typeface="Amazon Ember" panose="020B0603020204020204" pitchFamily="34" charset="0"/>
                  <a:cs typeface="Amazon Ember" panose="020B0603020204020204" pitchFamily="34" charset="0"/>
                </a:rPr>
                <a:t>Knowledge check</a:t>
              </a:r>
            </a:p>
          </p:txBody>
        </p:sp>
        <p:pic>
          <p:nvPicPr>
            <p:cNvPr id="9" name="Picture 8">
              <a:extLst>
                <a:ext uri="{FF2B5EF4-FFF2-40B4-BE49-F238E27FC236}">
                  <a16:creationId xmlns:a16="http://schemas.microsoft.com/office/drawing/2014/main" id="{7C7503A9-F744-2745-8305-1056CF885D90}"/>
                </a:ext>
              </a:extLst>
            </p:cNvPr>
            <p:cNvPicPr>
              <a:picLocks noChangeAspect="1"/>
            </p:cNvPicPr>
            <p:nvPr/>
          </p:nvPicPr>
          <p:blipFill>
            <a:blip r:embed="rId4"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188879" y="4810544"/>
              <a:ext cx="532323" cy="532323"/>
            </a:xfrm>
            <a:prstGeom prst="rect">
              <a:avLst/>
            </a:prstGeom>
          </p:spPr>
        </p:pic>
      </p:grpSp>
      <p:sp>
        <p:nvSpPr>
          <p:cNvPr id="3" name="Footer Placeholder 2">
            <a:extLst>
              <a:ext uri="{FF2B5EF4-FFF2-40B4-BE49-F238E27FC236}">
                <a16:creationId xmlns:a16="http://schemas.microsoft.com/office/drawing/2014/main" id="{5BC9F520-52CE-EC45-9983-670F119868B5}"/>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4" name="Slide Number Placeholder 3">
            <a:extLst>
              <a:ext uri="{FF2B5EF4-FFF2-40B4-BE49-F238E27FC236}">
                <a16:creationId xmlns:a16="http://schemas.microsoft.com/office/drawing/2014/main" id="{C17933E2-EE90-C246-AEFF-135CA8848EB0}"/>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pPr/>
              <a:t>2</a:t>
            </a:fld>
            <a:endParaRPr lang="en-US" dirty="0"/>
          </a:p>
        </p:txBody>
      </p:sp>
    </p:spTree>
    <p:custDataLst>
      <p:tags r:id="rId1"/>
    </p:custDataLst>
    <p:extLst>
      <p:ext uri="{BB962C8B-B14F-4D97-AF65-F5344CB8AC3E}">
        <p14:creationId xmlns:p14="http://schemas.microsoft.com/office/powerpoint/2010/main" val="20891394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IAM: Authorization</a:t>
            </a:r>
          </a:p>
        </p:txBody>
      </p:sp>
      <p:sp>
        <p:nvSpPr>
          <p:cNvPr id="3" name="Content Placeholder 2"/>
          <p:cNvSpPr>
            <a:spLocks noGrp="1"/>
          </p:cNvSpPr>
          <p:nvPr>
            <p:ph idx="1"/>
          </p:nvPr>
        </p:nvSpPr>
        <p:spPr>
          <a:xfrm>
            <a:off x="238539" y="1440305"/>
            <a:ext cx="9828874" cy="4913308"/>
          </a:xfrm>
        </p:spPr>
        <p:txBody>
          <a:bodyPr>
            <a:normAutofit/>
          </a:bodyPr>
          <a:lstStyle/>
          <a:p>
            <a:pPr marL="228600" lvl="1">
              <a:lnSpc>
                <a:spcPct val="120000"/>
              </a:lnSpc>
              <a:spcBef>
                <a:spcPts val="1800"/>
              </a:spcBef>
              <a:spcAft>
                <a:spcPts val="800"/>
              </a:spcAft>
            </a:pPr>
            <a:r>
              <a:rPr lang="en-US" dirty="0"/>
              <a:t>Assign permissions by creating an IAM policy.</a:t>
            </a:r>
          </a:p>
          <a:p>
            <a:pPr marL="228600" lvl="1">
              <a:lnSpc>
                <a:spcPct val="100000"/>
              </a:lnSpc>
              <a:spcBef>
                <a:spcPts val="1800"/>
              </a:spcBef>
              <a:spcAft>
                <a:spcPts val="800"/>
              </a:spcAft>
            </a:pPr>
            <a:r>
              <a:rPr lang="en-US" dirty="0"/>
              <a:t>Permissions determine </a:t>
            </a:r>
            <a:r>
              <a:rPr lang="en-US" b="1"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which resources and operations </a:t>
            </a:r>
            <a:r>
              <a:rPr lang="en-US" dirty="0"/>
              <a:t>are allowed:</a:t>
            </a:r>
          </a:p>
          <a:p>
            <a:pPr marL="688975" lvl="1" indent="-282575">
              <a:lnSpc>
                <a:spcPct val="120000"/>
              </a:lnSpc>
              <a:spcBef>
                <a:spcPts val="600"/>
              </a:spcBef>
            </a:pPr>
            <a:r>
              <a:rPr lang="en-US" sz="2000" dirty="0"/>
              <a:t>All permissions are implicitly denied by default.</a:t>
            </a:r>
          </a:p>
          <a:p>
            <a:pPr marL="688975" lvl="1" indent="-282575">
              <a:lnSpc>
                <a:spcPct val="120000"/>
              </a:lnSpc>
              <a:spcBef>
                <a:spcPts val="600"/>
              </a:spcBef>
              <a:spcAft>
                <a:spcPts val="1800"/>
              </a:spcAft>
            </a:pPr>
            <a:r>
              <a:rPr lang="en-US" sz="2000" dirty="0"/>
              <a:t>If something is explicitly denied, it is never allowed.</a:t>
            </a:r>
          </a:p>
          <a:p>
            <a:pPr marL="0" indent="0">
              <a:lnSpc>
                <a:spcPct val="120000"/>
              </a:lnSpc>
              <a:spcBef>
                <a:spcPts val="600"/>
              </a:spcBef>
              <a:spcAft>
                <a:spcPts val="600"/>
              </a:spcAft>
              <a:buNone/>
            </a:pPr>
            <a:r>
              <a:rPr lang="en-US" sz="2400" dirty="0">
                <a:solidFill>
                  <a:schemeClr val="accent6"/>
                </a:solidFill>
                <a:latin typeface="Amazon Ember" panose="020B0603020204020204" pitchFamily="34" charset="0"/>
                <a:ea typeface="Amazon Ember" panose="020B0603020204020204" pitchFamily="34" charset="0"/>
                <a:cs typeface="Amazon Ember" panose="020B0603020204020204" pitchFamily="34" charset="0"/>
              </a:rPr>
              <a:t>Best practice</a:t>
            </a:r>
            <a:r>
              <a:rPr lang="en-US" sz="2400" b="1" dirty="0">
                <a:solidFill>
                  <a:srgbClr val="0070C0"/>
                </a:solidFill>
              </a:rPr>
              <a:t>: </a:t>
            </a:r>
            <a:r>
              <a:rPr lang="en-US" sz="2400" dirty="0"/>
              <a:t>Follow the </a:t>
            </a:r>
            <a:r>
              <a:rPr lang="en-US" sz="2400" b="1" dirty="0">
                <a:solidFill>
                  <a:schemeClr val="accent5"/>
                </a:solidFill>
              </a:rPr>
              <a:t>principle of least privilege</a:t>
            </a:r>
            <a:r>
              <a:rPr lang="en-US" sz="2400" dirty="0"/>
              <a:t>.</a:t>
            </a:r>
          </a:p>
          <a:p>
            <a:pPr marL="0" indent="0">
              <a:lnSpc>
                <a:spcPct val="120000"/>
              </a:lnSpc>
              <a:spcBef>
                <a:spcPts val="600"/>
              </a:spcBef>
              <a:spcAft>
                <a:spcPts val="600"/>
              </a:spcAft>
              <a:buNone/>
            </a:pPr>
            <a:endParaRPr lang="en-US" sz="2400" b="1" i="1" dirty="0">
              <a:latin typeface="Amazon Ember" panose="020B0603020204020204" pitchFamily="34" charset="0"/>
              <a:ea typeface="Amazon Ember" panose="020B0603020204020204" pitchFamily="34" charset="0"/>
              <a:cs typeface="Amazon Ember" panose="020B0603020204020204" pitchFamily="34" charset="0"/>
            </a:endParaRPr>
          </a:p>
          <a:p>
            <a:pPr marL="0" indent="0">
              <a:lnSpc>
                <a:spcPct val="120000"/>
              </a:lnSpc>
              <a:spcBef>
                <a:spcPts val="600"/>
              </a:spcBef>
              <a:buNone/>
            </a:pPr>
            <a:r>
              <a:rPr lang="en-US" sz="1800" dirty="0">
                <a:latin typeface="Amazon Ember" panose="020B0603020204020204" pitchFamily="34" charset="0"/>
                <a:ea typeface="Amazon Ember" panose="020B0603020204020204" pitchFamily="34" charset="0"/>
                <a:cs typeface="Amazon Ember" panose="020B0603020204020204" pitchFamily="34" charset="0"/>
              </a:rPr>
              <a:t>Note</a:t>
            </a:r>
            <a:r>
              <a:rPr lang="en-US" sz="1800" dirty="0"/>
              <a:t>: The scope of IAM service configurations is </a:t>
            </a:r>
            <a:r>
              <a:rPr lang="en-US" sz="1800" b="1"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global</a:t>
            </a:r>
            <a:r>
              <a:rPr lang="en-US" sz="1800" dirty="0"/>
              <a:t>. Settings apply across all AWS Regions.</a:t>
            </a:r>
          </a:p>
        </p:txBody>
      </p:sp>
      <p:sp>
        <p:nvSpPr>
          <p:cNvPr id="4" name="Footer Placeholder 3">
            <a:extLst>
              <a:ext uri="{FF2B5EF4-FFF2-40B4-BE49-F238E27FC236}">
                <a16:creationId xmlns:a16="http://schemas.microsoft.com/office/drawing/2014/main" id="{A4F50E76-5C29-094F-A5A3-DC92B9C20D80}"/>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5" name="Slide Number Placeholder 4">
            <a:extLst>
              <a:ext uri="{FF2B5EF4-FFF2-40B4-BE49-F238E27FC236}">
                <a16:creationId xmlns:a16="http://schemas.microsoft.com/office/drawing/2014/main" id="{D4EC346B-4FEE-E047-B1E7-AB562145C95E}"/>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20</a:t>
            </a:fld>
            <a:endParaRPr lang="en-US" dirty="0"/>
          </a:p>
        </p:txBody>
      </p:sp>
      <p:pic>
        <p:nvPicPr>
          <p:cNvPr id="14" name="Graphic 13">
            <a:extLst>
              <a:ext uri="{FF2B5EF4-FFF2-40B4-BE49-F238E27FC236}">
                <a16:creationId xmlns:a16="http://schemas.microsoft.com/office/drawing/2014/main" id="{C56E6CE6-885F-914B-BF4F-B10E19624CE3}"/>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142214" y="2718287"/>
            <a:ext cx="1421425" cy="1421425"/>
          </a:xfrm>
          <a:prstGeom prst="rect">
            <a:avLst/>
          </a:prstGeom>
        </p:spPr>
      </p:pic>
      <p:sp>
        <p:nvSpPr>
          <p:cNvPr id="15" name="TextBox 14">
            <a:extLst>
              <a:ext uri="{FF2B5EF4-FFF2-40B4-BE49-F238E27FC236}">
                <a16:creationId xmlns:a16="http://schemas.microsoft.com/office/drawing/2014/main" id="{EA7829EF-D919-B445-AFD3-F33A35B9D8E8}"/>
              </a:ext>
            </a:extLst>
          </p:cNvPr>
          <p:cNvSpPr txBox="1"/>
          <p:nvPr/>
        </p:nvSpPr>
        <p:spPr>
          <a:xfrm>
            <a:off x="10067413" y="4139712"/>
            <a:ext cx="1571025" cy="584775"/>
          </a:xfrm>
          <a:prstGeom prst="rect">
            <a:avLst/>
          </a:prstGeom>
          <a:noFill/>
        </p:spPr>
        <p:txBody>
          <a:bodyPr wrap="square" rtlCol="0">
            <a:spAutoFit/>
          </a:bodyPr>
          <a:lstStyle/>
          <a:p>
            <a:pPr algn="ctr"/>
            <a:r>
              <a:rPr lang="en-US" sz="1600" b="1" dirty="0"/>
              <a:t>IAM permissions</a:t>
            </a:r>
          </a:p>
        </p:txBody>
      </p:sp>
    </p:spTree>
    <p:custDataLst>
      <p:tags r:id="rId1"/>
    </p:custDataLst>
    <p:extLst>
      <p:ext uri="{BB962C8B-B14F-4D97-AF65-F5344CB8AC3E}">
        <p14:creationId xmlns:p14="http://schemas.microsoft.com/office/powerpoint/2010/main" val="2283592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87D3DC-11E4-8A4C-9787-78F841E05C08}"/>
              </a:ext>
            </a:extLst>
          </p:cNvPr>
          <p:cNvSpPr>
            <a:spLocks noGrp="1"/>
          </p:cNvSpPr>
          <p:nvPr>
            <p:ph type="title"/>
          </p:nvPr>
        </p:nvSpPr>
        <p:spPr/>
        <p:txBody>
          <a:bodyPr/>
          <a:lstStyle/>
          <a:p>
            <a:r>
              <a:rPr lang="en-US" dirty="0"/>
              <a:t>IAM policies</a:t>
            </a:r>
          </a:p>
        </p:txBody>
      </p:sp>
      <p:sp>
        <p:nvSpPr>
          <p:cNvPr id="3" name="Content Placeholder 2">
            <a:extLst>
              <a:ext uri="{FF2B5EF4-FFF2-40B4-BE49-F238E27FC236}">
                <a16:creationId xmlns:a16="http://schemas.microsoft.com/office/drawing/2014/main" id="{DC6658A1-6B6E-6348-9FDB-35D4B37618A1}"/>
              </a:ext>
            </a:extLst>
          </p:cNvPr>
          <p:cNvSpPr>
            <a:spLocks noGrp="1"/>
          </p:cNvSpPr>
          <p:nvPr>
            <p:ph idx="1"/>
          </p:nvPr>
        </p:nvSpPr>
        <p:spPr>
          <a:xfrm>
            <a:off x="419100" y="1528175"/>
            <a:ext cx="8466505" cy="4648788"/>
          </a:xfrm>
        </p:spPr>
        <p:txBody>
          <a:bodyPr/>
          <a:lstStyle/>
          <a:p>
            <a:r>
              <a:rPr lang="en-US" sz="2400" b="1" dirty="0">
                <a:solidFill>
                  <a:schemeClr val="accent5"/>
                </a:solidFill>
              </a:rPr>
              <a:t>An</a:t>
            </a:r>
            <a:r>
              <a:rPr lang="en-US" sz="2400" dirty="0"/>
              <a:t> </a:t>
            </a:r>
            <a:r>
              <a:rPr lang="en-US" sz="2400" b="1" dirty="0">
                <a:solidFill>
                  <a:schemeClr val="accent5"/>
                </a:solidFill>
              </a:rPr>
              <a:t>IAM policy is a document that defines permissions</a:t>
            </a:r>
          </a:p>
          <a:p>
            <a:pPr lvl="1"/>
            <a:r>
              <a:rPr lang="en-US" sz="2000" dirty="0"/>
              <a:t>Enables fine-grained access control</a:t>
            </a:r>
          </a:p>
          <a:p>
            <a:r>
              <a:rPr lang="en-US" sz="2400" dirty="0"/>
              <a:t>Two types of policies – </a:t>
            </a:r>
            <a:r>
              <a:rPr lang="en-US" sz="2400" i="1" dirty="0"/>
              <a:t>identity-based</a:t>
            </a:r>
            <a:r>
              <a:rPr lang="en-US" sz="2400" dirty="0"/>
              <a:t> and </a:t>
            </a:r>
            <a:r>
              <a:rPr lang="en-US" sz="2400" i="1" dirty="0"/>
              <a:t>resource-based</a:t>
            </a:r>
            <a:endParaRPr lang="en-US" sz="2400" dirty="0"/>
          </a:p>
          <a:p>
            <a:r>
              <a:rPr lang="en-US" sz="2400" b="1" dirty="0">
                <a:solidFill>
                  <a:schemeClr val="accent5"/>
                </a:solidFill>
              </a:rPr>
              <a:t>Identity-based </a:t>
            </a:r>
            <a:r>
              <a:rPr lang="en-US" sz="2400" dirty="0"/>
              <a:t>policies – </a:t>
            </a:r>
          </a:p>
          <a:p>
            <a:pPr lvl="1"/>
            <a:r>
              <a:rPr lang="en-US" sz="2000" dirty="0"/>
              <a:t>Attach a policy to any IAM entity</a:t>
            </a:r>
          </a:p>
          <a:p>
            <a:pPr lvl="2"/>
            <a:r>
              <a:rPr lang="en-US" sz="1600" dirty="0"/>
              <a:t>An </a:t>
            </a:r>
            <a:r>
              <a:rPr lang="en-US" sz="1600" dirty="0">
                <a:solidFill>
                  <a:schemeClr val="accent6"/>
                </a:solidFill>
              </a:rPr>
              <a:t>IAM user</a:t>
            </a:r>
            <a:r>
              <a:rPr lang="en-US" sz="1600" dirty="0"/>
              <a:t>, an </a:t>
            </a:r>
            <a:r>
              <a:rPr lang="en-US" sz="1600" dirty="0">
                <a:solidFill>
                  <a:schemeClr val="accent6"/>
                </a:solidFill>
              </a:rPr>
              <a:t>IAM group</a:t>
            </a:r>
            <a:r>
              <a:rPr lang="en-US" sz="1600" dirty="0"/>
              <a:t>, or an </a:t>
            </a:r>
            <a:r>
              <a:rPr lang="en-US" sz="1600" dirty="0">
                <a:solidFill>
                  <a:schemeClr val="accent6"/>
                </a:solidFill>
              </a:rPr>
              <a:t>IAM role</a:t>
            </a:r>
          </a:p>
          <a:p>
            <a:pPr lvl="1"/>
            <a:r>
              <a:rPr lang="en-US" sz="2000" dirty="0"/>
              <a:t>Policies specify:</a:t>
            </a:r>
          </a:p>
          <a:p>
            <a:pPr lvl="2"/>
            <a:r>
              <a:rPr lang="en-US" sz="1600" dirty="0"/>
              <a:t>Actions that </a:t>
            </a:r>
            <a:r>
              <a:rPr lang="en-US" sz="1600" b="1" i="1" dirty="0"/>
              <a:t>may</a:t>
            </a:r>
            <a:r>
              <a:rPr lang="en-US" sz="1600" dirty="0"/>
              <a:t> be performed by the entity</a:t>
            </a:r>
          </a:p>
          <a:p>
            <a:pPr lvl="2"/>
            <a:r>
              <a:rPr lang="en-US" sz="1600" dirty="0"/>
              <a:t>Actions that </a:t>
            </a:r>
            <a:r>
              <a:rPr lang="en-US" sz="1600" b="1" i="1" dirty="0"/>
              <a:t>may not</a:t>
            </a:r>
            <a:r>
              <a:rPr lang="en-US" sz="1600" i="1" dirty="0"/>
              <a:t> </a:t>
            </a:r>
            <a:r>
              <a:rPr lang="en-US" sz="1600" dirty="0"/>
              <a:t>be performed by the entity</a:t>
            </a:r>
          </a:p>
          <a:p>
            <a:pPr lvl="1"/>
            <a:r>
              <a:rPr lang="en-US" sz="2000" dirty="0"/>
              <a:t>A single </a:t>
            </a:r>
            <a:r>
              <a:rPr lang="en-US" sz="2000" i="1" dirty="0"/>
              <a:t>policy</a:t>
            </a:r>
            <a:r>
              <a:rPr lang="en-US" sz="2000" dirty="0"/>
              <a:t> can be attached to multiple </a:t>
            </a:r>
            <a:r>
              <a:rPr lang="en-US" sz="2000" i="1" dirty="0"/>
              <a:t>entities</a:t>
            </a:r>
            <a:endParaRPr lang="en-US" sz="2000" dirty="0"/>
          </a:p>
          <a:p>
            <a:pPr lvl="1"/>
            <a:r>
              <a:rPr lang="en-US" sz="2000" dirty="0"/>
              <a:t>A single </a:t>
            </a:r>
            <a:r>
              <a:rPr lang="en-US" sz="2000" i="1" dirty="0"/>
              <a:t>entity</a:t>
            </a:r>
            <a:r>
              <a:rPr lang="en-US" sz="2000" dirty="0"/>
              <a:t> can have multiple </a:t>
            </a:r>
            <a:r>
              <a:rPr lang="en-US" sz="2000" i="1" dirty="0"/>
              <a:t>policies</a:t>
            </a:r>
            <a:r>
              <a:rPr lang="en-US" sz="2000" dirty="0"/>
              <a:t> attached to it</a:t>
            </a:r>
            <a:endParaRPr lang="en-US" sz="2400" dirty="0"/>
          </a:p>
          <a:p>
            <a:r>
              <a:rPr lang="en-US" sz="2400" b="1" dirty="0">
                <a:solidFill>
                  <a:schemeClr val="accent5"/>
                </a:solidFill>
              </a:rPr>
              <a:t>Resource-based</a:t>
            </a:r>
            <a:r>
              <a:rPr lang="en-US" sz="2400" b="1" dirty="0"/>
              <a:t> </a:t>
            </a:r>
            <a:r>
              <a:rPr lang="en-US" sz="2400" dirty="0"/>
              <a:t>policies</a:t>
            </a:r>
          </a:p>
          <a:p>
            <a:pPr lvl="1"/>
            <a:r>
              <a:rPr lang="en-US" sz="2000" dirty="0"/>
              <a:t>Attached to a resource (such as an S3 bucket)</a:t>
            </a:r>
          </a:p>
          <a:p>
            <a:pPr marL="0" indent="0">
              <a:buNone/>
            </a:pPr>
            <a:endParaRPr lang="en-US" sz="2000" dirty="0">
              <a:solidFill>
                <a:schemeClr val="accent6"/>
              </a:solidFill>
            </a:endParaRPr>
          </a:p>
        </p:txBody>
      </p:sp>
      <p:sp>
        <p:nvSpPr>
          <p:cNvPr id="4" name="Slide Number Placeholder 3">
            <a:extLst>
              <a:ext uri="{FF2B5EF4-FFF2-40B4-BE49-F238E27FC236}">
                <a16:creationId xmlns:a16="http://schemas.microsoft.com/office/drawing/2014/main" id="{6AE60C15-1E57-FE4B-BEFF-8F92598592F3}"/>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21</a:t>
            </a:fld>
            <a:endParaRPr lang="en-US" dirty="0"/>
          </a:p>
        </p:txBody>
      </p:sp>
      <p:sp>
        <p:nvSpPr>
          <p:cNvPr id="5" name="Footer Placeholder 4">
            <a:extLst>
              <a:ext uri="{FF2B5EF4-FFF2-40B4-BE49-F238E27FC236}">
                <a16:creationId xmlns:a16="http://schemas.microsoft.com/office/drawing/2014/main" id="{F7525F8F-7F5E-A044-A432-3878715D5415}"/>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grpSp>
        <p:nvGrpSpPr>
          <p:cNvPr id="40" name="Group 39" descr="diagram shows an IAM policy document icon on the left with an arrow labeled &quot;attach to one of&quot; pointing to a grouping on the right that contains the following IAM Entities: IAM User, IAM Group, and IAM Role.">
            <a:extLst>
              <a:ext uri="{FF2B5EF4-FFF2-40B4-BE49-F238E27FC236}">
                <a16:creationId xmlns:a16="http://schemas.microsoft.com/office/drawing/2014/main" id="{6E8061B4-AB54-5F43-9ED5-22F725E97052}"/>
              </a:ext>
            </a:extLst>
          </p:cNvPr>
          <p:cNvGrpSpPr/>
          <p:nvPr/>
        </p:nvGrpSpPr>
        <p:grpSpPr>
          <a:xfrm>
            <a:off x="7748570" y="2413877"/>
            <a:ext cx="3703054" cy="3072523"/>
            <a:chOff x="8069846" y="1623045"/>
            <a:chExt cx="3703054" cy="3072523"/>
          </a:xfrm>
        </p:grpSpPr>
        <p:pic>
          <p:nvPicPr>
            <p:cNvPr id="6" name="Graphic 5">
              <a:extLst>
                <a:ext uri="{FF2B5EF4-FFF2-40B4-BE49-F238E27FC236}">
                  <a16:creationId xmlns:a16="http://schemas.microsoft.com/office/drawing/2014/main" id="{B701223D-6ADE-FA49-A2CE-1E91E41FD8C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202854" y="2578133"/>
              <a:ext cx="869659" cy="869659"/>
            </a:xfrm>
            <a:prstGeom prst="rect">
              <a:avLst/>
            </a:prstGeom>
          </p:spPr>
        </p:pic>
        <p:pic>
          <p:nvPicPr>
            <p:cNvPr id="7" name="Graphic 6">
              <a:extLst>
                <a:ext uri="{FF2B5EF4-FFF2-40B4-BE49-F238E27FC236}">
                  <a16:creationId xmlns:a16="http://schemas.microsoft.com/office/drawing/2014/main" id="{E4F19BDC-AE21-AF4D-B934-5FE7475C855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581429" y="3813833"/>
              <a:ext cx="597191" cy="597191"/>
            </a:xfrm>
            <a:prstGeom prst="rect">
              <a:avLst/>
            </a:prstGeom>
          </p:spPr>
        </p:pic>
        <p:sp>
          <p:nvSpPr>
            <p:cNvPr id="8" name="TextBox 7">
              <a:extLst>
                <a:ext uri="{FF2B5EF4-FFF2-40B4-BE49-F238E27FC236}">
                  <a16:creationId xmlns:a16="http://schemas.microsoft.com/office/drawing/2014/main" id="{C81D5F05-89E0-0B4F-96D1-91A227457B83}"/>
                </a:ext>
              </a:extLst>
            </p:cNvPr>
            <p:cNvSpPr txBox="1"/>
            <p:nvPr/>
          </p:nvSpPr>
          <p:spPr>
            <a:xfrm>
              <a:off x="8069846" y="3444095"/>
              <a:ext cx="1097653" cy="338554"/>
            </a:xfrm>
            <a:prstGeom prst="rect">
              <a:avLst/>
            </a:prstGeom>
            <a:noFill/>
          </p:spPr>
          <p:txBody>
            <a:bodyPr wrap="square" rtlCol="0">
              <a:spAutoFit/>
            </a:bodyPr>
            <a:lstStyle/>
            <a:p>
              <a:pPr algn="ctr"/>
              <a:r>
                <a:rPr lang="en-US" sz="1600" dirty="0"/>
                <a:t>IAM policy</a:t>
              </a:r>
            </a:p>
          </p:txBody>
        </p:sp>
        <p:pic>
          <p:nvPicPr>
            <p:cNvPr id="9" name="Graphic 8">
              <a:extLst>
                <a:ext uri="{FF2B5EF4-FFF2-40B4-BE49-F238E27FC236}">
                  <a16:creationId xmlns:a16="http://schemas.microsoft.com/office/drawing/2014/main" id="{EDC8FE6A-A9EC-9945-93B8-2541097AFA0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648457" y="2104623"/>
              <a:ext cx="469900" cy="469900"/>
            </a:xfrm>
            <a:prstGeom prst="rect">
              <a:avLst/>
            </a:prstGeom>
          </p:spPr>
        </p:pic>
        <p:pic>
          <p:nvPicPr>
            <p:cNvPr id="10" name="Graphic 9">
              <a:extLst>
                <a:ext uri="{FF2B5EF4-FFF2-40B4-BE49-F238E27FC236}">
                  <a16:creationId xmlns:a16="http://schemas.microsoft.com/office/drawing/2014/main" id="{7AAB7FF7-3751-DA45-BB96-4CA731F90980}"/>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flipH="1">
              <a:off x="10648457" y="2934182"/>
              <a:ext cx="483586" cy="469900"/>
            </a:xfrm>
            <a:prstGeom prst="rect">
              <a:avLst/>
            </a:prstGeom>
          </p:spPr>
        </p:pic>
        <p:sp>
          <p:nvSpPr>
            <p:cNvPr id="11" name="TextBox 10">
              <a:extLst>
                <a:ext uri="{FF2B5EF4-FFF2-40B4-BE49-F238E27FC236}">
                  <a16:creationId xmlns:a16="http://schemas.microsoft.com/office/drawing/2014/main" id="{DB94A672-50F9-9B4E-B23F-9E56AD14AE43}"/>
                </a:ext>
              </a:extLst>
            </p:cNvPr>
            <p:cNvSpPr txBox="1"/>
            <p:nvPr/>
          </p:nvSpPr>
          <p:spPr>
            <a:xfrm>
              <a:off x="10267450" y="2569516"/>
              <a:ext cx="1255226" cy="338554"/>
            </a:xfrm>
            <a:prstGeom prst="rect">
              <a:avLst/>
            </a:prstGeom>
            <a:noFill/>
          </p:spPr>
          <p:txBody>
            <a:bodyPr wrap="square" rtlCol="0">
              <a:spAutoFit/>
            </a:bodyPr>
            <a:lstStyle/>
            <a:p>
              <a:pPr algn="ctr"/>
              <a:r>
                <a:rPr lang="en-US" sz="1600" dirty="0">
                  <a:solidFill>
                    <a:srgbClr val="232F3E"/>
                  </a:solidFill>
                </a:rPr>
                <a:t>IAM user</a:t>
              </a:r>
            </a:p>
          </p:txBody>
        </p:sp>
        <p:sp>
          <p:nvSpPr>
            <p:cNvPr id="12" name="TextBox 11">
              <a:extLst>
                <a:ext uri="{FF2B5EF4-FFF2-40B4-BE49-F238E27FC236}">
                  <a16:creationId xmlns:a16="http://schemas.microsoft.com/office/drawing/2014/main" id="{140CF7AE-DD0D-4D4F-99AB-2E06E3C9839D}"/>
                </a:ext>
              </a:extLst>
            </p:cNvPr>
            <p:cNvSpPr txBox="1"/>
            <p:nvPr/>
          </p:nvSpPr>
          <p:spPr>
            <a:xfrm>
              <a:off x="10267450" y="3460971"/>
              <a:ext cx="1255226" cy="338554"/>
            </a:xfrm>
            <a:prstGeom prst="rect">
              <a:avLst/>
            </a:prstGeom>
            <a:noFill/>
          </p:spPr>
          <p:txBody>
            <a:bodyPr wrap="square" rtlCol="0">
              <a:spAutoFit/>
            </a:bodyPr>
            <a:lstStyle/>
            <a:p>
              <a:pPr algn="ctr"/>
              <a:r>
                <a:rPr lang="en-US" sz="1600" dirty="0">
                  <a:solidFill>
                    <a:srgbClr val="232F3E"/>
                  </a:solidFill>
                </a:rPr>
                <a:t>IAM group</a:t>
              </a:r>
            </a:p>
          </p:txBody>
        </p:sp>
        <p:sp>
          <p:nvSpPr>
            <p:cNvPr id="13" name="TextBox 12">
              <a:extLst>
                <a:ext uri="{FF2B5EF4-FFF2-40B4-BE49-F238E27FC236}">
                  <a16:creationId xmlns:a16="http://schemas.microsoft.com/office/drawing/2014/main" id="{845FAAEE-C4A0-714C-992F-C591EB4A2DB0}"/>
                </a:ext>
              </a:extLst>
            </p:cNvPr>
            <p:cNvSpPr txBox="1"/>
            <p:nvPr/>
          </p:nvSpPr>
          <p:spPr>
            <a:xfrm>
              <a:off x="10277675" y="4275128"/>
              <a:ext cx="1255226" cy="338554"/>
            </a:xfrm>
            <a:prstGeom prst="rect">
              <a:avLst/>
            </a:prstGeom>
            <a:noFill/>
          </p:spPr>
          <p:txBody>
            <a:bodyPr wrap="square" rtlCol="0">
              <a:spAutoFit/>
            </a:bodyPr>
            <a:lstStyle/>
            <a:p>
              <a:pPr algn="ctr"/>
              <a:r>
                <a:rPr lang="en-US" sz="1600" dirty="0">
                  <a:solidFill>
                    <a:srgbClr val="232F3E"/>
                  </a:solidFill>
                </a:rPr>
                <a:t>IAM role</a:t>
              </a:r>
            </a:p>
          </p:txBody>
        </p:sp>
        <p:cxnSp>
          <p:nvCxnSpPr>
            <p:cNvPr id="15" name="Straight Arrow Connector 14">
              <a:extLst>
                <a:ext uri="{FF2B5EF4-FFF2-40B4-BE49-F238E27FC236}">
                  <a16:creationId xmlns:a16="http://schemas.microsoft.com/office/drawing/2014/main" id="{599E7B5B-82C5-B84A-AF83-DB63280D4CFC}"/>
                </a:ext>
              </a:extLst>
            </p:cNvPr>
            <p:cNvCxnSpPr>
              <a:cxnSpLocks/>
              <a:stCxn id="6" idx="3"/>
            </p:cNvCxnSpPr>
            <p:nvPr/>
          </p:nvCxnSpPr>
          <p:spPr>
            <a:xfrm>
              <a:off x="9072513" y="3012963"/>
              <a:ext cx="935087" cy="0"/>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74F684AA-E969-1946-86A3-A057E0067436}"/>
                </a:ext>
              </a:extLst>
            </p:cNvPr>
            <p:cNvSpPr txBox="1"/>
            <p:nvPr/>
          </p:nvSpPr>
          <p:spPr>
            <a:xfrm>
              <a:off x="8982360" y="2433879"/>
              <a:ext cx="1117632" cy="584775"/>
            </a:xfrm>
            <a:prstGeom prst="rect">
              <a:avLst/>
            </a:prstGeom>
            <a:noFill/>
          </p:spPr>
          <p:txBody>
            <a:bodyPr wrap="square" rtlCol="0">
              <a:spAutoFit/>
            </a:bodyPr>
            <a:lstStyle/>
            <a:p>
              <a:pPr algn="ctr"/>
              <a:r>
                <a:rPr lang="en-US" sz="1600" dirty="0"/>
                <a:t>Attach to one of</a:t>
              </a:r>
            </a:p>
          </p:txBody>
        </p:sp>
        <p:sp>
          <p:nvSpPr>
            <p:cNvPr id="32" name="Rectangle 31">
              <a:extLst>
                <a:ext uri="{FF2B5EF4-FFF2-40B4-BE49-F238E27FC236}">
                  <a16:creationId xmlns:a16="http://schemas.microsoft.com/office/drawing/2014/main" id="{866303FF-156F-024E-B09F-1435E22EAC5D}"/>
                </a:ext>
              </a:extLst>
            </p:cNvPr>
            <p:cNvSpPr/>
            <p:nvPr/>
          </p:nvSpPr>
          <p:spPr>
            <a:xfrm>
              <a:off x="10007600" y="1623045"/>
              <a:ext cx="1765300" cy="3072523"/>
            </a:xfrm>
            <a:prstGeom prst="rect">
              <a:avLst/>
            </a:prstGeom>
            <a:noFill/>
            <a:ln w="12700">
              <a:solidFill>
                <a:srgbClr val="5A6B86"/>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r>
                <a:rPr lang="en-US" b="1" dirty="0">
                  <a:solidFill>
                    <a:schemeClr val="accent5"/>
                  </a:solidFill>
                </a:rPr>
                <a:t>IAM entities</a:t>
              </a:r>
            </a:p>
          </p:txBody>
        </p:sp>
      </p:grpSp>
    </p:spTree>
    <p:custDataLst>
      <p:tags r:id="rId1"/>
    </p:custDataLst>
    <p:extLst>
      <p:ext uri="{BB962C8B-B14F-4D97-AF65-F5344CB8AC3E}">
        <p14:creationId xmlns:p14="http://schemas.microsoft.com/office/powerpoint/2010/main" val="15449991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IAM policy example</a:t>
            </a:r>
          </a:p>
        </p:txBody>
      </p:sp>
      <p:grpSp>
        <p:nvGrpSpPr>
          <p:cNvPr id="16" name="Group 15" descr="Entire slide shows a labeld JSON-formatted IAM policy document.  Arrows point to key lines in the policy, including the &quot;Allow&quot; and &quot;Deny&quot; statements.">
            <a:extLst>
              <a:ext uri="{FF2B5EF4-FFF2-40B4-BE49-F238E27FC236}">
                <a16:creationId xmlns:a16="http://schemas.microsoft.com/office/drawing/2014/main" id="{0B8DFC2A-660E-2A43-B8F7-2A8CA04D50D4}"/>
              </a:ext>
            </a:extLst>
          </p:cNvPr>
          <p:cNvGrpSpPr/>
          <p:nvPr/>
        </p:nvGrpSpPr>
        <p:grpSpPr>
          <a:xfrm>
            <a:off x="265284" y="1497794"/>
            <a:ext cx="11253728" cy="4918729"/>
            <a:chOff x="265284" y="1497794"/>
            <a:chExt cx="11253728" cy="4918729"/>
          </a:xfrm>
        </p:grpSpPr>
        <p:sp>
          <p:nvSpPr>
            <p:cNvPr id="5" name="Content Placeholder 2"/>
            <p:cNvSpPr txBox="1">
              <a:spLocks/>
            </p:cNvSpPr>
            <p:nvPr/>
          </p:nvSpPr>
          <p:spPr>
            <a:xfrm>
              <a:off x="265284" y="1497794"/>
              <a:ext cx="10940405" cy="4918729"/>
            </a:xfrm>
            <a:prstGeom prst="rect">
              <a:avLst/>
            </a:prstGeom>
          </p:spPr>
          <p:txBody>
            <a:bodyPr>
              <a:noAutofit/>
            </a:bodyPr>
            <a:lstStyle>
              <a:lvl1pPr marL="342900" indent="-342900" algn="l" defTabSz="457200" rtl="0" eaLnBrk="1" latinLnBrk="0" hangingPunct="1">
                <a:spcBef>
                  <a:spcPct val="20000"/>
                </a:spcBef>
                <a:buFontTx/>
                <a:buBlip>
                  <a:blip r:embed="rId4"/>
                </a:buBlip>
                <a:defRPr sz="2400" b="0" i="0" kern="1200">
                  <a:solidFill>
                    <a:schemeClr val="tx1"/>
                  </a:solidFill>
                  <a:latin typeface="Arial"/>
                  <a:ea typeface="+mn-ea"/>
                  <a:cs typeface="Arial"/>
                </a:defRPr>
              </a:lvl1pPr>
              <a:lvl2pPr marL="742950" indent="-285750" algn="l" defTabSz="457200" rtl="0" eaLnBrk="1" latinLnBrk="0" hangingPunct="1">
                <a:spcBef>
                  <a:spcPct val="20000"/>
                </a:spcBef>
                <a:buClr>
                  <a:schemeClr val="accent1"/>
                </a:buClr>
                <a:buFont typeface="Wingdings" panose="05000000000000000000" pitchFamily="2" charset="2"/>
                <a:buChar char="Ø"/>
                <a:defRPr sz="2000" b="0" i="0" kern="1200">
                  <a:solidFill>
                    <a:schemeClr val="tx1"/>
                  </a:solidFill>
                  <a:latin typeface="Arial"/>
                  <a:ea typeface="+mn-ea"/>
                  <a:cs typeface="Arial"/>
                </a:defRPr>
              </a:lvl2pPr>
              <a:lvl3pPr marL="1143000" indent="-228600" algn="l" defTabSz="457200" rtl="0" eaLnBrk="1" latinLnBrk="0" hangingPunct="1">
                <a:spcBef>
                  <a:spcPct val="20000"/>
                </a:spcBef>
                <a:buClr>
                  <a:schemeClr val="accent1"/>
                </a:buClr>
                <a:buFont typeface="Arial"/>
                <a:buChar char="•"/>
                <a:defRPr sz="1800" b="0" i="0" kern="1200">
                  <a:solidFill>
                    <a:schemeClr val="tx1"/>
                  </a:solidFill>
                  <a:latin typeface="Arial"/>
                  <a:ea typeface="+mn-ea"/>
                  <a:cs typeface="Arial"/>
                </a:defRPr>
              </a:lvl3pPr>
              <a:lvl4pPr marL="1371600" indent="0" algn="l" defTabSz="457200" rtl="0" eaLnBrk="1" latinLnBrk="0" hangingPunct="1">
                <a:spcBef>
                  <a:spcPct val="20000"/>
                </a:spcBef>
                <a:buFont typeface="Arial"/>
                <a:buNone/>
                <a:defRPr sz="1600" b="0" i="0" kern="1200">
                  <a:solidFill>
                    <a:srgbClr val="595A5D"/>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rgbClr val="595A5D"/>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450" dirty="0">
                  <a:latin typeface="Lucida Console" panose="020B0609040504020204" pitchFamily="49" charset="0"/>
                  <a:cs typeface="Courier New" panose="02070309020205020404" pitchFamily="49" charset="0"/>
                </a:rPr>
                <a:t>{</a:t>
              </a:r>
            </a:p>
            <a:p>
              <a:pPr marL="0" indent="0">
                <a:buNone/>
              </a:pPr>
              <a:r>
                <a:rPr lang="en-US" sz="1450" dirty="0">
                  <a:latin typeface="Lucida Console" panose="020B0609040504020204" pitchFamily="49" charset="0"/>
                  <a:cs typeface="Courier New" panose="02070309020205020404" pitchFamily="49" charset="0"/>
                </a:rPr>
                <a:t>  "Version": "2012-10-17",</a:t>
              </a:r>
            </a:p>
            <a:p>
              <a:pPr marL="0" indent="0">
                <a:buNone/>
              </a:pPr>
              <a:r>
                <a:rPr lang="en-US" sz="1450" dirty="0">
                  <a:latin typeface="Lucida Console" panose="020B0609040504020204" pitchFamily="49" charset="0"/>
                  <a:cs typeface="Courier New" panose="02070309020205020404" pitchFamily="49" charset="0"/>
                </a:rPr>
                <a:t>  "Statement":[{</a:t>
              </a:r>
            </a:p>
            <a:p>
              <a:pPr marL="0" indent="0">
                <a:buNone/>
              </a:pPr>
              <a:r>
                <a:rPr lang="en-US" sz="1450" dirty="0">
                  <a:latin typeface="Lucida Console" panose="020B0609040504020204" pitchFamily="49" charset="0"/>
                  <a:cs typeface="Courier New" panose="02070309020205020404" pitchFamily="49" charset="0"/>
                </a:rPr>
                <a:t>    "Effect":"</a:t>
              </a:r>
              <a:r>
                <a:rPr lang="en-US" sz="1450" dirty="0">
                  <a:solidFill>
                    <a:srgbClr val="00B050"/>
                  </a:solidFill>
                  <a:latin typeface="Lucida Console" panose="020B0609040504020204" pitchFamily="49" charset="0"/>
                  <a:cs typeface="Courier New" panose="02070309020205020404" pitchFamily="49" charset="0"/>
                </a:rPr>
                <a:t>Allow</a:t>
              </a:r>
              <a:r>
                <a:rPr lang="en-US" sz="1450" dirty="0">
                  <a:latin typeface="Lucida Console" panose="020B0609040504020204" pitchFamily="49" charset="0"/>
                  <a:cs typeface="Courier New" panose="02070309020205020404" pitchFamily="49" charset="0"/>
                </a:rPr>
                <a:t>",</a:t>
              </a:r>
            </a:p>
            <a:p>
              <a:pPr marL="0" indent="0">
                <a:buNone/>
              </a:pPr>
              <a:r>
                <a:rPr lang="en-US" sz="1450" dirty="0">
                  <a:latin typeface="Lucida Console" panose="020B0609040504020204" pitchFamily="49" charset="0"/>
                  <a:cs typeface="Courier New" panose="02070309020205020404" pitchFamily="49" charset="0"/>
                </a:rPr>
                <a:t>    "Action":["</a:t>
              </a:r>
              <a:r>
                <a:rPr lang="en-US" sz="1450" b="1" dirty="0">
                  <a:solidFill>
                    <a:schemeClr val="accent5"/>
                  </a:solidFill>
                  <a:latin typeface="Lucida Console" panose="020B0609040504020204" pitchFamily="49" charset="0"/>
                  <a:cs typeface="Courier New" panose="02070309020205020404" pitchFamily="49" charset="0"/>
                </a:rPr>
                <a:t>DynamoDB:*</a:t>
              </a:r>
              <a:r>
                <a:rPr lang="en-US" sz="1450" dirty="0">
                  <a:latin typeface="Lucida Console" panose="020B0609040504020204" pitchFamily="49" charset="0"/>
                  <a:cs typeface="Courier New" panose="02070309020205020404" pitchFamily="49" charset="0"/>
                </a:rPr>
                <a:t>","</a:t>
              </a:r>
              <a:r>
                <a:rPr lang="en-US" sz="1450" b="1" dirty="0">
                  <a:solidFill>
                    <a:schemeClr val="accent5"/>
                  </a:solidFill>
                  <a:latin typeface="Lucida Console" panose="020B0609040504020204" pitchFamily="49" charset="0"/>
                  <a:cs typeface="Courier New" panose="02070309020205020404" pitchFamily="49" charset="0"/>
                </a:rPr>
                <a:t>s3:*</a:t>
              </a:r>
              <a:r>
                <a:rPr lang="en-US" sz="1450" dirty="0">
                  <a:latin typeface="Lucida Console" panose="020B0609040504020204" pitchFamily="49" charset="0"/>
                  <a:cs typeface="Courier New" panose="02070309020205020404" pitchFamily="49" charset="0"/>
                </a:rPr>
                <a:t>"],</a:t>
              </a:r>
            </a:p>
            <a:p>
              <a:pPr marL="0" indent="0">
                <a:buNone/>
              </a:pPr>
              <a:r>
                <a:rPr lang="en-US" sz="1450" dirty="0">
                  <a:latin typeface="Lucida Console" panose="020B0609040504020204" pitchFamily="49" charset="0"/>
                  <a:cs typeface="Courier New" panose="02070309020205020404" pitchFamily="49" charset="0"/>
                </a:rPr>
                <a:t>    "Resource":[</a:t>
              </a:r>
              <a:br>
                <a:rPr lang="en-US" sz="1450" dirty="0">
                  <a:latin typeface="Lucida Console" panose="020B0609040504020204" pitchFamily="49" charset="0"/>
                  <a:cs typeface="Courier New" panose="02070309020205020404" pitchFamily="49" charset="0"/>
                </a:rPr>
              </a:br>
              <a:r>
                <a:rPr lang="en-US" sz="1450" dirty="0">
                  <a:latin typeface="Lucida Console" panose="020B0609040504020204" pitchFamily="49" charset="0"/>
                  <a:cs typeface="Courier New" panose="02070309020205020404" pitchFamily="49" charset="0"/>
                </a:rPr>
                <a:t>	  "arn:aws:</a:t>
              </a:r>
              <a:r>
                <a:rPr lang="en-US" sz="1450" b="1" dirty="0">
                  <a:solidFill>
                    <a:schemeClr val="accent5"/>
                  </a:solidFill>
                  <a:latin typeface="Lucida Console" panose="020B0609040504020204" pitchFamily="49" charset="0"/>
                  <a:cs typeface="Courier New" panose="02070309020205020404" pitchFamily="49" charset="0"/>
                </a:rPr>
                <a:t>dynamodb</a:t>
              </a:r>
              <a:r>
                <a:rPr lang="en-US" sz="1450" dirty="0">
                  <a:latin typeface="Lucida Console" panose="020B0609040504020204" pitchFamily="49" charset="0"/>
                  <a:cs typeface="Courier New" panose="02070309020205020404" pitchFamily="49" charset="0"/>
                </a:rPr>
                <a:t>:region:account-number-without-hyphens:table</a:t>
              </a:r>
              <a:r>
                <a:rPr lang="en-US" sz="1450" dirty="0">
                  <a:solidFill>
                    <a:srgbClr val="0000CC"/>
                  </a:solidFill>
                  <a:latin typeface="Lucida Console" panose="020B0609040504020204" pitchFamily="49" charset="0"/>
                  <a:cs typeface="Courier New" panose="02070309020205020404" pitchFamily="49" charset="0"/>
                </a:rPr>
                <a:t>/table-name</a:t>
              </a:r>
              <a:r>
                <a:rPr lang="en-US" sz="1450" dirty="0">
                  <a:latin typeface="Lucida Console" panose="020B0609040504020204" pitchFamily="49" charset="0"/>
                  <a:cs typeface="Courier New" panose="02070309020205020404" pitchFamily="49" charset="0"/>
                </a:rPr>
                <a:t>",</a:t>
              </a:r>
            </a:p>
            <a:p>
              <a:pPr marL="0" indent="0">
                <a:buNone/>
              </a:pPr>
              <a:r>
                <a:rPr lang="en-US" sz="1450" dirty="0">
                  <a:latin typeface="Lucida Console" panose="020B0609040504020204" pitchFamily="49" charset="0"/>
                  <a:cs typeface="Courier New" panose="02070309020205020404" pitchFamily="49" charset="0"/>
                </a:rPr>
                <a:t>      "arn:aws:</a:t>
              </a:r>
              <a:r>
                <a:rPr lang="en-US" sz="1450" b="1" dirty="0">
                  <a:solidFill>
                    <a:schemeClr val="accent5"/>
                  </a:solidFill>
                  <a:latin typeface="Lucida Console" panose="020B0609040504020204" pitchFamily="49" charset="0"/>
                  <a:cs typeface="Courier New" panose="02070309020205020404" pitchFamily="49" charset="0"/>
                </a:rPr>
                <a:t>s3</a:t>
              </a:r>
              <a:r>
                <a:rPr lang="en-US" sz="1450" dirty="0">
                  <a:latin typeface="Lucida Console" panose="020B0609040504020204" pitchFamily="49" charset="0"/>
                  <a:cs typeface="Courier New" panose="02070309020205020404" pitchFamily="49" charset="0"/>
                </a:rPr>
                <a:t>:::</a:t>
              </a:r>
              <a:r>
                <a:rPr lang="en-US" sz="1450" dirty="0">
                  <a:solidFill>
                    <a:srgbClr val="0000CC"/>
                  </a:solidFill>
                  <a:latin typeface="Lucida Console" panose="020B0609040504020204" pitchFamily="49" charset="0"/>
                  <a:cs typeface="Courier New" panose="02070309020205020404" pitchFamily="49" charset="0"/>
                </a:rPr>
                <a:t>bucket-name</a:t>
              </a:r>
              <a:r>
                <a:rPr lang="en-US" sz="1450" dirty="0">
                  <a:latin typeface="Lucida Console" panose="020B0609040504020204" pitchFamily="49" charset="0"/>
                  <a:cs typeface="Courier New" panose="02070309020205020404" pitchFamily="49" charset="0"/>
                </a:rPr>
                <a:t>",</a:t>
              </a:r>
            </a:p>
            <a:p>
              <a:pPr marL="0" indent="0">
                <a:buNone/>
              </a:pPr>
              <a:r>
                <a:rPr lang="en-US" sz="1450" dirty="0">
                  <a:latin typeface="Lucida Console" panose="020B0609040504020204" pitchFamily="49" charset="0"/>
                  <a:cs typeface="Courier New" panose="02070309020205020404" pitchFamily="49" charset="0"/>
                </a:rPr>
                <a:t>      "arn:aws:</a:t>
              </a:r>
              <a:r>
                <a:rPr lang="en-US" sz="1450" b="1" dirty="0">
                  <a:solidFill>
                    <a:schemeClr val="accent5"/>
                  </a:solidFill>
                  <a:latin typeface="Lucida Console" panose="020B0609040504020204" pitchFamily="49" charset="0"/>
                  <a:cs typeface="Courier New" panose="02070309020205020404" pitchFamily="49" charset="0"/>
                </a:rPr>
                <a:t>s3</a:t>
              </a:r>
              <a:r>
                <a:rPr lang="en-US" sz="1450" dirty="0">
                  <a:latin typeface="Lucida Console" panose="020B0609040504020204" pitchFamily="49" charset="0"/>
                  <a:cs typeface="Courier New" panose="02070309020205020404" pitchFamily="49" charset="0"/>
                </a:rPr>
                <a:t>:::</a:t>
              </a:r>
              <a:r>
                <a:rPr lang="en-US" sz="1450" dirty="0">
                  <a:solidFill>
                    <a:srgbClr val="0000CC"/>
                  </a:solidFill>
                  <a:latin typeface="Lucida Console" panose="020B0609040504020204" pitchFamily="49" charset="0"/>
                  <a:cs typeface="Courier New" panose="02070309020205020404" pitchFamily="49" charset="0"/>
                </a:rPr>
                <a:t>bucket-name</a:t>
              </a:r>
              <a:r>
                <a:rPr lang="en-US" sz="1450" dirty="0">
                  <a:latin typeface="Lucida Console" panose="020B0609040504020204" pitchFamily="49" charset="0"/>
                  <a:cs typeface="Courier New" panose="02070309020205020404" pitchFamily="49" charset="0"/>
                </a:rPr>
                <a:t>/*"] </a:t>
              </a:r>
            </a:p>
            <a:p>
              <a:pPr marL="0" indent="0">
                <a:buNone/>
              </a:pPr>
              <a:r>
                <a:rPr lang="en-US" sz="1450" dirty="0">
                  <a:latin typeface="Lucida Console" panose="020B0609040504020204" pitchFamily="49" charset="0"/>
                  <a:cs typeface="Courier New" panose="02070309020205020404" pitchFamily="49" charset="0"/>
                </a:rPr>
                <a:t>    },</a:t>
              </a:r>
            </a:p>
            <a:p>
              <a:pPr marL="0" indent="0">
                <a:buNone/>
              </a:pPr>
              <a:r>
                <a:rPr lang="en-US" sz="1450" dirty="0">
                  <a:latin typeface="Lucida Console" panose="020B0609040504020204" pitchFamily="49" charset="0"/>
                  <a:cs typeface="Courier New" panose="02070309020205020404" pitchFamily="49" charset="0"/>
                </a:rPr>
                <a:t>    {</a:t>
              </a:r>
            </a:p>
            <a:p>
              <a:pPr marL="0" indent="0">
                <a:buNone/>
              </a:pPr>
              <a:r>
                <a:rPr lang="en-US" sz="1450" dirty="0">
                  <a:latin typeface="Lucida Console" panose="020B0609040504020204" pitchFamily="49" charset="0"/>
                  <a:cs typeface="Courier New" panose="02070309020205020404" pitchFamily="49" charset="0"/>
                </a:rPr>
                <a:t>    "Effect":"</a:t>
              </a:r>
              <a:r>
                <a:rPr lang="en-US" sz="1450" dirty="0">
                  <a:solidFill>
                    <a:srgbClr val="FF0000"/>
                  </a:solidFill>
                  <a:latin typeface="Lucida Console" panose="020B0609040504020204" pitchFamily="49" charset="0"/>
                  <a:cs typeface="Courier New" panose="02070309020205020404" pitchFamily="49" charset="0"/>
                </a:rPr>
                <a:t>Deny</a:t>
              </a:r>
              <a:r>
                <a:rPr lang="en-US" sz="1450" dirty="0">
                  <a:latin typeface="Lucida Console" panose="020B0609040504020204" pitchFamily="49" charset="0"/>
                  <a:cs typeface="Courier New" panose="02070309020205020404" pitchFamily="49" charset="0"/>
                </a:rPr>
                <a:t>",</a:t>
              </a:r>
            </a:p>
            <a:p>
              <a:pPr marL="0" indent="0">
                <a:buNone/>
              </a:pPr>
              <a:r>
                <a:rPr lang="en-US" sz="1450" dirty="0">
                  <a:latin typeface="Lucida Console" panose="020B0609040504020204" pitchFamily="49" charset="0"/>
                  <a:cs typeface="Courier New" panose="02070309020205020404" pitchFamily="49" charset="0"/>
                </a:rPr>
                <a:t>    "Action":["dynamodb:*","s3:*"],</a:t>
              </a:r>
            </a:p>
            <a:p>
              <a:pPr marL="0" indent="0">
                <a:buNone/>
              </a:pPr>
              <a:r>
                <a:rPr lang="en-US" sz="1450" dirty="0">
                  <a:latin typeface="Lucida Console" panose="020B0609040504020204" pitchFamily="49" charset="0"/>
                  <a:cs typeface="Courier New" panose="02070309020205020404" pitchFamily="49" charset="0"/>
                </a:rPr>
                <a:t>    "</a:t>
              </a:r>
              <a:r>
                <a:rPr lang="en-US" sz="1450" dirty="0">
                  <a:solidFill>
                    <a:srgbClr val="FF0000"/>
                  </a:solidFill>
                  <a:latin typeface="Lucida Console" panose="020B0609040504020204" pitchFamily="49" charset="0"/>
                  <a:cs typeface="Courier New" panose="02070309020205020404" pitchFamily="49" charset="0"/>
                </a:rPr>
                <a:t>NotResource</a:t>
              </a:r>
              <a:r>
                <a:rPr lang="en-US" sz="1450" dirty="0">
                  <a:latin typeface="Lucida Console" panose="020B0609040504020204" pitchFamily="49" charset="0"/>
                  <a:cs typeface="Courier New" panose="02070309020205020404" pitchFamily="49" charset="0"/>
                </a:rPr>
                <a:t>":["arn:aws:dynamodb:region:account-number-without-hyphens:table/table-name”,</a:t>
              </a:r>
            </a:p>
            <a:p>
              <a:pPr marL="0" indent="0">
                <a:buNone/>
              </a:pPr>
              <a:r>
                <a:rPr lang="en-US" sz="1450" dirty="0">
                  <a:latin typeface="Lucida Console" panose="020B0609040504020204" pitchFamily="49" charset="0"/>
                  <a:cs typeface="Courier New" panose="02070309020205020404" pitchFamily="49" charset="0"/>
                </a:rPr>
                <a:t>      "arn:aws:s3:::bucket-name",</a:t>
              </a:r>
            </a:p>
            <a:p>
              <a:pPr marL="0" indent="0">
                <a:buNone/>
              </a:pPr>
              <a:r>
                <a:rPr lang="en-US" sz="1450" dirty="0">
                  <a:latin typeface="Lucida Console" panose="020B0609040504020204" pitchFamily="49" charset="0"/>
                  <a:cs typeface="Courier New" panose="02070309020205020404" pitchFamily="49" charset="0"/>
                </a:rPr>
                <a:t>      "arn:aws:s3:::bucket-name/*"] </a:t>
              </a:r>
            </a:p>
            <a:p>
              <a:pPr marL="0" indent="0">
                <a:buNone/>
              </a:pPr>
              <a:r>
                <a:rPr lang="en-US" sz="1450" dirty="0">
                  <a:latin typeface="Lucida Console" panose="020B0609040504020204" pitchFamily="49" charset="0"/>
                  <a:cs typeface="Courier New" panose="02070309020205020404" pitchFamily="49" charset="0"/>
                </a:rPr>
                <a:t>    }</a:t>
              </a:r>
            </a:p>
            <a:p>
              <a:pPr marL="0" indent="0">
                <a:buNone/>
              </a:pPr>
              <a:r>
                <a:rPr lang="en-US" sz="1450" dirty="0">
                  <a:latin typeface="Lucida Console" panose="020B0609040504020204" pitchFamily="49" charset="0"/>
                  <a:cs typeface="Courier New" panose="02070309020205020404" pitchFamily="49" charset="0"/>
                </a:rPr>
                <a:t>  ]</a:t>
              </a:r>
            </a:p>
            <a:p>
              <a:pPr marL="0" indent="0">
                <a:buNone/>
              </a:pPr>
              <a:r>
                <a:rPr lang="en-US" sz="1450" dirty="0">
                  <a:latin typeface="Lucida Console" panose="020B0609040504020204" pitchFamily="49" charset="0"/>
                  <a:cs typeface="Courier New" panose="02070309020205020404" pitchFamily="49" charset="0"/>
                </a:rPr>
                <a:t>}</a:t>
              </a:r>
            </a:p>
          </p:txBody>
        </p:sp>
        <p:sp>
          <p:nvSpPr>
            <p:cNvPr id="6" name="TextBox 5"/>
            <p:cNvSpPr txBox="1"/>
            <p:nvPr/>
          </p:nvSpPr>
          <p:spPr>
            <a:xfrm>
              <a:off x="5556086" y="1632769"/>
              <a:ext cx="4904199" cy="625684"/>
            </a:xfrm>
            <a:prstGeom prst="rect">
              <a:avLst/>
            </a:prstGeom>
            <a:solidFill>
              <a:schemeClr val="accent3">
                <a:lumMod val="20000"/>
                <a:lumOff val="80000"/>
              </a:schemeClr>
            </a:solidFill>
            <a:ln>
              <a:solidFill>
                <a:schemeClr val="accent1"/>
              </a:solidFill>
            </a:ln>
          </p:spPr>
          <p:txBody>
            <a:bodyPr wrap="square" rtlCol="0">
              <a:spAutoFit/>
            </a:bodyPr>
            <a:lstStyle/>
            <a:p>
              <a:r>
                <a:rPr lang="en-US" sz="1733" b="1" dirty="0">
                  <a:latin typeface="Amazon Ember" panose="020B0603020204020204" pitchFamily="34" charset="0"/>
                  <a:ea typeface="Amazon Ember" panose="020B0603020204020204" pitchFamily="34" charset="0"/>
                  <a:cs typeface="Amazon Ember" panose="020B0603020204020204" pitchFamily="34" charset="0"/>
                </a:rPr>
                <a:t>Explicit</a:t>
              </a:r>
              <a:r>
                <a:rPr lang="en-US" sz="1733" dirty="0">
                  <a:latin typeface="Amazon Ember" panose="020B0603020204020204" pitchFamily="34" charset="0"/>
                  <a:ea typeface="Amazon Ember" panose="020B0603020204020204" pitchFamily="34" charset="0"/>
                  <a:cs typeface="Amazon Ember" panose="020B0603020204020204" pitchFamily="34" charset="0"/>
                </a:rPr>
                <a:t> </a:t>
              </a:r>
              <a:r>
                <a:rPr lang="en-US" sz="1733" b="1" dirty="0">
                  <a:latin typeface="Amazon Ember" panose="020B0603020204020204" pitchFamily="34" charset="0"/>
                  <a:ea typeface="Amazon Ember" panose="020B0603020204020204" pitchFamily="34" charset="0"/>
                  <a:cs typeface="Amazon Ember" panose="020B0603020204020204" pitchFamily="34" charset="0"/>
                </a:rPr>
                <a:t>allow</a:t>
              </a:r>
              <a:r>
                <a:rPr lang="en-US" sz="1733" dirty="0">
                  <a:latin typeface="Amazon Ember" panose="020B0603020204020204" pitchFamily="34" charset="0"/>
                  <a:ea typeface="Amazon Ember" panose="020B0603020204020204" pitchFamily="34" charset="0"/>
                  <a:cs typeface="Amazon Ember" panose="020B0603020204020204" pitchFamily="34" charset="0"/>
                </a:rPr>
                <a:t> gives users access to a specific DynamoDB table and…</a:t>
              </a:r>
            </a:p>
          </p:txBody>
        </p:sp>
        <p:cxnSp>
          <p:nvCxnSpPr>
            <p:cNvPr id="7" name="Curved Connector 6"/>
            <p:cNvCxnSpPr>
              <a:stCxn id="6" idx="1"/>
            </p:cNvCxnSpPr>
            <p:nvPr/>
          </p:nvCxnSpPr>
          <p:spPr>
            <a:xfrm rot="10800000" flipV="1">
              <a:off x="2705380" y="1945611"/>
              <a:ext cx="2850706" cy="534600"/>
            </a:xfrm>
            <a:prstGeom prst="curvedConnector3">
              <a:avLst/>
            </a:prstGeom>
            <a:ln w="28575">
              <a:solidFill>
                <a:srgbClr val="0070C0"/>
              </a:solidFill>
              <a:tailEnd type="triangle"/>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a:cxnSpLocks/>
              <a:stCxn id="6" idx="2"/>
            </p:cNvCxnSpPr>
            <p:nvPr/>
          </p:nvCxnSpPr>
          <p:spPr>
            <a:xfrm>
              <a:off x="8008186" y="2258453"/>
              <a:ext cx="0" cy="804087"/>
            </a:xfrm>
            <a:prstGeom prst="straightConnector1">
              <a:avLst/>
            </a:prstGeom>
            <a:ln w="28575">
              <a:solidFill>
                <a:srgbClr val="0070C0"/>
              </a:solidFill>
              <a:tailEnd type="triangle"/>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a:stCxn id="9" idx="1"/>
            </p:cNvCxnSpPr>
            <p:nvPr/>
          </p:nvCxnSpPr>
          <p:spPr>
            <a:xfrm flipH="1">
              <a:off x="4261544" y="3496114"/>
              <a:ext cx="575352" cy="25680"/>
            </a:xfrm>
            <a:prstGeom prst="straightConnector1">
              <a:avLst/>
            </a:prstGeom>
            <a:ln w="28575">
              <a:solidFill>
                <a:srgbClr val="0070C0"/>
              </a:solidFill>
              <a:tailEnd type="triangle"/>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flipH="1">
              <a:off x="2549184" y="4184531"/>
              <a:ext cx="2287712" cy="140499"/>
            </a:xfrm>
            <a:prstGeom prst="straightConnector1">
              <a:avLst/>
            </a:prstGeom>
            <a:ln w="28575">
              <a:solidFill>
                <a:srgbClr val="0070C0"/>
              </a:solidFill>
              <a:tailEnd type="triangle"/>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flipH="1">
              <a:off x="2439592" y="4214347"/>
              <a:ext cx="2397304" cy="644939"/>
            </a:xfrm>
            <a:prstGeom prst="straightConnector1">
              <a:avLst/>
            </a:prstGeom>
            <a:ln w="28575">
              <a:solidFill>
                <a:srgbClr val="0070C0"/>
              </a:solidFill>
              <a:tailEnd type="triangle"/>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5618402" y="5574830"/>
              <a:ext cx="4779568" cy="666977"/>
            </a:xfrm>
            <a:prstGeom prst="rect">
              <a:avLst/>
            </a:prstGeom>
            <a:solidFill>
              <a:schemeClr val="accent2"/>
            </a:solidFill>
            <a:ln>
              <a:solidFill>
                <a:schemeClr val="accent1"/>
              </a:solidFill>
            </a:ln>
          </p:spPr>
          <p:txBody>
            <a:bodyPr wrap="square" rtlCol="0">
              <a:spAutoFit/>
            </a:bodyPr>
            <a:lstStyle/>
            <a:p>
              <a:pPr algn="ctr"/>
              <a:r>
                <a:rPr lang="en-US" sz="1867" dirty="0">
                  <a:latin typeface="Amazon Ember" panose="020B0603020204020204" pitchFamily="34" charset="0"/>
                  <a:ea typeface="Amazon Ember" panose="020B0603020204020204" pitchFamily="34" charset="0"/>
                  <a:cs typeface="Amazon Ember" panose="020B0603020204020204" pitchFamily="34" charset="0"/>
                </a:rPr>
                <a:t>An explicit deny statement </a:t>
              </a:r>
              <a:r>
                <a:rPr lang="en-US" sz="1867" b="1" dirty="0">
                  <a:latin typeface="Amazon Ember" panose="020B0603020204020204" pitchFamily="34" charset="0"/>
                  <a:ea typeface="Amazon Ember" panose="020B0603020204020204" pitchFamily="34" charset="0"/>
                  <a:cs typeface="Amazon Ember" panose="020B0603020204020204" pitchFamily="34" charset="0"/>
                </a:rPr>
                <a:t>takes</a:t>
              </a:r>
              <a:r>
                <a:rPr lang="en-US" sz="1867" dirty="0">
                  <a:latin typeface="Amazon Ember" panose="020B0603020204020204" pitchFamily="34" charset="0"/>
                  <a:ea typeface="Amazon Ember" panose="020B0603020204020204" pitchFamily="34" charset="0"/>
                  <a:cs typeface="Amazon Ember" panose="020B0603020204020204" pitchFamily="34" charset="0"/>
                </a:rPr>
                <a:t> </a:t>
              </a:r>
              <a:r>
                <a:rPr lang="en-US" sz="1867" b="1" dirty="0">
                  <a:latin typeface="Amazon Ember" panose="020B0603020204020204" pitchFamily="34" charset="0"/>
                  <a:ea typeface="Amazon Ember" panose="020B0603020204020204" pitchFamily="34" charset="0"/>
                  <a:cs typeface="Amazon Ember" panose="020B0603020204020204" pitchFamily="34" charset="0"/>
                </a:rPr>
                <a:t>precedence</a:t>
              </a:r>
              <a:r>
                <a:rPr lang="en-US" sz="1867" dirty="0">
                  <a:latin typeface="Amazon Ember" panose="020B0603020204020204" pitchFamily="34" charset="0"/>
                  <a:ea typeface="Amazon Ember" panose="020B0603020204020204" pitchFamily="34" charset="0"/>
                  <a:cs typeface="Amazon Ember" panose="020B0603020204020204" pitchFamily="34" charset="0"/>
                </a:rPr>
                <a:t> over an allow statement.</a:t>
              </a:r>
            </a:p>
          </p:txBody>
        </p:sp>
        <p:sp>
          <p:nvSpPr>
            <p:cNvPr id="9" name="TextBox 8"/>
            <p:cNvSpPr txBox="1"/>
            <p:nvPr/>
          </p:nvSpPr>
          <p:spPr>
            <a:xfrm>
              <a:off x="4836896" y="3316609"/>
              <a:ext cx="2492990" cy="359009"/>
            </a:xfrm>
            <a:prstGeom prst="rect">
              <a:avLst/>
            </a:prstGeom>
            <a:solidFill>
              <a:schemeClr val="accent5">
                <a:lumMod val="20000"/>
                <a:lumOff val="80000"/>
              </a:schemeClr>
            </a:solidFill>
            <a:ln>
              <a:solidFill>
                <a:schemeClr val="accent1"/>
              </a:solidFill>
            </a:ln>
          </p:spPr>
          <p:txBody>
            <a:bodyPr wrap="none" rtlCol="0">
              <a:spAutoFit/>
            </a:bodyPr>
            <a:lstStyle/>
            <a:p>
              <a:r>
                <a:rPr lang="en-US" sz="1733" dirty="0">
                  <a:latin typeface="Amazon Ember" panose="020B0603020204020204" pitchFamily="34" charset="0"/>
                  <a:ea typeface="Amazon Ember" panose="020B0603020204020204" pitchFamily="34" charset="0"/>
                  <a:cs typeface="Amazon Ember" panose="020B0603020204020204" pitchFamily="34" charset="0"/>
                </a:rPr>
                <a:t> …Amazon S3 buckets.</a:t>
              </a:r>
            </a:p>
          </p:txBody>
        </p:sp>
        <p:sp>
          <p:nvSpPr>
            <p:cNvPr id="11" name="TextBox 10"/>
            <p:cNvSpPr txBox="1"/>
            <p:nvPr/>
          </p:nvSpPr>
          <p:spPr>
            <a:xfrm>
              <a:off x="4836896" y="3871689"/>
              <a:ext cx="6682116" cy="625684"/>
            </a:xfrm>
            <a:prstGeom prst="rect">
              <a:avLst/>
            </a:prstGeom>
            <a:solidFill>
              <a:schemeClr val="accent6">
                <a:lumMod val="20000"/>
                <a:lumOff val="80000"/>
              </a:schemeClr>
            </a:solidFill>
            <a:ln>
              <a:solidFill>
                <a:schemeClr val="accent1"/>
              </a:solidFill>
            </a:ln>
          </p:spPr>
          <p:txBody>
            <a:bodyPr wrap="square" rtlCol="0">
              <a:spAutoFit/>
            </a:bodyPr>
            <a:lstStyle/>
            <a:p>
              <a:r>
                <a:rPr lang="en-US" sz="1733" b="1" dirty="0">
                  <a:latin typeface="Amazon Ember" panose="020B0603020204020204" pitchFamily="34" charset="0"/>
                  <a:ea typeface="Amazon Ember" panose="020B0603020204020204" pitchFamily="34" charset="0"/>
                  <a:cs typeface="Amazon Ember" panose="020B0603020204020204" pitchFamily="34" charset="0"/>
                </a:rPr>
                <a:t>Explicit</a:t>
              </a:r>
              <a:r>
                <a:rPr lang="en-US" sz="1733" dirty="0">
                  <a:latin typeface="Amazon Ember" panose="020B0603020204020204" pitchFamily="34" charset="0"/>
                  <a:ea typeface="Amazon Ember" panose="020B0603020204020204" pitchFamily="34" charset="0"/>
                  <a:cs typeface="Amazon Ember" panose="020B0603020204020204" pitchFamily="34" charset="0"/>
                </a:rPr>
                <a:t> </a:t>
              </a:r>
              <a:r>
                <a:rPr lang="en-US" sz="1733" b="1" dirty="0">
                  <a:latin typeface="Amazon Ember" panose="020B0603020204020204" pitchFamily="34" charset="0"/>
                  <a:ea typeface="Amazon Ember" panose="020B0603020204020204" pitchFamily="34" charset="0"/>
                  <a:cs typeface="Amazon Ember" panose="020B0603020204020204" pitchFamily="34" charset="0"/>
                </a:rPr>
                <a:t>deny</a:t>
              </a:r>
              <a:r>
                <a:rPr lang="en-US" sz="1733" dirty="0">
                  <a:latin typeface="Amazon Ember" panose="020B0603020204020204" pitchFamily="34" charset="0"/>
                  <a:ea typeface="Amazon Ember" panose="020B0603020204020204" pitchFamily="34" charset="0"/>
                  <a:cs typeface="Amazon Ember" panose="020B0603020204020204" pitchFamily="34" charset="0"/>
                </a:rPr>
                <a:t> ensures that the users cannot use any other AWS actions or resources other than that table and those buckets.</a:t>
              </a:r>
            </a:p>
          </p:txBody>
        </p:sp>
      </p:grpSp>
      <p:sp>
        <p:nvSpPr>
          <p:cNvPr id="3" name="Footer Placeholder 2">
            <a:extLst>
              <a:ext uri="{FF2B5EF4-FFF2-40B4-BE49-F238E27FC236}">
                <a16:creationId xmlns:a16="http://schemas.microsoft.com/office/drawing/2014/main" id="{E00C54B5-397E-F74A-9EA6-27F3D90DE987}"/>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4" name="Slide Number Placeholder 3">
            <a:extLst>
              <a:ext uri="{FF2B5EF4-FFF2-40B4-BE49-F238E27FC236}">
                <a16:creationId xmlns:a16="http://schemas.microsoft.com/office/drawing/2014/main" id="{A4D4F35A-434F-354C-B8E8-CA008FD1F2F5}"/>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22</a:t>
            </a:fld>
            <a:endParaRPr lang="en-US" dirty="0"/>
          </a:p>
        </p:txBody>
      </p:sp>
    </p:spTree>
    <p:custDataLst>
      <p:tags r:id="rId1"/>
    </p:custDataLst>
    <p:extLst>
      <p:ext uri="{BB962C8B-B14F-4D97-AF65-F5344CB8AC3E}">
        <p14:creationId xmlns:p14="http://schemas.microsoft.com/office/powerpoint/2010/main" val="19730067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736057-57B5-4F41-BD76-4E8CAA5045D8}"/>
              </a:ext>
            </a:extLst>
          </p:cNvPr>
          <p:cNvSpPr>
            <a:spLocks noGrp="1"/>
          </p:cNvSpPr>
          <p:nvPr>
            <p:ph type="title"/>
          </p:nvPr>
        </p:nvSpPr>
        <p:spPr/>
        <p:txBody>
          <a:bodyPr/>
          <a:lstStyle/>
          <a:p>
            <a:r>
              <a:rPr lang="en-US" dirty="0"/>
              <a:t>Resource-based policies</a:t>
            </a:r>
          </a:p>
        </p:txBody>
      </p:sp>
      <p:sp>
        <p:nvSpPr>
          <p:cNvPr id="3" name="Content Placeholder 2">
            <a:extLst>
              <a:ext uri="{FF2B5EF4-FFF2-40B4-BE49-F238E27FC236}">
                <a16:creationId xmlns:a16="http://schemas.microsoft.com/office/drawing/2014/main" id="{3195FD5A-3999-1F41-AED7-72A8C6350DD6}"/>
              </a:ext>
            </a:extLst>
          </p:cNvPr>
          <p:cNvSpPr>
            <a:spLocks noGrp="1"/>
          </p:cNvSpPr>
          <p:nvPr>
            <p:ph idx="1"/>
          </p:nvPr>
        </p:nvSpPr>
        <p:spPr>
          <a:xfrm>
            <a:off x="419100" y="1528175"/>
            <a:ext cx="5433060" cy="4648788"/>
          </a:xfrm>
        </p:spPr>
        <p:txBody>
          <a:bodyPr/>
          <a:lstStyle/>
          <a:p>
            <a:r>
              <a:rPr lang="en-US" sz="2400" i="1" dirty="0"/>
              <a:t>Identity-based policies</a:t>
            </a:r>
            <a:r>
              <a:rPr lang="en-US" sz="2400" dirty="0"/>
              <a:t> are attached to a user, group, or role</a:t>
            </a:r>
            <a:endParaRPr lang="en-US" sz="2000" dirty="0"/>
          </a:p>
          <a:p>
            <a:r>
              <a:rPr lang="en-US" sz="2400" b="1" dirty="0">
                <a:solidFill>
                  <a:schemeClr val="accent5"/>
                </a:solidFill>
              </a:rPr>
              <a:t>Resource-based policies</a:t>
            </a:r>
            <a:r>
              <a:rPr lang="en-US" sz="2400" dirty="0">
                <a:solidFill>
                  <a:schemeClr val="accent5"/>
                </a:solidFill>
              </a:rPr>
              <a:t> </a:t>
            </a:r>
            <a:r>
              <a:rPr lang="en-US" sz="2400" dirty="0"/>
              <a:t>are attached to a resource (</a:t>
            </a:r>
            <a:r>
              <a:rPr lang="en-US" sz="2400" i="1" dirty="0"/>
              <a:t>not</a:t>
            </a:r>
            <a:r>
              <a:rPr lang="en-US" sz="2400" dirty="0"/>
              <a:t> to a user, group or role)</a:t>
            </a:r>
          </a:p>
          <a:p>
            <a:r>
              <a:rPr lang="en-US" sz="2400" dirty="0"/>
              <a:t>Characteristics of resource-based policies – </a:t>
            </a:r>
          </a:p>
          <a:p>
            <a:pPr lvl="1"/>
            <a:r>
              <a:rPr lang="en-US" sz="2000" dirty="0"/>
              <a:t>Specifies who has access to the resource and what actions they can perform on it</a:t>
            </a:r>
          </a:p>
          <a:p>
            <a:pPr lvl="1"/>
            <a:r>
              <a:rPr lang="en-US" sz="2000" dirty="0"/>
              <a:t>The policies are </a:t>
            </a:r>
            <a:r>
              <a:rPr lang="en-US" sz="2000" i="1" dirty="0"/>
              <a:t>inline</a:t>
            </a:r>
            <a:r>
              <a:rPr lang="en-US" sz="2000" dirty="0"/>
              <a:t> only, not managed</a:t>
            </a:r>
          </a:p>
          <a:p>
            <a:r>
              <a:rPr lang="en-US" sz="2400" dirty="0"/>
              <a:t>Resource-based policies are supported only by some AWS services</a:t>
            </a:r>
          </a:p>
          <a:p>
            <a:endParaRPr lang="en-US" sz="2400" dirty="0"/>
          </a:p>
        </p:txBody>
      </p:sp>
      <p:sp>
        <p:nvSpPr>
          <p:cNvPr id="4" name="Slide Number Placeholder 3">
            <a:extLst>
              <a:ext uri="{FF2B5EF4-FFF2-40B4-BE49-F238E27FC236}">
                <a16:creationId xmlns:a16="http://schemas.microsoft.com/office/drawing/2014/main" id="{BB17009D-87BF-E54E-9737-09A69FC1CA54}"/>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23</a:t>
            </a:fld>
            <a:endParaRPr lang="en-US" dirty="0"/>
          </a:p>
        </p:txBody>
      </p:sp>
      <p:sp>
        <p:nvSpPr>
          <p:cNvPr id="5" name="Footer Placeholder 4">
            <a:extLst>
              <a:ext uri="{FF2B5EF4-FFF2-40B4-BE49-F238E27FC236}">
                <a16:creationId xmlns:a16="http://schemas.microsoft.com/office/drawing/2014/main" id="{9CE5D4FE-7883-3B47-B801-D1EA4C5D93C6}"/>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grpSp>
        <p:nvGrpSpPr>
          <p:cNvPr id="30" name="Group 29" descr="Diagram shows an AWS account with an S3 bucket named photos in it. The bucket has a resource-based policy defined inline on the bucket. There is also a separate identity-based policy attached to an IAM user named MaryMajors.">
            <a:extLst>
              <a:ext uri="{FF2B5EF4-FFF2-40B4-BE49-F238E27FC236}">
                <a16:creationId xmlns:a16="http://schemas.microsoft.com/office/drawing/2014/main" id="{BA0BDAB4-C322-1A44-948B-52FFEC4326C0}"/>
              </a:ext>
            </a:extLst>
          </p:cNvPr>
          <p:cNvGrpSpPr/>
          <p:nvPr/>
        </p:nvGrpSpPr>
        <p:grpSpPr>
          <a:xfrm>
            <a:off x="6118110" y="1841496"/>
            <a:ext cx="5675306" cy="4178809"/>
            <a:chOff x="6575324" y="1470010"/>
            <a:chExt cx="5675306" cy="4178809"/>
          </a:xfrm>
        </p:grpSpPr>
        <p:pic>
          <p:nvPicPr>
            <p:cNvPr id="9" name="Graphic 8">
              <a:extLst>
                <a:ext uri="{FF2B5EF4-FFF2-40B4-BE49-F238E27FC236}">
                  <a16:creationId xmlns:a16="http://schemas.microsoft.com/office/drawing/2014/main" id="{0625163C-A94C-0843-AFB8-32AB1E3DCF2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074782" y="1470010"/>
              <a:ext cx="469900" cy="469900"/>
            </a:xfrm>
            <a:prstGeom prst="rect">
              <a:avLst/>
            </a:prstGeom>
          </p:spPr>
        </p:pic>
        <p:sp>
          <p:nvSpPr>
            <p:cNvPr id="10" name="TextBox 9">
              <a:extLst>
                <a:ext uri="{FF2B5EF4-FFF2-40B4-BE49-F238E27FC236}">
                  <a16:creationId xmlns:a16="http://schemas.microsoft.com/office/drawing/2014/main" id="{1853B595-7431-CC41-A477-15620FF98604}"/>
                </a:ext>
              </a:extLst>
            </p:cNvPr>
            <p:cNvSpPr txBox="1"/>
            <p:nvPr/>
          </p:nvSpPr>
          <p:spPr>
            <a:xfrm>
              <a:off x="8499544" y="1956913"/>
              <a:ext cx="1571025" cy="369332"/>
            </a:xfrm>
            <a:prstGeom prst="rect">
              <a:avLst/>
            </a:prstGeom>
            <a:noFill/>
          </p:spPr>
          <p:txBody>
            <a:bodyPr wrap="square" rtlCol="0">
              <a:spAutoFit/>
            </a:bodyPr>
            <a:lstStyle/>
            <a:p>
              <a:pPr algn="ctr"/>
              <a:r>
                <a:rPr lang="en-US" dirty="0"/>
                <a:t>AWS Account</a:t>
              </a:r>
            </a:p>
          </p:txBody>
        </p:sp>
        <p:sp>
          <p:nvSpPr>
            <p:cNvPr id="11" name="TextBox 10">
              <a:extLst>
                <a:ext uri="{FF2B5EF4-FFF2-40B4-BE49-F238E27FC236}">
                  <a16:creationId xmlns:a16="http://schemas.microsoft.com/office/drawing/2014/main" id="{839D9B91-679F-A546-825C-169BBB3A5AFB}"/>
                </a:ext>
              </a:extLst>
            </p:cNvPr>
            <p:cNvSpPr txBox="1"/>
            <p:nvPr/>
          </p:nvSpPr>
          <p:spPr>
            <a:xfrm>
              <a:off x="7304771" y="4213772"/>
              <a:ext cx="1571025" cy="584775"/>
            </a:xfrm>
            <a:prstGeom prst="rect">
              <a:avLst/>
            </a:prstGeom>
            <a:noFill/>
          </p:spPr>
          <p:txBody>
            <a:bodyPr wrap="square" rtlCol="0">
              <a:spAutoFit/>
            </a:bodyPr>
            <a:lstStyle/>
            <a:p>
              <a:pPr algn="ctr"/>
              <a:r>
                <a:rPr lang="en-US" sz="1600" b="1" dirty="0">
                  <a:solidFill>
                    <a:schemeClr val="accent5"/>
                  </a:solidFill>
                </a:rPr>
                <a:t>Identity-based </a:t>
              </a:r>
              <a:r>
                <a:rPr lang="en-US" sz="1600" b="1" dirty="0"/>
                <a:t>policy</a:t>
              </a:r>
            </a:p>
          </p:txBody>
        </p:sp>
        <p:pic>
          <p:nvPicPr>
            <p:cNvPr id="12" name="Graphic 11">
              <a:extLst>
                <a:ext uri="{FF2B5EF4-FFF2-40B4-BE49-F238E27FC236}">
                  <a16:creationId xmlns:a16="http://schemas.microsoft.com/office/drawing/2014/main" id="{D1C8A681-E344-6C4B-8D09-1BE63F8F335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855333" y="3772882"/>
              <a:ext cx="469900" cy="469900"/>
            </a:xfrm>
            <a:prstGeom prst="rect">
              <a:avLst/>
            </a:prstGeom>
          </p:spPr>
        </p:pic>
        <p:sp>
          <p:nvSpPr>
            <p:cNvPr id="13" name="TextBox 12">
              <a:extLst>
                <a:ext uri="{FF2B5EF4-FFF2-40B4-BE49-F238E27FC236}">
                  <a16:creationId xmlns:a16="http://schemas.microsoft.com/office/drawing/2014/main" id="{78F59DDB-8AD6-BF46-8D8F-D31072E14C12}"/>
                </a:ext>
              </a:extLst>
            </p:cNvPr>
            <p:cNvSpPr txBox="1"/>
            <p:nvPr/>
          </p:nvSpPr>
          <p:spPr>
            <a:xfrm>
              <a:off x="9881030" y="4211160"/>
              <a:ext cx="1571025" cy="584775"/>
            </a:xfrm>
            <a:prstGeom prst="rect">
              <a:avLst/>
            </a:prstGeom>
            <a:noFill/>
          </p:spPr>
          <p:txBody>
            <a:bodyPr wrap="square" rtlCol="0">
              <a:spAutoFit/>
            </a:bodyPr>
            <a:lstStyle/>
            <a:p>
              <a:pPr algn="ctr"/>
              <a:r>
                <a:rPr lang="en-US" sz="1600" b="1" dirty="0">
                  <a:solidFill>
                    <a:schemeClr val="accent6"/>
                  </a:solidFill>
                </a:rPr>
                <a:t>Resource-based </a:t>
              </a:r>
              <a:r>
                <a:rPr lang="en-US" sz="1600" b="1" dirty="0"/>
                <a:t>policy</a:t>
              </a:r>
            </a:p>
          </p:txBody>
        </p:sp>
        <p:pic>
          <p:nvPicPr>
            <p:cNvPr id="14" name="Graphic 13">
              <a:extLst>
                <a:ext uri="{FF2B5EF4-FFF2-40B4-BE49-F238E27FC236}">
                  <a16:creationId xmlns:a16="http://schemas.microsoft.com/office/drawing/2014/main" id="{374ADB8A-2978-3A49-BD9D-1F5913FD0F8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431592" y="3770270"/>
              <a:ext cx="469900" cy="469900"/>
            </a:xfrm>
            <a:prstGeom prst="rect">
              <a:avLst/>
            </a:prstGeom>
          </p:spPr>
        </p:pic>
        <p:sp>
          <p:nvSpPr>
            <p:cNvPr id="16" name="Rectangle 15">
              <a:extLst>
                <a:ext uri="{FF2B5EF4-FFF2-40B4-BE49-F238E27FC236}">
                  <a16:creationId xmlns:a16="http://schemas.microsoft.com/office/drawing/2014/main" id="{BD3CDBA7-1EC1-5041-AD35-69EA0720724D}"/>
                </a:ext>
              </a:extLst>
            </p:cNvPr>
            <p:cNvSpPr/>
            <p:nvPr/>
          </p:nvSpPr>
          <p:spPr>
            <a:xfrm>
              <a:off x="9624083" y="4743466"/>
              <a:ext cx="2210383" cy="9053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US" i="1" dirty="0">
                  <a:solidFill>
                    <a:schemeClr val="tx1"/>
                  </a:solidFill>
                </a:rPr>
                <a:t>Policy grants user MaryMajor list, read objects  </a:t>
              </a:r>
            </a:p>
            <a:p>
              <a:pPr algn="ctr"/>
              <a:endParaRPr lang="en-US" i="1" dirty="0">
                <a:solidFill>
                  <a:schemeClr val="tx1"/>
                </a:solidFill>
              </a:endParaRPr>
            </a:p>
          </p:txBody>
        </p:sp>
        <p:sp>
          <p:nvSpPr>
            <p:cNvPr id="17" name="Rectangle 16">
              <a:extLst>
                <a:ext uri="{FF2B5EF4-FFF2-40B4-BE49-F238E27FC236}">
                  <a16:creationId xmlns:a16="http://schemas.microsoft.com/office/drawing/2014/main" id="{2C020818-744D-2C45-9339-58C18DDB0B4E}"/>
                </a:ext>
              </a:extLst>
            </p:cNvPr>
            <p:cNvSpPr/>
            <p:nvPr/>
          </p:nvSpPr>
          <p:spPr>
            <a:xfrm>
              <a:off x="6963043" y="4743466"/>
              <a:ext cx="2210383" cy="9053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i="1" dirty="0">
                  <a:solidFill>
                    <a:schemeClr val="tx1"/>
                  </a:solidFill>
                </a:rPr>
                <a:t>Policy grants list, read objects to the photos bucket </a:t>
              </a:r>
            </a:p>
          </p:txBody>
        </p:sp>
        <p:pic>
          <p:nvPicPr>
            <p:cNvPr id="18" name="Graphic 17">
              <a:extLst>
                <a:ext uri="{FF2B5EF4-FFF2-40B4-BE49-F238E27FC236}">
                  <a16:creationId xmlns:a16="http://schemas.microsoft.com/office/drawing/2014/main" id="{2A57C84A-C026-3B4F-92CC-DC69A417422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431592" y="2463814"/>
              <a:ext cx="469900" cy="469900"/>
            </a:xfrm>
            <a:prstGeom prst="rect">
              <a:avLst/>
            </a:prstGeom>
          </p:spPr>
        </p:pic>
        <p:sp>
          <p:nvSpPr>
            <p:cNvPr id="19" name="TextBox 18">
              <a:extLst>
                <a:ext uri="{FF2B5EF4-FFF2-40B4-BE49-F238E27FC236}">
                  <a16:creationId xmlns:a16="http://schemas.microsoft.com/office/drawing/2014/main" id="{24EF7843-70BC-FA4D-B06E-0B6F6335C92E}"/>
                </a:ext>
              </a:extLst>
            </p:cNvPr>
            <p:cNvSpPr txBox="1"/>
            <p:nvPr/>
          </p:nvSpPr>
          <p:spPr>
            <a:xfrm>
              <a:off x="10806801" y="2406377"/>
              <a:ext cx="1290508" cy="646331"/>
            </a:xfrm>
            <a:prstGeom prst="rect">
              <a:avLst/>
            </a:prstGeom>
            <a:noFill/>
          </p:spPr>
          <p:txBody>
            <a:bodyPr wrap="square" rtlCol="0">
              <a:spAutoFit/>
            </a:bodyPr>
            <a:lstStyle/>
            <a:p>
              <a:pPr algn="ctr"/>
              <a:r>
                <a:rPr lang="en-US" dirty="0"/>
                <a:t>S3 bucket </a:t>
              </a:r>
              <a:r>
                <a:rPr lang="en-US" i="1" dirty="0"/>
                <a:t>photos</a:t>
              </a:r>
            </a:p>
          </p:txBody>
        </p:sp>
        <p:pic>
          <p:nvPicPr>
            <p:cNvPr id="20" name="Graphic 19">
              <a:extLst>
                <a:ext uri="{FF2B5EF4-FFF2-40B4-BE49-F238E27FC236}">
                  <a16:creationId xmlns:a16="http://schemas.microsoft.com/office/drawing/2014/main" id="{256F7C87-540A-9D46-A0C9-89C86870A03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835164" y="2463814"/>
              <a:ext cx="469900" cy="469900"/>
            </a:xfrm>
            <a:prstGeom prst="rect">
              <a:avLst/>
            </a:prstGeom>
          </p:spPr>
        </p:pic>
        <p:sp>
          <p:nvSpPr>
            <p:cNvPr id="21" name="TextBox 20">
              <a:extLst>
                <a:ext uri="{FF2B5EF4-FFF2-40B4-BE49-F238E27FC236}">
                  <a16:creationId xmlns:a16="http://schemas.microsoft.com/office/drawing/2014/main" id="{353EFE2F-3C1F-8748-949E-647066066C47}"/>
                </a:ext>
              </a:extLst>
            </p:cNvPr>
            <p:cNvSpPr txBox="1"/>
            <p:nvPr/>
          </p:nvSpPr>
          <p:spPr>
            <a:xfrm>
              <a:off x="6575324" y="2438267"/>
              <a:ext cx="1369462" cy="646331"/>
            </a:xfrm>
            <a:prstGeom prst="rect">
              <a:avLst/>
            </a:prstGeom>
            <a:noFill/>
          </p:spPr>
          <p:txBody>
            <a:bodyPr wrap="square" rtlCol="0">
              <a:spAutoFit/>
            </a:bodyPr>
            <a:lstStyle/>
            <a:p>
              <a:pPr algn="ctr"/>
              <a:r>
                <a:rPr lang="en-US" dirty="0"/>
                <a:t>IAM user </a:t>
              </a:r>
              <a:r>
                <a:rPr lang="en-US" i="1" dirty="0"/>
                <a:t>MaryMajor</a:t>
              </a:r>
            </a:p>
          </p:txBody>
        </p:sp>
        <p:cxnSp>
          <p:nvCxnSpPr>
            <p:cNvPr id="23" name="Straight Arrow Connector 22">
              <a:extLst>
                <a:ext uri="{FF2B5EF4-FFF2-40B4-BE49-F238E27FC236}">
                  <a16:creationId xmlns:a16="http://schemas.microsoft.com/office/drawing/2014/main" id="{2C4E23F6-7FB8-1744-829E-4F5CA8A8DE77}"/>
                </a:ext>
              </a:extLst>
            </p:cNvPr>
            <p:cNvCxnSpPr>
              <a:endCxn id="20" idx="2"/>
            </p:cNvCxnSpPr>
            <p:nvPr/>
          </p:nvCxnSpPr>
          <p:spPr>
            <a:xfrm flipV="1">
              <a:off x="8068235" y="2933714"/>
              <a:ext cx="1879" cy="7104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971EF548-D5DB-2A4D-A148-A43A946C7DEE}"/>
                </a:ext>
              </a:extLst>
            </p:cNvPr>
            <p:cNvCxnSpPr/>
            <p:nvPr/>
          </p:nvCxnSpPr>
          <p:spPr>
            <a:xfrm flipV="1">
              <a:off x="10683532" y="2919086"/>
              <a:ext cx="1879" cy="7104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25D59DA2-5570-9448-954A-E9DF4E316CF1}"/>
                </a:ext>
              </a:extLst>
            </p:cNvPr>
            <p:cNvSpPr txBox="1"/>
            <p:nvPr/>
          </p:nvSpPr>
          <p:spPr>
            <a:xfrm>
              <a:off x="7016620" y="3206079"/>
              <a:ext cx="1053494" cy="369332"/>
            </a:xfrm>
            <a:prstGeom prst="rect">
              <a:avLst/>
            </a:prstGeom>
            <a:noFill/>
          </p:spPr>
          <p:txBody>
            <a:bodyPr wrap="none" rtlCol="0">
              <a:spAutoFit/>
            </a:bodyPr>
            <a:lstStyle/>
            <a:p>
              <a:r>
                <a:rPr lang="en-US" i="1" dirty="0">
                  <a:latin typeface="Amazon Ember Light" panose="020B0403020204020204" pitchFamily="34" charset="0"/>
                  <a:ea typeface="Amazon Ember Light" panose="020B0403020204020204" pitchFamily="34" charset="0"/>
                  <a:cs typeface="Amazon Ember Light" panose="020B0403020204020204" pitchFamily="34" charset="0"/>
                </a:rPr>
                <a:t>attached</a:t>
              </a:r>
            </a:p>
          </p:txBody>
        </p:sp>
        <p:sp>
          <p:nvSpPr>
            <p:cNvPr id="26" name="TextBox 25">
              <a:extLst>
                <a:ext uri="{FF2B5EF4-FFF2-40B4-BE49-F238E27FC236}">
                  <a16:creationId xmlns:a16="http://schemas.microsoft.com/office/drawing/2014/main" id="{8494FDD5-EC37-B744-AE43-06C777E46C07}"/>
                </a:ext>
              </a:extLst>
            </p:cNvPr>
            <p:cNvSpPr txBox="1"/>
            <p:nvPr/>
          </p:nvSpPr>
          <p:spPr>
            <a:xfrm>
              <a:off x="10666542" y="3106305"/>
              <a:ext cx="1584088" cy="646331"/>
            </a:xfrm>
            <a:prstGeom prst="rect">
              <a:avLst/>
            </a:prstGeom>
            <a:noFill/>
          </p:spPr>
          <p:txBody>
            <a:bodyPr wrap="none" rtlCol="0">
              <a:spAutoFit/>
            </a:bodyPr>
            <a:lstStyle/>
            <a:p>
              <a:r>
                <a:rPr lang="en-US" dirty="0">
                  <a:latin typeface="Amazon Ember Light" panose="020B0403020204020204" pitchFamily="34" charset="0"/>
                  <a:ea typeface="Amazon Ember Light" panose="020B0403020204020204" pitchFamily="34" charset="0"/>
                  <a:cs typeface="Amazon Ember Light" panose="020B0403020204020204" pitchFamily="34" charset="0"/>
                </a:rPr>
                <a:t>Defined </a:t>
              </a:r>
              <a:r>
                <a:rPr lang="en-US" i="1" dirty="0">
                  <a:latin typeface="Amazon Ember Light" panose="020B0403020204020204" pitchFamily="34" charset="0"/>
                  <a:ea typeface="Amazon Ember Light" panose="020B0403020204020204" pitchFamily="34" charset="0"/>
                  <a:cs typeface="Amazon Ember Light" panose="020B0403020204020204" pitchFamily="34" charset="0"/>
                </a:rPr>
                <a:t>inline</a:t>
              </a:r>
            </a:p>
            <a:p>
              <a:r>
                <a:rPr lang="en-US" dirty="0">
                  <a:latin typeface="Amazon Ember Light" panose="020B0403020204020204" pitchFamily="34" charset="0"/>
                  <a:ea typeface="Amazon Ember Light" panose="020B0403020204020204" pitchFamily="34" charset="0"/>
                  <a:cs typeface="Amazon Ember Light" panose="020B0403020204020204" pitchFamily="34" charset="0"/>
                </a:rPr>
                <a:t>on the bucket</a:t>
              </a:r>
            </a:p>
          </p:txBody>
        </p:sp>
      </p:grpSp>
    </p:spTree>
    <p:custDataLst>
      <p:tags r:id="rId1"/>
    </p:custDataLst>
    <p:extLst>
      <p:ext uri="{BB962C8B-B14F-4D97-AF65-F5344CB8AC3E}">
        <p14:creationId xmlns:p14="http://schemas.microsoft.com/office/powerpoint/2010/main" val="29300299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a:lstStyle/>
          <a:p>
            <a:r>
              <a:rPr lang="en-US" dirty="0"/>
              <a:t>IAM permissions</a:t>
            </a:r>
          </a:p>
        </p:txBody>
      </p:sp>
      <p:sp>
        <p:nvSpPr>
          <p:cNvPr id="3" name="Content Placeholder 2"/>
          <p:cNvSpPr>
            <a:spLocks noGrp="1"/>
          </p:cNvSpPr>
          <p:nvPr>
            <p:ph idx="1"/>
          </p:nvPr>
        </p:nvSpPr>
        <p:spPr>
          <a:xfrm>
            <a:off x="419100" y="1543337"/>
            <a:ext cx="6589644" cy="920569"/>
          </a:xfrm>
        </p:spPr>
        <p:txBody>
          <a:bodyPr>
            <a:normAutofit/>
          </a:bodyPr>
          <a:lstStyle/>
          <a:p>
            <a:pPr marL="0" indent="0">
              <a:buNone/>
            </a:pPr>
            <a:r>
              <a:rPr lang="en-US" dirty="0">
                <a:latin typeface="+mn-lt"/>
              </a:rPr>
              <a:t>How IAM determines permissions:</a:t>
            </a:r>
          </a:p>
        </p:txBody>
      </p:sp>
      <p:grpSp>
        <p:nvGrpSpPr>
          <p:cNvPr id="6" name="Group 5" descr="a flow chart that starts with the question &quot;is the permissions explictly denied?&quot; The question has yes and no paths out of it. If No, it goes to the question &quot;Is the permission explicitly allowed?&quot;. Ony of the permission is both not explicitly denied and is explicitly allowed is the permission allowed.">
            <a:extLst>
              <a:ext uri="{FF2B5EF4-FFF2-40B4-BE49-F238E27FC236}">
                <a16:creationId xmlns:a16="http://schemas.microsoft.com/office/drawing/2014/main" id="{1FC87B26-3DE7-164A-80EA-0BAADBDE70D5}"/>
              </a:ext>
            </a:extLst>
          </p:cNvPr>
          <p:cNvGrpSpPr/>
          <p:nvPr/>
        </p:nvGrpSpPr>
        <p:grpSpPr>
          <a:xfrm>
            <a:off x="1434191" y="2359577"/>
            <a:ext cx="9523349" cy="2717468"/>
            <a:chOff x="1434191" y="2359577"/>
            <a:chExt cx="9523349" cy="2717468"/>
          </a:xfrm>
        </p:grpSpPr>
        <p:sp>
          <p:nvSpPr>
            <p:cNvPr id="40" name="Freeform 39"/>
            <p:cNvSpPr/>
            <p:nvPr/>
          </p:nvSpPr>
          <p:spPr>
            <a:xfrm>
              <a:off x="1434192" y="2359577"/>
              <a:ext cx="2476856" cy="1383634"/>
            </a:xfrm>
            <a:custGeom>
              <a:avLst/>
              <a:gdLst>
                <a:gd name="connsiteX0" fmla="*/ 0 w 1601390"/>
                <a:gd name="connsiteY0" fmla="*/ 96083 h 960834"/>
                <a:gd name="connsiteX1" fmla="*/ 96083 w 1601390"/>
                <a:gd name="connsiteY1" fmla="*/ 0 h 960834"/>
                <a:gd name="connsiteX2" fmla="*/ 1505307 w 1601390"/>
                <a:gd name="connsiteY2" fmla="*/ 0 h 960834"/>
                <a:gd name="connsiteX3" fmla="*/ 1601390 w 1601390"/>
                <a:gd name="connsiteY3" fmla="*/ 96083 h 960834"/>
                <a:gd name="connsiteX4" fmla="*/ 1601390 w 1601390"/>
                <a:gd name="connsiteY4" fmla="*/ 864751 h 960834"/>
                <a:gd name="connsiteX5" fmla="*/ 1505307 w 1601390"/>
                <a:gd name="connsiteY5" fmla="*/ 960834 h 960834"/>
                <a:gd name="connsiteX6" fmla="*/ 96083 w 1601390"/>
                <a:gd name="connsiteY6" fmla="*/ 960834 h 960834"/>
                <a:gd name="connsiteX7" fmla="*/ 0 w 1601390"/>
                <a:gd name="connsiteY7" fmla="*/ 864751 h 960834"/>
                <a:gd name="connsiteX8" fmla="*/ 0 w 1601390"/>
                <a:gd name="connsiteY8" fmla="*/ 96083 h 960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01390" h="960834">
                  <a:moveTo>
                    <a:pt x="0" y="96083"/>
                  </a:moveTo>
                  <a:cubicBezTo>
                    <a:pt x="0" y="43018"/>
                    <a:pt x="43018" y="0"/>
                    <a:pt x="96083" y="0"/>
                  </a:cubicBezTo>
                  <a:lnTo>
                    <a:pt x="1505307" y="0"/>
                  </a:lnTo>
                  <a:cubicBezTo>
                    <a:pt x="1558372" y="0"/>
                    <a:pt x="1601390" y="43018"/>
                    <a:pt x="1601390" y="96083"/>
                  </a:cubicBezTo>
                  <a:lnTo>
                    <a:pt x="1601390" y="864751"/>
                  </a:lnTo>
                  <a:cubicBezTo>
                    <a:pt x="1601390" y="917816"/>
                    <a:pt x="1558372" y="960834"/>
                    <a:pt x="1505307" y="960834"/>
                  </a:cubicBezTo>
                  <a:lnTo>
                    <a:pt x="96083" y="960834"/>
                  </a:lnTo>
                  <a:cubicBezTo>
                    <a:pt x="43018" y="960834"/>
                    <a:pt x="0" y="917816"/>
                    <a:pt x="0" y="864751"/>
                  </a:cubicBezTo>
                  <a:lnTo>
                    <a:pt x="0" y="96083"/>
                  </a:lnTo>
                  <a:close/>
                </a:path>
              </a:pathLst>
            </a:custGeom>
            <a:noFill/>
            <a:ln w="19050" cap="flat" cmpd="sng" algn="ctr">
              <a:solidFill>
                <a:srgbClr val="474746"/>
              </a:solidFill>
              <a:prstDash val="solid"/>
            </a:ln>
            <a:effectLst>
              <a:outerShdw blurRad="40000" dist="20000" dir="5400000" rotWithShape="0">
                <a:srgbClr val="000000">
                  <a:alpha val="38000"/>
                </a:srgbClr>
              </a:outerShdw>
            </a:effectLst>
          </p:spPr>
          <p:txBody>
            <a:bodyPr spcFirstLastPara="0" vert="horz" wrap="square" lIns="85292" tIns="85292" rIns="85292" bIns="85292" numCol="1" spcCol="1270" anchor="ctr" anchorCtr="0">
              <a:noAutofit/>
            </a:bodyPr>
            <a:lstStyle/>
            <a:p>
              <a:pPr lvl="0" algn="ctr" defTabSz="666750">
                <a:lnSpc>
                  <a:spcPct val="90000"/>
                </a:lnSpc>
                <a:spcBef>
                  <a:spcPct val="0"/>
                </a:spcBef>
                <a:spcAft>
                  <a:spcPct val="35000"/>
                </a:spcAft>
                <a:defRPr/>
              </a:pPr>
              <a:r>
                <a:rPr lang="en-US" kern="0" dirty="0">
                  <a:solidFill>
                    <a:srgbClr val="474746"/>
                  </a:solidFill>
                  <a:ea typeface="Amazon Ember" panose="020B0603020204020204" pitchFamily="34" charset="0"/>
                  <a:cs typeface="Amazon Ember" panose="020B0603020204020204" pitchFamily="34" charset="0"/>
                </a:rPr>
                <a:t>Is</a:t>
              </a:r>
              <a:r>
                <a:rPr kumimoji="0" lang="en-US" i="0" u="none" strike="noStrike" kern="0" cap="none" spc="0" normalizeH="0" baseline="0" noProof="0" dirty="0">
                  <a:ln>
                    <a:noFill/>
                  </a:ln>
                  <a:solidFill>
                    <a:srgbClr val="474746"/>
                  </a:solidFill>
                  <a:effectLst/>
                  <a:uLnTx/>
                  <a:uFillTx/>
                  <a:ea typeface="Amazon Ember" panose="020B0603020204020204" pitchFamily="34" charset="0"/>
                  <a:cs typeface="Amazon Ember" panose="020B0603020204020204" pitchFamily="34" charset="0"/>
                </a:rPr>
                <a:t> the </a:t>
              </a:r>
              <a:r>
                <a:rPr lang="en-US" kern="0" dirty="0">
                  <a:solidFill>
                    <a:srgbClr val="474746"/>
                  </a:solidFill>
                  <a:ea typeface="Amazon Ember" panose="020B0603020204020204" pitchFamily="34" charset="0"/>
                  <a:cs typeface="Amazon Ember" panose="020B0603020204020204" pitchFamily="34" charset="0"/>
                </a:rPr>
                <a:t>permission explicitly </a:t>
              </a:r>
              <a:r>
                <a:rPr kumimoji="0" lang="en-US" i="1" strike="noStrike" kern="0" cap="none" spc="0" normalizeH="0" baseline="0" noProof="0" dirty="0">
                  <a:ln>
                    <a:noFill/>
                  </a:ln>
                  <a:solidFill>
                    <a:srgbClr val="474746"/>
                  </a:solidFill>
                  <a:effectLst/>
                  <a:uLnTx/>
                  <a:uFillTx/>
                  <a:ea typeface="Amazon Ember" panose="020B0603020204020204" pitchFamily="34" charset="0"/>
                  <a:cs typeface="Amazon Ember" panose="020B0603020204020204" pitchFamily="34" charset="0"/>
                </a:rPr>
                <a:t>denied </a:t>
              </a:r>
              <a:r>
                <a:rPr kumimoji="0" lang="en-US" i="0" u="none" strike="noStrike" kern="0" cap="none" spc="0" normalizeH="0" baseline="0" noProof="0" dirty="0">
                  <a:ln>
                    <a:noFill/>
                  </a:ln>
                  <a:solidFill>
                    <a:srgbClr val="474746"/>
                  </a:solidFill>
                  <a:effectLst/>
                  <a:uLnTx/>
                  <a:uFillTx/>
                  <a:ea typeface="Amazon Ember" panose="020B0603020204020204" pitchFamily="34" charset="0"/>
                  <a:cs typeface="Amazon Ember" panose="020B0603020204020204" pitchFamily="34" charset="0"/>
                </a:rPr>
                <a:t>?</a:t>
              </a:r>
              <a:endParaRPr kumimoji="0" lang="en-US" sz="1600" i="0" u="none" strike="noStrike" kern="0" cap="none" spc="0" normalizeH="0" baseline="0" noProof="0" dirty="0">
                <a:ln>
                  <a:noFill/>
                </a:ln>
                <a:solidFill>
                  <a:srgbClr val="474746"/>
                </a:solidFill>
                <a:effectLst/>
                <a:uLnTx/>
                <a:uFillTx/>
                <a:ea typeface="Amazon Ember" panose="020B0603020204020204" pitchFamily="34" charset="0"/>
                <a:cs typeface="Amazon Ember" panose="020B0603020204020204" pitchFamily="34" charset="0"/>
              </a:endParaRPr>
            </a:p>
          </p:txBody>
        </p:sp>
        <p:sp>
          <p:nvSpPr>
            <p:cNvPr id="41" name="Freeform 40"/>
            <p:cNvSpPr/>
            <p:nvPr/>
          </p:nvSpPr>
          <p:spPr>
            <a:xfrm>
              <a:off x="3974378" y="2645543"/>
              <a:ext cx="919730" cy="1001716"/>
            </a:xfrm>
            <a:custGeom>
              <a:avLst/>
              <a:gdLst>
                <a:gd name="connsiteX0" fmla="*/ 0 w 339494"/>
                <a:gd name="connsiteY0" fmla="*/ 79429 h 397144"/>
                <a:gd name="connsiteX1" fmla="*/ 169747 w 339494"/>
                <a:gd name="connsiteY1" fmla="*/ 79429 h 397144"/>
                <a:gd name="connsiteX2" fmla="*/ 169747 w 339494"/>
                <a:gd name="connsiteY2" fmla="*/ 0 h 397144"/>
                <a:gd name="connsiteX3" fmla="*/ 339494 w 339494"/>
                <a:gd name="connsiteY3" fmla="*/ 198572 h 397144"/>
                <a:gd name="connsiteX4" fmla="*/ 169747 w 339494"/>
                <a:gd name="connsiteY4" fmla="*/ 397144 h 397144"/>
                <a:gd name="connsiteX5" fmla="*/ 169747 w 339494"/>
                <a:gd name="connsiteY5" fmla="*/ 317715 h 397144"/>
                <a:gd name="connsiteX6" fmla="*/ 0 w 339494"/>
                <a:gd name="connsiteY6" fmla="*/ 317715 h 397144"/>
                <a:gd name="connsiteX7" fmla="*/ 0 w 339494"/>
                <a:gd name="connsiteY7" fmla="*/ 79429 h 397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9494" h="397144">
                  <a:moveTo>
                    <a:pt x="0" y="79429"/>
                  </a:moveTo>
                  <a:lnTo>
                    <a:pt x="169747" y="79429"/>
                  </a:lnTo>
                  <a:lnTo>
                    <a:pt x="169747" y="0"/>
                  </a:lnTo>
                  <a:lnTo>
                    <a:pt x="339494" y="198572"/>
                  </a:lnTo>
                  <a:lnTo>
                    <a:pt x="169747" y="397144"/>
                  </a:lnTo>
                  <a:lnTo>
                    <a:pt x="169747" y="317715"/>
                  </a:lnTo>
                  <a:lnTo>
                    <a:pt x="0" y="317715"/>
                  </a:lnTo>
                  <a:lnTo>
                    <a:pt x="0" y="79429"/>
                  </a:lnTo>
                  <a:close/>
                </a:path>
              </a:pathLst>
            </a:custGeom>
            <a:solidFill>
              <a:sysClr val="window" lastClr="FFFFFF"/>
            </a:solidFill>
            <a:ln w="25400" cap="flat" cmpd="sng" algn="ctr">
              <a:solidFill>
                <a:srgbClr val="474746"/>
              </a:solidFill>
              <a:prstDash val="solid"/>
            </a:ln>
            <a:effectLst/>
          </p:spPr>
          <p:txBody>
            <a:bodyPr spcFirstLastPara="0" vert="horz" wrap="square" lIns="0" tIns="79429" rIns="101848" bIns="79429" numCol="1" spcCol="1270" anchor="ctr" anchorCtr="0">
              <a:noAutofit/>
            </a:bodyPr>
            <a:lstStyle/>
            <a:p>
              <a:pPr marL="0" marR="0" lvl="0" indent="0" algn="ctr" defTabSz="533400" eaLnBrk="1" fontAlgn="auto" latinLnBrk="0" hangingPunct="1">
                <a:lnSpc>
                  <a:spcPct val="90000"/>
                </a:lnSpc>
                <a:spcBef>
                  <a:spcPct val="0"/>
                </a:spcBef>
                <a:spcAft>
                  <a:spcPct val="35000"/>
                </a:spcAft>
                <a:buClrTx/>
                <a:buSzTx/>
                <a:buFontTx/>
                <a:buNone/>
                <a:tabLst/>
                <a:defRPr/>
              </a:pPr>
              <a:r>
                <a:rPr kumimoji="0" lang="en-US" sz="1800" b="0" i="0" u="none" strike="noStrike" kern="0" cap="none" spc="0" normalizeH="0" baseline="0" noProof="0" dirty="0">
                  <a:ln>
                    <a:noFill/>
                  </a:ln>
                  <a:effectLst/>
                  <a:uLnTx/>
                  <a:uFillTx/>
                  <a:latin typeface="Amazon Ember" panose="020B0603020204020204" pitchFamily="34" charset="0"/>
                  <a:ea typeface="Amazon Ember" panose="020B0603020204020204" pitchFamily="34" charset="0"/>
                  <a:cs typeface="Amazon Ember" panose="020B0603020204020204" pitchFamily="34" charset="0"/>
                </a:rPr>
                <a:t>No</a:t>
              </a:r>
              <a:endParaRPr kumimoji="0" lang="en-US" sz="1200" b="0" i="0" u="none" strike="noStrike" kern="0" cap="none" spc="0" normalizeH="0" baseline="0" noProof="0" dirty="0">
                <a:ln>
                  <a:noFill/>
                </a:ln>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42" name="Freeform 41"/>
            <p:cNvSpPr/>
            <p:nvPr/>
          </p:nvSpPr>
          <p:spPr>
            <a:xfrm>
              <a:off x="1434191" y="4499657"/>
              <a:ext cx="2476856" cy="577388"/>
            </a:xfrm>
            <a:custGeom>
              <a:avLst/>
              <a:gdLst>
                <a:gd name="connsiteX0" fmla="*/ 0 w 1601390"/>
                <a:gd name="connsiteY0" fmla="*/ 96083 h 960834"/>
                <a:gd name="connsiteX1" fmla="*/ 96083 w 1601390"/>
                <a:gd name="connsiteY1" fmla="*/ 0 h 960834"/>
                <a:gd name="connsiteX2" fmla="*/ 1505307 w 1601390"/>
                <a:gd name="connsiteY2" fmla="*/ 0 h 960834"/>
                <a:gd name="connsiteX3" fmla="*/ 1601390 w 1601390"/>
                <a:gd name="connsiteY3" fmla="*/ 96083 h 960834"/>
                <a:gd name="connsiteX4" fmla="*/ 1601390 w 1601390"/>
                <a:gd name="connsiteY4" fmla="*/ 864751 h 960834"/>
                <a:gd name="connsiteX5" fmla="*/ 1505307 w 1601390"/>
                <a:gd name="connsiteY5" fmla="*/ 960834 h 960834"/>
                <a:gd name="connsiteX6" fmla="*/ 96083 w 1601390"/>
                <a:gd name="connsiteY6" fmla="*/ 960834 h 960834"/>
                <a:gd name="connsiteX7" fmla="*/ 0 w 1601390"/>
                <a:gd name="connsiteY7" fmla="*/ 864751 h 960834"/>
                <a:gd name="connsiteX8" fmla="*/ 0 w 1601390"/>
                <a:gd name="connsiteY8" fmla="*/ 96083 h 960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01390" h="960834">
                  <a:moveTo>
                    <a:pt x="0" y="96083"/>
                  </a:moveTo>
                  <a:cubicBezTo>
                    <a:pt x="0" y="43018"/>
                    <a:pt x="43018" y="0"/>
                    <a:pt x="96083" y="0"/>
                  </a:cubicBezTo>
                  <a:lnTo>
                    <a:pt x="1505307" y="0"/>
                  </a:lnTo>
                  <a:cubicBezTo>
                    <a:pt x="1558372" y="0"/>
                    <a:pt x="1601390" y="43018"/>
                    <a:pt x="1601390" y="96083"/>
                  </a:cubicBezTo>
                  <a:lnTo>
                    <a:pt x="1601390" y="864751"/>
                  </a:lnTo>
                  <a:cubicBezTo>
                    <a:pt x="1601390" y="917816"/>
                    <a:pt x="1558372" y="960834"/>
                    <a:pt x="1505307" y="960834"/>
                  </a:cubicBezTo>
                  <a:lnTo>
                    <a:pt x="96083" y="960834"/>
                  </a:lnTo>
                  <a:cubicBezTo>
                    <a:pt x="43018" y="960834"/>
                    <a:pt x="0" y="917816"/>
                    <a:pt x="0" y="864751"/>
                  </a:cubicBezTo>
                  <a:lnTo>
                    <a:pt x="0" y="96083"/>
                  </a:lnTo>
                  <a:close/>
                </a:path>
              </a:pathLst>
            </a:custGeom>
            <a:noFill/>
            <a:ln w="25400" cap="flat" cmpd="sng" algn="ctr">
              <a:solidFill>
                <a:srgbClr val="474746"/>
              </a:solidFill>
              <a:prstDash val="solid"/>
            </a:ln>
            <a:effectLst/>
          </p:spPr>
          <p:txBody>
            <a:bodyPr spcFirstLastPara="0" vert="horz" wrap="square" lIns="85292" tIns="85292" rIns="85292" bIns="85292" numCol="1" spcCol="1270" anchor="ctr" anchorCtr="0">
              <a:noAutofit/>
            </a:bodyPr>
            <a:lstStyle/>
            <a:p>
              <a:pPr marL="0" marR="0" lvl="0" indent="0" algn="ctr" defTabSz="666750" eaLnBrk="1" fontAlgn="auto" latinLnBrk="0" hangingPunct="1">
                <a:lnSpc>
                  <a:spcPct val="90000"/>
                </a:lnSpc>
                <a:spcBef>
                  <a:spcPct val="0"/>
                </a:spcBef>
                <a:spcAft>
                  <a:spcPct val="35000"/>
                </a:spcAft>
                <a:buClrTx/>
                <a:buSzTx/>
                <a:buFontTx/>
                <a:buNone/>
                <a:tabLst/>
                <a:defRPr/>
              </a:pPr>
              <a:r>
                <a:rPr kumimoji="0" lang="en-US" i="0" u="none" strike="noStrike" kern="0" cap="none" spc="0" normalizeH="0" baseline="0" noProof="0" dirty="0">
                  <a:ln>
                    <a:noFill/>
                  </a:ln>
                  <a:solidFill>
                    <a:srgbClr val="FF0000"/>
                  </a:solidFill>
                  <a:effectLst/>
                  <a:uLnTx/>
                  <a:uFillTx/>
                  <a:latin typeface="Amazon Ember" panose="020B0603020204020204" pitchFamily="34" charset="0"/>
                  <a:ea typeface="Amazon Ember" panose="020B0603020204020204" pitchFamily="34" charset="0"/>
                  <a:cs typeface="Amazon Ember" panose="020B0603020204020204" pitchFamily="34" charset="0"/>
                </a:rPr>
                <a:t>Deny</a:t>
              </a:r>
            </a:p>
          </p:txBody>
        </p:sp>
        <p:sp>
          <p:nvSpPr>
            <p:cNvPr id="43" name="Freeform 42"/>
            <p:cNvSpPr/>
            <p:nvPr/>
          </p:nvSpPr>
          <p:spPr>
            <a:xfrm>
              <a:off x="4957438" y="2377430"/>
              <a:ext cx="2476856" cy="1383634"/>
            </a:xfrm>
            <a:custGeom>
              <a:avLst/>
              <a:gdLst>
                <a:gd name="connsiteX0" fmla="*/ 0 w 1601390"/>
                <a:gd name="connsiteY0" fmla="*/ 96083 h 960834"/>
                <a:gd name="connsiteX1" fmla="*/ 96083 w 1601390"/>
                <a:gd name="connsiteY1" fmla="*/ 0 h 960834"/>
                <a:gd name="connsiteX2" fmla="*/ 1505307 w 1601390"/>
                <a:gd name="connsiteY2" fmla="*/ 0 h 960834"/>
                <a:gd name="connsiteX3" fmla="*/ 1601390 w 1601390"/>
                <a:gd name="connsiteY3" fmla="*/ 96083 h 960834"/>
                <a:gd name="connsiteX4" fmla="*/ 1601390 w 1601390"/>
                <a:gd name="connsiteY4" fmla="*/ 864751 h 960834"/>
                <a:gd name="connsiteX5" fmla="*/ 1505307 w 1601390"/>
                <a:gd name="connsiteY5" fmla="*/ 960834 h 960834"/>
                <a:gd name="connsiteX6" fmla="*/ 96083 w 1601390"/>
                <a:gd name="connsiteY6" fmla="*/ 960834 h 960834"/>
                <a:gd name="connsiteX7" fmla="*/ 0 w 1601390"/>
                <a:gd name="connsiteY7" fmla="*/ 864751 h 960834"/>
                <a:gd name="connsiteX8" fmla="*/ 0 w 1601390"/>
                <a:gd name="connsiteY8" fmla="*/ 96083 h 960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01390" h="960834">
                  <a:moveTo>
                    <a:pt x="0" y="96083"/>
                  </a:moveTo>
                  <a:cubicBezTo>
                    <a:pt x="0" y="43018"/>
                    <a:pt x="43018" y="0"/>
                    <a:pt x="96083" y="0"/>
                  </a:cubicBezTo>
                  <a:lnTo>
                    <a:pt x="1505307" y="0"/>
                  </a:lnTo>
                  <a:cubicBezTo>
                    <a:pt x="1558372" y="0"/>
                    <a:pt x="1601390" y="43018"/>
                    <a:pt x="1601390" y="96083"/>
                  </a:cubicBezTo>
                  <a:lnTo>
                    <a:pt x="1601390" y="864751"/>
                  </a:lnTo>
                  <a:cubicBezTo>
                    <a:pt x="1601390" y="917816"/>
                    <a:pt x="1558372" y="960834"/>
                    <a:pt x="1505307" y="960834"/>
                  </a:cubicBezTo>
                  <a:lnTo>
                    <a:pt x="96083" y="960834"/>
                  </a:lnTo>
                  <a:cubicBezTo>
                    <a:pt x="43018" y="960834"/>
                    <a:pt x="0" y="917816"/>
                    <a:pt x="0" y="864751"/>
                  </a:cubicBezTo>
                  <a:lnTo>
                    <a:pt x="0" y="96083"/>
                  </a:lnTo>
                  <a:close/>
                </a:path>
              </a:pathLst>
            </a:custGeom>
            <a:noFill/>
            <a:ln w="19050" cap="flat" cmpd="sng" algn="ctr">
              <a:solidFill>
                <a:srgbClr val="474746"/>
              </a:solidFill>
              <a:prstDash val="solid"/>
            </a:ln>
            <a:effectLst>
              <a:outerShdw blurRad="40000" dist="20000" dir="5400000" rotWithShape="0">
                <a:srgbClr val="000000">
                  <a:alpha val="38000"/>
                </a:srgbClr>
              </a:outerShdw>
            </a:effectLst>
          </p:spPr>
          <p:txBody>
            <a:bodyPr spcFirstLastPara="0" vert="horz" wrap="square" lIns="85292" tIns="85292" rIns="85292" bIns="85292" numCol="1" spcCol="1270" anchor="ctr" anchorCtr="0">
              <a:noAutofit/>
            </a:bodyPr>
            <a:lstStyle/>
            <a:p>
              <a:pPr lvl="0" algn="ctr" defTabSz="666750">
                <a:lnSpc>
                  <a:spcPct val="90000"/>
                </a:lnSpc>
                <a:spcBef>
                  <a:spcPct val="0"/>
                </a:spcBef>
                <a:spcAft>
                  <a:spcPct val="35000"/>
                </a:spcAft>
                <a:defRPr/>
              </a:pPr>
              <a:r>
                <a:rPr kumimoji="0" lang="en-US" i="0" u="none" strike="noStrike" kern="0" cap="none" spc="0" normalizeH="0" baseline="0" noProof="0" dirty="0">
                  <a:ln>
                    <a:noFill/>
                  </a:ln>
                  <a:solidFill>
                    <a:srgbClr val="474746"/>
                  </a:solidFill>
                  <a:effectLst/>
                  <a:uLnTx/>
                  <a:uFillTx/>
                  <a:ea typeface="Amazon Ember" panose="020B0603020204020204" pitchFamily="34" charset="0"/>
                  <a:cs typeface="Amazon Ember" panose="020B0603020204020204" pitchFamily="34" charset="0"/>
                </a:rPr>
                <a:t>Is the </a:t>
              </a:r>
              <a:r>
                <a:rPr lang="en-US" kern="0" dirty="0">
                  <a:solidFill>
                    <a:srgbClr val="474746"/>
                  </a:solidFill>
                  <a:ea typeface="Amazon Ember" panose="020B0603020204020204" pitchFamily="34" charset="0"/>
                  <a:cs typeface="Amazon Ember" panose="020B0603020204020204" pitchFamily="34" charset="0"/>
                </a:rPr>
                <a:t>permission explicitly </a:t>
              </a:r>
              <a:r>
                <a:rPr kumimoji="0" lang="en-US" i="1" u="none" strike="noStrike" kern="0" cap="none" spc="0" normalizeH="0" baseline="0" noProof="0" dirty="0">
                  <a:ln>
                    <a:noFill/>
                  </a:ln>
                  <a:solidFill>
                    <a:srgbClr val="474746"/>
                  </a:solidFill>
                  <a:effectLst/>
                  <a:uLnTx/>
                  <a:uFillTx/>
                  <a:ea typeface="Amazon Ember" panose="020B0603020204020204" pitchFamily="34" charset="0"/>
                  <a:cs typeface="Amazon Ember" panose="020B0603020204020204" pitchFamily="34" charset="0"/>
                </a:rPr>
                <a:t>allowed </a:t>
              </a:r>
              <a:r>
                <a:rPr kumimoji="0" lang="en-US" sz="1600" i="0" u="none" strike="noStrike" kern="0" cap="none" spc="0" normalizeH="0" baseline="0" noProof="0" dirty="0">
                  <a:ln>
                    <a:noFill/>
                  </a:ln>
                  <a:solidFill>
                    <a:srgbClr val="474746"/>
                  </a:solidFill>
                  <a:effectLst/>
                  <a:uLnTx/>
                  <a:uFillTx/>
                  <a:ea typeface="Amazon Ember" panose="020B0603020204020204" pitchFamily="34" charset="0"/>
                  <a:cs typeface="Amazon Ember" panose="020B0603020204020204" pitchFamily="34" charset="0"/>
                </a:rPr>
                <a:t>?</a:t>
              </a:r>
            </a:p>
          </p:txBody>
        </p:sp>
        <p:sp>
          <p:nvSpPr>
            <p:cNvPr id="44" name="Freeform 43"/>
            <p:cNvSpPr/>
            <p:nvPr/>
          </p:nvSpPr>
          <p:spPr>
            <a:xfrm>
              <a:off x="4922525" y="4499657"/>
              <a:ext cx="2511769" cy="577388"/>
            </a:xfrm>
            <a:custGeom>
              <a:avLst/>
              <a:gdLst>
                <a:gd name="connsiteX0" fmla="*/ 0 w 1601390"/>
                <a:gd name="connsiteY0" fmla="*/ 96083 h 960834"/>
                <a:gd name="connsiteX1" fmla="*/ 96083 w 1601390"/>
                <a:gd name="connsiteY1" fmla="*/ 0 h 960834"/>
                <a:gd name="connsiteX2" fmla="*/ 1505307 w 1601390"/>
                <a:gd name="connsiteY2" fmla="*/ 0 h 960834"/>
                <a:gd name="connsiteX3" fmla="*/ 1601390 w 1601390"/>
                <a:gd name="connsiteY3" fmla="*/ 96083 h 960834"/>
                <a:gd name="connsiteX4" fmla="*/ 1601390 w 1601390"/>
                <a:gd name="connsiteY4" fmla="*/ 864751 h 960834"/>
                <a:gd name="connsiteX5" fmla="*/ 1505307 w 1601390"/>
                <a:gd name="connsiteY5" fmla="*/ 960834 h 960834"/>
                <a:gd name="connsiteX6" fmla="*/ 96083 w 1601390"/>
                <a:gd name="connsiteY6" fmla="*/ 960834 h 960834"/>
                <a:gd name="connsiteX7" fmla="*/ 0 w 1601390"/>
                <a:gd name="connsiteY7" fmla="*/ 864751 h 960834"/>
                <a:gd name="connsiteX8" fmla="*/ 0 w 1601390"/>
                <a:gd name="connsiteY8" fmla="*/ 96083 h 960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01390" h="960834">
                  <a:moveTo>
                    <a:pt x="0" y="96083"/>
                  </a:moveTo>
                  <a:cubicBezTo>
                    <a:pt x="0" y="43018"/>
                    <a:pt x="43018" y="0"/>
                    <a:pt x="96083" y="0"/>
                  </a:cubicBezTo>
                  <a:lnTo>
                    <a:pt x="1505307" y="0"/>
                  </a:lnTo>
                  <a:cubicBezTo>
                    <a:pt x="1558372" y="0"/>
                    <a:pt x="1601390" y="43018"/>
                    <a:pt x="1601390" y="96083"/>
                  </a:cubicBezTo>
                  <a:lnTo>
                    <a:pt x="1601390" y="864751"/>
                  </a:lnTo>
                  <a:cubicBezTo>
                    <a:pt x="1601390" y="917816"/>
                    <a:pt x="1558372" y="960834"/>
                    <a:pt x="1505307" y="960834"/>
                  </a:cubicBezTo>
                  <a:lnTo>
                    <a:pt x="96083" y="960834"/>
                  </a:lnTo>
                  <a:cubicBezTo>
                    <a:pt x="43018" y="960834"/>
                    <a:pt x="0" y="917816"/>
                    <a:pt x="0" y="864751"/>
                  </a:cubicBezTo>
                  <a:lnTo>
                    <a:pt x="0" y="96083"/>
                  </a:lnTo>
                  <a:close/>
                </a:path>
              </a:pathLst>
            </a:custGeom>
            <a:noFill/>
            <a:ln w="25400" cap="flat" cmpd="sng" algn="ctr">
              <a:solidFill>
                <a:srgbClr val="474746"/>
              </a:solidFill>
              <a:prstDash val="solid"/>
            </a:ln>
            <a:effectLst/>
          </p:spPr>
          <p:txBody>
            <a:bodyPr spcFirstLastPara="0" vert="horz" wrap="square" lIns="85292" tIns="85292" rIns="85292" bIns="85292" numCol="1" spcCol="1270" anchor="ctr" anchorCtr="0">
              <a:noAutofit/>
            </a:bodyPr>
            <a:lstStyle/>
            <a:p>
              <a:pPr marL="0" marR="0" lvl="0" indent="0" algn="ctr" defTabSz="666750" eaLnBrk="1" fontAlgn="auto" latinLnBrk="0" hangingPunct="1">
                <a:lnSpc>
                  <a:spcPct val="90000"/>
                </a:lnSpc>
                <a:spcBef>
                  <a:spcPct val="0"/>
                </a:spcBef>
                <a:spcAft>
                  <a:spcPct val="35000"/>
                </a:spcAft>
                <a:buClrTx/>
                <a:buSzTx/>
                <a:buFontTx/>
                <a:buNone/>
                <a:tabLst/>
                <a:defRPr/>
              </a:pPr>
              <a:r>
                <a:rPr kumimoji="0" lang="en-US" i="0" u="none" strike="noStrike" kern="0" cap="none" spc="0" normalizeH="0" baseline="0" noProof="0" dirty="0">
                  <a:ln>
                    <a:noFill/>
                  </a:ln>
                  <a:solidFill>
                    <a:schemeClr val="accent3"/>
                  </a:solidFill>
                  <a:effectLst/>
                  <a:uLnTx/>
                  <a:uFillTx/>
                  <a:latin typeface="Amazon Ember" panose="020B0603020204020204" pitchFamily="34" charset="0"/>
                  <a:ea typeface="Amazon Ember" panose="020B0603020204020204" pitchFamily="34" charset="0"/>
                  <a:cs typeface="Amazon Ember" panose="020B0603020204020204" pitchFamily="34" charset="0"/>
                </a:rPr>
                <a:t>Allow</a:t>
              </a:r>
            </a:p>
          </p:txBody>
        </p:sp>
        <p:sp>
          <p:nvSpPr>
            <p:cNvPr id="45" name="Freeform 44"/>
            <p:cNvSpPr/>
            <p:nvPr/>
          </p:nvSpPr>
          <p:spPr>
            <a:xfrm>
              <a:off x="8480684" y="2821315"/>
              <a:ext cx="2476856" cy="607685"/>
            </a:xfrm>
            <a:custGeom>
              <a:avLst/>
              <a:gdLst>
                <a:gd name="connsiteX0" fmla="*/ 0 w 1601390"/>
                <a:gd name="connsiteY0" fmla="*/ 96083 h 960834"/>
                <a:gd name="connsiteX1" fmla="*/ 96083 w 1601390"/>
                <a:gd name="connsiteY1" fmla="*/ 0 h 960834"/>
                <a:gd name="connsiteX2" fmla="*/ 1505307 w 1601390"/>
                <a:gd name="connsiteY2" fmla="*/ 0 h 960834"/>
                <a:gd name="connsiteX3" fmla="*/ 1601390 w 1601390"/>
                <a:gd name="connsiteY3" fmla="*/ 96083 h 960834"/>
                <a:gd name="connsiteX4" fmla="*/ 1601390 w 1601390"/>
                <a:gd name="connsiteY4" fmla="*/ 864751 h 960834"/>
                <a:gd name="connsiteX5" fmla="*/ 1505307 w 1601390"/>
                <a:gd name="connsiteY5" fmla="*/ 960834 h 960834"/>
                <a:gd name="connsiteX6" fmla="*/ 96083 w 1601390"/>
                <a:gd name="connsiteY6" fmla="*/ 960834 h 960834"/>
                <a:gd name="connsiteX7" fmla="*/ 0 w 1601390"/>
                <a:gd name="connsiteY7" fmla="*/ 864751 h 960834"/>
                <a:gd name="connsiteX8" fmla="*/ 0 w 1601390"/>
                <a:gd name="connsiteY8" fmla="*/ 96083 h 960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01390" h="960834">
                  <a:moveTo>
                    <a:pt x="0" y="96083"/>
                  </a:moveTo>
                  <a:cubicBezTo>
                    <a:pt x="0" y="43018"/>
                    <a:pt x="43018" y="0"/>
                    <a:pt x="96083" y="0"/>
                  </a:cubicBezTo>
                  <a:lnTo>
                    <a:pt x="1505307" y="0"/>
                  </a:lnTo>
                  <a:cubicBezTo>
                    <a:pt x="1558372" y="0"/>
                    <a:pt x="1601390" y="43018"/>
                    <a:pt x="1601390" y="96083"/>
                  </a:cubicBezTo>
                  <a:lnTo>
                    <a:pt x="1601390" y="864751"/>
                  </a:lnTo>
                  <a:cubicBezTo>
                    <a:pt x="1601390" y="917816"/>
                    <a:pt x="1558372" y="960834"/>
                    <a:pt x="1505307" y="960834"/>
                  </a:cubicBezTo>
                  <a:lnTo>
                    <a:pt x="96083" y="960834"/>
                  </a:lnTo>
                  <a:cubicBezTo>
                    <a:pt x="43018" y="960834"/>
                    <a:pt x="0" y="917816"/>
                    <a:pt x="0" y="864751"/>
                  </a:cubicBezTo>
                  <a:lnTo>
                    <a:pt x="0" y="96083"/>
                  </a:lnTo>
                  <a:close/>
                </a:path>
              </a:pathLst>
            </a:custGeom>
            <a:noFill/>
            <a:ln w="25400" cap="flat" cmpd="sng" algn="ctr">
              <a:solidFill>
                <a:srgbClr val="474746"/>
              </a:solidFill>
              <a:prstDash val="solid"/>
            </a:ln>
            <a:effectLst/>
          </p:spPr>
          <p:txBody>
            <a:bodyPr spcFirstLastPara="0" vert="horz" wrap="square" lIns="85292" tIns="85292" rIns="85292" bIns="85292" numCol="1" spcCol="1270" anchor="ctr" anchorCtr="0">
              <a:noAutofit/>
            </a:bodyPr>
            <a:lstStyle/>
            <a:p>
              <a:pPr marL="0" marR="0" lvl="0" indent="0" algn="ctr" defTabSz="666750" eaLnBrk="1" fontAlgn="auto" latinLnBrk="0" hangingPunct="1">
                <a:lnSpc>
                  <a:spcPct val="90000"/>
                </a:lnSpc>
                <a:spcBef>
                  <a:spcPct val="0"/>
                </a:spcBef>
                <a:spcAft>
                  <a:spcPct val="35000"/>
                </a:spcAft>
                <a:buClrTx/>
                <a:buSzTx/>
                <a:buFontTx/>
                <a:buNone/>
                <a:tabLst/>
                <a:defRPr/>
              </a:pPr>
              <a:r>
                <a:rPr kumimoji="0" lang="en-US" i="0" u="none" strike="noStrike" kern="0" cap="none" spc="0" normalizeH="0" baseline="0" noProof="0" dirty="0">
                  <a:ln>
                    <a:noFill/>
                  </a:ln>
                  <a:solidFill>
                    <a:srgbClr val="FF0000"/>
                  </a:solidFill>
                  <a:effectLst/>
                  <a:uLnTx/>
                  <a:uFillTx/>
                  <a:latin typeface="Amazon Ember" panose="020B0603020204020204" pitchFamily="34" charset="0"/>
                  <a:ea typeface="Amazon Ember" panose="020B0603020204020204" pitchFamily="34" charset="0"/>
                  <a:cs typeface="Amazon Ember" panose="020B0603020204020204" pitchFamily="34" charset="0"/>
                </a:rPr>
                <a:t>Deny</a:t>
              </a:r>
            </a:p>
          </p:txBody>
        </p:sp>
        <p:sp>
          <p:nvSpPr>
            <p:cNvPr id="46" name="Down Arrow 45"/>
            <p:cNvSpPr/>
            <p:nvPr/>
          </p:nvSpPr>
          <p:spPr>
            <a:xfrm>
              <a:off x="2075366" y="3807762"/>
              <a:ext cx="1194507" cy="636471"/>
            </a:xfrm>
            <a:prstGeom prst="downArrow">
              <a:avLst>
                <a:gd name="adj1" fmla="val 65625"/>
                <a:gd name="adj2" fmla="val 50000"/>
              </a:avLst>
            </a:prstGeom>
            <a:solidFill>
              <a:sysClr val="window" lastClr="FFFFFF"/>
            </a:solidFill>
            <a:ln w="25400" cap="flat" cmpd="sng" algn="ctr">
              <a:solidFill>
                <a:srgbClr val="474746"/>
              </a:solidFill>
              <a:prstDash val="solid"/>
            </a:ln>
            <a:effectLst/>
          </p:spPr>
          <p:txBody>
            <a:bodyPr spcFirstLastPara="0" vert="horz" wrap="square" lIns="0" tIns="91440" rIns="0" bIns="0" numCol="1" spcCol="1270" anchor="ctr" anchorCtr="0">
              <a:noAutofit/>
            </a:bodyPr>
            <a:lstStyle/>
            <a:p>
              <a:pPr marL="0" marR="0" lvl="0" indent="0" algn="ctr" defTabSz="533400" eaLnBrk="1" fontAlgn="auto" latinLnBrk="0" hangingPunct="1">
                <a:lnSpc>
                  <a:spcPct val="90000"/>
                </a:lnSpc>
                <a:spcBef>
                  <a:spcPct val="0"/>
                </a:spcBef>
                <a:spcAft>
                  <a:spcPct val="35000"/>
                </a:spcAft>
                <a:buClrTx/>
                <a:buSzTx/>
                <a:buFontTx/>
                <a:buNone/>
                <a:tabLst/>
                <a:defRPr/>
              </a:pPr>
              <a:r>
                <a:rPr kumimoji="0" lang="en-US" sz="1800" b="0" i="0" u="none" strike="noStrike" kern="0" cap="none" spc="0" normalizeH="0" baseline="0" noProof="0" dirty="0">
                  <a:ln>
                    <a:noFill/>
                  </a:ln>
                  <a:solidFill>
                    <a:srgbClr val="FF0000"/>
                  </a:solidFill>
                  <a:effectLst/>
                  <a:uLnTx/>
                  <a:uFillTx/>
                  <a:latin typeface="Amazon Ember" panose="020B0603020204020204" pitchFamily="34" charset="0"/>
                  <a:ea typeface="Amazon Ember" panose="020B0603020204020204" pitchFamily="34" charset="0"/>
                  <a:cs typeface="Amazon Ember" panose="020B0603020204020204" pitchFamily="34" charset="0"/>
                </a:rPr>
                <a:t>Yes</a:t>
              </a:r>
              <a:endParaRPr kumimoji="0" lang="en-US" sz="1200" b="0" i="0" u="none" strike="noStrike" kern="0" cap="none" spc="0" normalizeH="0" baseline="0" noProof="0" dirty="0">
                <a:ln>
                  <a:noFill/>
                </a:ln>
                <a:solidFill>
                  <a:srgbClr val="FF0000"/>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47" name="Freeform 46"/>
            <p:cNvSpPr/>
            <p:nvPr/>
          </p:nvSpPr>
          <p:spPr>
            <a:xfrm>
              <a:off x="7497624" y="2645543"/>
              <a:ext cx="919730" cy="1001716"/>
            </a:xfrm>
            <a:custGeom>
              <a:avLst/>
              <a:gdLst>
                <a:gd name="connsiteX0" fmla="*/ 0 w 339494"/>
                <a:gd name="connsiteY0" fmla="*/ 79429 h 397144"/>
                <a:gd name="connsiteX1" fmla="*/ 169747 w 339494"/>
                <a:gd name="connsiteY1" fmla="*/ 79429 h 397144"/>
                <a:gd name="connsiteX2" fmla="*/ 169747 w 339494"/>
                <a:gd name="connsiteY2" fmla="*/ 0 h 397144"/>
                <a:gd name="connsiteX3" fmla="*/ 339494 w 339494"/>
                <a:gd name="connsiteY3" fmla="*/ 198572 h 397144"/>
                <a:gd name="connsiteX4" fmla="*/ 169747 w 339494"/>
                <a:gd name="connsiteY4" fmla="*/ 397144 h 397144"/>
                <a:gd name="connsiteX5" fmla="*/ 169747 w 339494"/>
                <a:gd name="connsiteY5" fmla="*/ 317715 h 397144"/>
                <a:gd name="connsiteX6" fmla="*/ 0 w 339494"/>
                <a:gd name="connsiteY6" fmla="*/ 317715 h 397144"/>
                <a:gd name="connsiteX7" fmla="*/ 0 w 339494"/>
                <a:gd name="connsiteY7" fmla="*/ 79429 h 397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9494" h="397144">
                  <a:moveTo>
                    <a:pt x="0" y="79429"/>
                  </a:moveTo>
                  <a:lnTo>
                    <a:pt x="169747" y="79429"/>
                  </a:lnTo>
                  <a:lnTo>
                    <a:pt x="169747" y="0"/>
                  </a:lnTo>
                  <a:lnTo>
                    <a:pt x="339494" y="198572"/>
                  </a:lnTo>
                  <a:lnTo>
                    <a:pt x="169747" y="397144"/>
                  </a:lnTo>
                  <a:lnTo>
                    <a:pt x="169747" y="317715"/>
                  </a:lnTo>
                  <a:lnTo>
                    <a:pt x="0" y="317715"/>
                  </a:lnTo>
                  <a:lnTo>
                    <a:pt x="0" y="79429"/>
                  </a:lnTo>
                  <a:close/>
                </a:path>
              </a:pathLst>
            </a:custGeom>
            <a:solidFill>
              <a:sysClr val="window" lastClr="FFFFFF"/>
            </a:solidFill>
            <a:ln w="25400" cap="flat" cmpd="sng" algn="ctr">
              <a:solidFill>
                <a:srgbClr val="474746"/>
              </a:solidFill>
              <a:prstDash val="solid"/>
            </a:ln>
            <a:effectLst/>
          </p:spPr>
          <p:txBody>
            <a:bodyPr spcFirstLastPara="0" vert="horz" wrap="square" lIns="0" tIns="79429" rIns="101848" bIns="79429" numCol="1" spcCol="1270" anchor="ctr" anchorCtr="0">
              <a:noAutofit/>
            </a:bodyPr>
            <a:lstStyle/>
            <a:p>
              <a:pPr marL="0" marR="0" lvl="0" indent="0" algn="ctr" defTabSz="533400" eaLnBrk="1" fontAlgn="auto" latinLnBrk="0" hangingPunct="1">
                <a:lnSpc>
                  <a:spcPct val="90000"/>
                </a:lnSpc>
                <a:spcBef>
                  <a:spcPct val="0"/>
                </a:spcBef>
                <a:spcAft>
                  <a:spcPct val="35000"/>
                </a:spcAft>
                <a:buClrTx/>
                <a:buSzTx/>
                <a:buFontTx/>
                <a:buNone/>
                <a:tabLst/>
                <a:defRPr/>
              </a:pPr>
              <a:r>
                <a:rPr kumimoji="0" lang="en-US" sz="1800" b="0" i="0" u="none" strike="noStrike" kern="0" cap="none" spc="0" normalizeH="0" baseline="0" noProof="0" dirty="0">
                  <a:ln>
                    <a:noFill/>
                  </a:ln>
                  <a:solidFill>
                    <a:srgbClr val="FF0000"/>
                  </a:solidFill>
                  <a:effectLst/>
                  <a:uLnTx/>
                  <a:uFillTx/>
                  <a:latin typeface="Amazon Ember" panose="020B0603020204020204" pitchFamily="34" charset="0"/>
                  <a:ea typeface="Amazon Ember" panose="020B0603020204020204" pitchFamily="34" charset="0"/>
                  <a:cs typeface="Amazon Ember" panose="020B0603020204020204" pitchFamily="34" charset="0"/>
                </a:rPr>
                <a:t>No</a:t>
              </a:r>
              <a:endParaRPr kumimoji="0" lang="en-US" sz="1200" b="0" i="0" u="none" strike="noStrike" kern="0" cap="none" spc="0" normalizeH="0" baseline="0" noProof="0" dirty="0">
                <a:ln>
                  <a:noFill/>
                </a:ln>
                <a:solidFill>
                  <a:srgbClr val="FF0000"/>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48" name="Down Arrow 47"/>
            <p:cNvSpPr/>
            <p:nvPr/>
          </p:nvSpPr>
          <p:spPr>
            <a:xfrm>
              <a:off x="5598612" y="3818452"/>
              <a:ext cx="1194507" cy="636471"/>
            </a:xfrm>
            <a:prstGeom prst="downArrow">
              <a:avLst>
                <a:gd name="adj1" fmla="val 65625"/>
                <a:gd name="adj2" fmla="val 50000"/>
              </a:avLst>
            </a:prstGeom>
            <a:solidFill>
              <a:sysClr val="window" lastClr="FFFFFF"/>
            </a:solidFill>
            <a:ln w="25400" cap="flat" cmpd="sng" algn="ctr">
              <a:solidFill>
                <a:srgbClr val="474746"/>
              </a:solidFill>
              <a:prstDash val="solid"/>
            </a:ln>
            <a:effectLst/>
          </p:spPr>
          <p:txBody>
            <a:bodyPr spcFirstLastPara="0" vert="horz" wrap="square" lIns="0" tIns="91440" rIns="0" bIns="0" numCol="1" spcCol="1270" anchor="ctr" anchorCtr="0">
              <a:noAutofit/>
            </a:bodyPr>
            <a:lstStyle/>
            <a:p>
              <a:pPr marL="0" marR="0" lvl="0" indent="0" algn="ctr" defTabSz="533400" eaLnBrk="1" fontAlgn="auto" latinLnBrk="0" hangingPunct="1">
                <a:lnSpc>
                  <a:spcPct val="90000"/>
                </a:lnSpc>
                <a:spcBef>
                  <a:spcPct val="0"/>
                </a:spcBef>
                <a:spcAft>
                  <a:spcPct val="35000"/>
                </a:spcAft>
                <a:buClrTx/>
                <a:buSzTx/>
                <a:buFontTx/>
                <a:buNone/>
                <a:tabLst/>
                <a:defRPr/>
              </a:pPr>
              <a:r>
                <a:rPr kumimoji="0" lang="en-US" sz="1800" b="0" i="0" u="none" strike="noStrike" kern="0" cap="none" spc="0" normalizeH="0" baseline="0" noProof="0" dirty="0">
                  <a:ln>
                    <a:noFill/>
                  </a:ln>
                  <a:effectLst/>
                  <a:uLnTx/>
                  <a:uFillTx/>
                  <a:latin typeface="Amazon Ember" panose="020B0603020204020204" pitchFamily="34" charset="0"/>
                  <a:ea typeface="Amazon Ember" panose="020B0603020204020204" pitchFamily="34" charset="0"/>
                  <a:cs typeface="Amazon Ember" panose="020B0603020204020204" pitchFamily="34" charset="0"/>
                </a:rPr>
                <a:t>Yes</a:t>
              </a:r>
              <a:endParaRPr kumimoji="0" lang="en-US" sz="1200" b="0" i="0" u="none" strike="noStrike" kern="0" cap="none" spc="0" normalizeH="0" baseline="0" noProof="0" dirty="0">
                <a:ln>
                  <a:noFill/>
                </a:ln>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16" name="TextBox 15">
              <a:extLst>
                <a:ext uri="{FF2B5EF4-FFF2-40B4-BE49-F238E27FC236}">
                  <a16:creationId xmlns:a16="http://schemas.microsoft.com/office/drawing/2014/main" id="{0221306B-1606-B34A-BFF7-B733BB846CE8}"/>
                </a:ext>
              </a:extLst>
            </p:cNvPr>
            <p:cNvSpPr txBox="1"/>
            <p:nvPr/>
          </p:nvSpPr>
          <p:spPr>
            <a:xfrm>
              <a:off x="8865220" y="3429000"/>
              <a:ext cx="1706136" cy="338554"/>
            </a:xfrm>
            <a:prstGeom prst="rect">
              <a:avLst/>
            </a:prstGeom>
            <a:noFill/>
          </p:spPr>
          <p:txBody>
            <a:bodyPr wrap="square" rtlCol="0">
              <a:spAutoFit/>
            </a:bodyPr>
            <a:lstStyle/>
            <a:p>
              <a:pPr algn="ctr"/>
              <a:r>
                <a:rPr lang="en-US" sz="1600" b="1" dirty="0"/>
                <a:t>Implicit deny</a:t>
              </a:r>
              <a:endParaRPr lang="en-US" sz="1400" b="1" dirty="0"/>
            </a:p>
          </p:txBody>
        </p:sp>
      </p:grpSp>
      <p:sp>
        <p:nvSpPr>
          <p:cNvPr id="2" name="Footer Placeholder 1">
            <a:extLst>
              <a:ext uri="{FF2B5EF4-FFF2-40B4-BE49-F238E27FC236}">
                <a16:creationId xmlns:a16="http://schemas.microsoft.com/office/drawing/2014/main" id="{A4E09F2D-CEBE-B747-BE9E-86D0CA499158}"/>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4" name="Slide Number Placeholder 3">
            <a:extLst>
              <a:ext uri="{FF2B5EF4-FFF2-40B4-BE49-F238E27FC236}">
                <a16:creationId xmlns:a16="http://schemas.microsoft.com/office/drawing/2014/main" id="{8767DD25-673F-1747-AF72-7EEB20A0B597}"/>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24</a:t>
            </a:fld>
            <a:endParaRPr lang="en-US" dirty="0"/>
          </a:p>
        </p:txBody>
      </p:sp>
    </p:spTree>
    <p:custDataLst>
      <p:tags r:id="rId1"/>
    </p:custDataLst>
    <p:extLst>
      <p:ext uri="{BB962C8B-B14F-4D97-AF65-F5344CB8AC3E}">
        <p14:creationId xmlns:p14="http://schemas.microsoft.com/office/powerpoint/2010/main" val="5980344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IAM groups</a:t>
            </a:r>
          </a:p>
        </p:txBody>
      </p:sp>
      <p:sp>
        <p:nvSpPr>
          <p:cNvPr id="3" name="Content Placeholder 2"/>
          <p:cNvSpPr>
            <a:spLocks noGrp="1"/>
          </p:cNvSpPr>
          <p:nvPr>
            <p:ph idx="1"/>
          </p:nvPr>
        </p:nvSpPr>
        <p:spPr>
          <a:xfrm>
            <a:off x="419099" y="1528175"/>
            <a:ext cx="5921491" cy="4648788"/>
          </a:xfrm>
        </p:spPr>
        <p:txBody>
          <a:bodyPr/>
          <a:lstStyle/>
          <a:p>
            <a:pPr marL="238125" lvl="1" indent="-225425">
              <a:lnSpc>
                <a:spcPct val="150000"/>
              </a:lnSpc>
            </a:pPr>
            <a:r>
              <a:rPr lang="en-US" dirty="0"/>
              <a:t>An </a:t>
            </a:r>
            <a:r>
              <a:rPr lang="en-US" b="1" dirty="0">
                <a:solidFill>
                  <a:schemeClr val="accent5"/>
                </a:solidFill>
              </a:rPr>
              <a:t>IAM group</a:t>
            </a:r>
            <a:r>
              <a:rPr lang="en-US" dirty="0"/>
              <a:t> is a collection of IAM users</a:t>
            </a:r>
          </a:p>
          <a:p>
            <a:pPr marL="238125" lvl="1" indent="-225425">
              <a:lnSpc>
                <a:spcPct val="100000"/>
              </a:lnSpc>
            </a:pPr>
            <a:r>
              <a:rPr lang="en-US" dirty="0"/>
              <a:t>A group is used to grant the same permissions to multiple users</a:t>
            </a:r>
          </a:p>
          <a:p>
            <a:pPr marL="695325" lvl="2" indent="-225425">
              <a:lnSpc>
                <a:spcPct val="100000"/>
              </a:lnSpc>
            </a:pPr>
            <a:r>
              <a:rPr lang="en-US" dirty="0"/>
              <a:t>Permissions granted by attaching IAM </a:t>
            </a:r>
            <a:r>
              <a:rPr lang="en-US" i="1" dirty="0"/>
              <a:t>policy </a:t>
            </a:r>
            <a:r>
              <a:rPr lang="en-US" dirty="0"/>
              <a:t>or policies to the group</a:t>
            </a:r>
          </a:p>
          <a:p>
            <a:pPr marL="238125" lvl="1" indent="-225425">
              <a:lnSpc>
                <a:spcPct val="150000"/>
              </a:lnSpc>
            </a:pPr>
            <a:r>
              <a:rPr lang="en-US" dirty="0"/>
              <a:t>A user can belong to multiple groups</a:t>
            </a:r>
          </a:p>
          <a:p>
            <a:pPr marL="238125" lvl="1" indent="-225425">
              <a:lnSpc>
                <a:spcPct val="150000"/>
              </a:lnSpc>
            </a:pPr>
            <a:r>
              <a:rPr lang="en-US" dirty="0"/>
              <a:t>There is no default group</a:t>
            </a:r>
          </a:p>
          <a:p>
            <a:pPr marL="238125" lvl="1" indent="-225425">
              <a:lnSpc>
                <a:spcPct val="150000"/>
              </a:lnSpc>
            </a:pPr>
            <a:r>
              <a:rPr lang="en-US" dirty="0"/>
              <a:t>Groups cannot be nested</a:t>
            </a:r>
          </a:p>
        </p:txBody>
      </p:sp>
      <p:sp>
        <p:nvSpPr>
          <p:cNvPr id="5" name="Slide Number Placeholder 4">
            <a:extLst>
              <a:ext uri="{FF2B5EF4-FFF2-40B4-BE49-F238E27FC236}">
                <a16:creationId xmlns:a16="http://schemas.microsoft.com/office/drawing/2014/main" id="{D2E544D2-0243-9144-B283-CC358799B220}"/>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pPr/>
              <a:t>25</a:t>
            </a:fld>
            <a:endParaRPr lang="en-US" dirty="0"/>
          </a:p>
        </p:txBody>
      </p:sp>
      <p:sp>
        <p:nvSpPr>
          <p:cNvPr id="4" name="Footer Placeholder 3">
            <a:extLst>
              <a:ext uri="{FF2B5EF4-FFF2-40B4-BE49-F238E27FC236}">
                <a16:creationId xmlns:a16="http://schemas.microsoft.com/office/drawing/2014/main" id="{68B08A92-B805-A34D-A455-EEB1B2ECC38B}"/>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grpSp>
        <p:nvGrpSpPr>
          <p:cNvPr id="26" name="Group 25" descr="A diagram showing an AWS Account with three IAM groups defined (Admins, Developers, and Testers). Each group has two or three users as members.">
            <a:extLst>
              <a:ext uri="{FF2B5EF4-FFF2-40B4-BE49-F238E27FC236}">
                <a16:creationId xmlns:a16="http://schemas.microsoft.com/office/drawing/2014/main" id="{A71F8802-A305-C248-8C6A-A7E7F902162C}"/>
              </a:ext>
            </a:extLst>
          </p:cNvPr>
          <p:cNvGrpSpPr/>
          <p:nvPr/>
        </p:nvGrpSpPr>
        <p:grpSpPr>
          <a:xfrm>
            <a:off x="6540500" y="1599188"/>
            <a:ext cx="5009791" cy="3493072"/>
            <a:chOff x="6551745" y="1599188"/>
            <a:chExt cx="5009791" cy="3493072"/>
          </a:xfrm>
        </p:grpSpPr>
        <p:pic>
          <p:nvPicPr>
            <p:cNvPr id="30" name="Graphic 29">
              <a:extLst>
                <a:ext uri="{FF2B5EF4-FFF2-40B4-BE49-F238E27FC236}">
                  <a16:creationId xmlns:a16="http://schemas.microsoft.com/office/drawing/2014/main" id="{066B2145-CAC3-4941-9D02-40AA94A1077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994007" y="1599188"/>
              <a:ext cx="740597" cy="740597"/>
            </a:xfrm>
            <a:prstGeom prst="rect">
              <a:avLst/>
            </a:prstGeom>
          </p:spPr>
        </p:pic>
        <p:sp>
          <p:nvSpPr>
            <p:cNvPr id="34" name="TextBox 33">
              <a:extLst>
                <a:ext uri="{FF2B5EF4-FFF2-40B4-BE49-F238E27FC236}">
                  <a16:creationId xmlns:a16="http://schemas.microsoft.com/office/drawing/2014/main" id="{8BEFED3A-4F1B-3242-BA7E-651C715DDC4F}"/>
                </a:ext>
              </a:extLst>
            </p:cNvPr>
            <p:cNvSpPr txBox="1"/>
            <p:nvPr/>
          </p:nvSpPr>
          <p:spPr>
            <a:xfrm>
              <a:off x="8634826" y="1851261"/>
              <a:ext cx="1364961" cy="584775"/>
            </a:xfrm>
            <a:prstGeom prst="rect">
              <a:avLst/>
            </a:prstGeom>
            <a:noFill/>
          </p:spPr>
          <p:txBody>
            <a:bodyPr wrap="square" rtlCol="0">
              <a:spAutoFit/>
            </a:bodyPr>
            <a:lstStyle/>
            <a:p>
              <a:pPr algn="ctr"/>
              <a:r>
                <a:rPr lang="en-US" sz="1600" b="1" dirty="0"/>
                <a:t>AWS account</a:t>
              </a:r>
            </a:p>
          </p:txBody>
        </p:sp>
        <p:sp>
          <p:nvSpPr>
            <p:cNvPr id="17" name="TextBox 16">
              <a:extLst>
                <a:ext uri="{FF2B5EF4-FFF2-40B4-BE49-F238E27FC236}">
                  <a16:creationId xmlns:a16="http://schemas.microsoft.com/office/drawing/2014/main" id="{90C9B844-4EA4-1742-A219-EEC21786B82F}"/>
                </a:ext>
              </a:extLst>
            </p:cNvPr>
            <p:cNvSpPr txBox="1"/>
            <p:nvPr/>
          </p:nvSpPr>
          <p:spPr>
            <a:xfrm>
              <a:off x="6679988" y="2750456"/>
              <a:ext cx="1396649" cy="584775"/>
            </a:xfrm>
            <a:prstGeom prst="rect">
              <a:avLst/>
            </a:prstGeom>
            <a:solidFill>
              <a:schemeClr val="accent5">
                <a:lumMod val="20000"/>
                <a:lumOff val="80000"/>
              </a:schemeClr>
            </a:solidFill>
            <a:ln>
              <a:solidFill>
                <a:schemeClr val="accent1">
                  <a:shade val="50000"/>
                </a:schemeClr>
              </a:solidFill>
            </a:ln>
          </p:spPr>
          <p:txBody>
            <a:bodyPr wrap="square" rtlCol="0">
              <a:spAutoFit/>
            </a:bodyPr>
            <a:lstStyle/>
            <a:p>
              <a:pPr algn="ct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IAM group:</a:t>
              </a:r>
            </a:p>
            <a:p>
              <a:pPr algn="ctr"/>
              <a:r>
                <a:rPr lang="en-US" sz="1600" b="1" dirty="0">
                  <a:latin typeface="Amazon Ember Light" panose="020B0403020204020204" pitchFamily="34" charset="0"/>
                  <a:ea typeface="Amazon Ember Light" panose="020B0403020204020204" pitchFamily="34" charset="0"/>
                  <a:cs typeface="Amazon Ember Light" panose="020B0403020204020204" pitchFamily="34" charset="0"/>
                </a:rPr>
                <a:t>Admins</a:t>
              </a:r>
            </a:p>
          </p:txBody>
        </p:sp>
        <p:sp>
          <p:nvSpPr>
            <p:cNvPr id="85" name="TextBox 84">
              <a:extLst>
                <a:ext uri="{FF2B5EF4-FFF2-40B4-BE49-F238E27FC236}">
                  <a16:creationId xmlns:a16="http://schemas.microsoft.com/office/drawing/2014/main" id="{142E8CF6-04AA-4D49-8F61-D0A17CE3A779}"/>
                </a:ext>
              </a:extLst>
            </p:cNvPr>
            <p:cNvSpPr txBox="1"/>
            <p:nvPr/>
          </p:nvSpPr>
          <p:spPr>
            <a:xfrm>
              <a:off x="6551745" y="3549969"/>
              <a:ext cx="1653134" cy="338554"/>
            </a:xfrm>
            <a:prstGeom prst="rect">
              <a:avLst/>
            </a:prstGeom>
            <a:noFill/>
            <a:ln>
              <a:solidFill>
                <a:schemeClr val="accent1">
                  <a:shade val="50000"/>
                </a:schemeClr>
              </a:solidFill>
            </a:ln>
          </p:spPr>
          <p:txBody>
            <a:bodyPr wrap="none" rtlCol="0">
              <a:noAutofit/>
            </a:bodyPr>
            <a:lstStyle/>
            <a:p>
              <a:pPr algn="ctr"/>
              <a:r>
                <a:rPr lang="en-US" dirty="0">
                  <a:latin typeface="Amazon Ember Light" panose="020B0403020204020204" pitchFamily="34" charset="0"/>
                  <a:ea typeface="Amazon Ember Light" panose="020B0403020204020204" pitchFamily="34" charset="0"/>
                  <a:cs typeface="Amazon Ember Light" panose="020B0403020204020204" pitchFamily="34" charset="0"/>
                </a:rPr>
                <a:t>Carlos Salazar</a:t>
              </a:r>
            </a:p>
          </p:txBody>
        </p:sp>
        <p:sp>
          <p:nvSpPr>
            <p:cNvPr id="86" name="TextBox 85">
              <a:extLst>
                <a:ext uri="{FF2B5EF4-FFF2-40B4-BE49-F238E27FC236}">
                  <a16:creationId xmlns:a16="http://schemas.microsoft.com/office/drawing/2014/main" id="{28821B09-4B05-FD41-BE13-CA347103E6F3}"/>
                </a:ext>
              </a:extLst>
            </p:cNvPr>
            <p:cNvSpPr txBox="1"/>
            <p:nvPr/>
          </p:nvSpPr>
          <p:spPr>
            <a:xfrm>
              <a:off x="6551745" y="4150792"/>
              <a:ext cx="1653134" cy="338554"/>
            </a:xfrm>
            <a:prstGeom prst="rect">
              <a:avLst/>
            </a:prstGeom>
            <a:noFill/>
            <a:ln>
              <a:solidFill>
                <a:schemeClr val="accent1">
                  <a:shade val="50000"/>
                </a:schemeClr>
              </a:solidFill>
            </a:ln>
          </p:spPr>
          <p:txBody>
            <a:bodyPr wrap="none" rtlCol="0">
              <a:noAutofit/>
            </a:bodyPr>
            <a:lstStyle/>
            <a:p>
              <a:pPr algn="ctr"/>
              <a:r>
                <a:rPr lang="en-US" dirty="0"/>
                <a:t>Márcia Oliveira</a:t>
              </a: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88" name="TextBox 87">
              <a:extLst>
                <a:ext uri="{FF2B5EF4-FFF2-40B4-BE49-F238E27FC236}">
                  <a16:creationId xmlns:a16="http://schemas.microsoft.com/office/drawing/2014/main" id="{F0F13199-A3F2-424B-BA5F-9A4E5AEA6419}"/>
                </a:ext>
              </a:extLst>
            </p:cNvPr>
            <p:cNvSpPr txBox="1"/>
            <p:nvPr/>
          </p:nvSpPr>
          <p:spPr>
            <a:xfrm>
              <a:off x="8430868" y="3549818"/>
              <a:ext cx="1371600" cy="338554"/>
            </a:xfrm>
            <a:prstGeom prst="rect">
              <a:avLst/>
            </a:prstGeom>
            <a:noFill/>
            <a:ln>
              <a:solidFill>
                <a:schemeClr val="accent1">
                  <a:shade val="50000"/>
                </a:schemeClr>
              </a:solidFill>
            </a:ln>
          </p:spPr>
          <p:txBody>
            <a:bodyPr wrap="none" rtlCol="0">
              <a:noAutofit/>
            </a:bodyPr>
            <a:lstStyle/>
            <a:p>
              <a:pPr algn="ctr"/>
              <a:r>
                <a:rPr lang="en-US" dirty="0"/>
                <a:t>Li Juan</a:t>
              </a: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89" name="TextBox 88">
              <a:extLst>
                <a:ext uri="{FF2B5EF4-FFF2-40B4-BE49-F238E27FC236}">
                  <a16:creationId xmlns:a16="http://schemas.microsoft.com/office/drawing/2014/main" id="{630A0B66-2323-F64B-835E-27873E3FB6CB}"/>
                </a:ext>
              </a:extLst>
            </p:cNvPr>
            <p:cNvSpPr txBox="1"/>
            <p:nvPr/>
          </p:nvSpPr>
          <p:spPr>
            <a:xfrm>
              <a:off x="8412077" y="4150792"/>
              <a:ext cx="1371600" cy="338554"/>
            </a:xfrm>
            <a:prstGeom prst="rect">
              <a:avLst/>
            </a:prstGeom>
            <a:noFill/>
            <a:ln>
              <a:solidFill>
                <a:schemeClr val="accent1">
                  <a:shade val="50000"/>
                </a:schemeClr>
              </a:solidFill>
            </a:ln>
          </p:spPr>
          <p:txBody>
            <a:bodyPr wrap="none" rtlCol="0">
              <a:noAutofit/>
            </a:bodyPr>
            <a:lstStyle/>
            <a:p>
              <a:pPr algn="ctr"/>
              <a:r>
                <a:rPr lang="en-US" dirty="0"/>
                <a:t>Mary Major</a:t>
              </a: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90" name="TextBox 89">
              <a:extLst>
                <a:ext uri="{FF2B5EF4-FFF2-40B4-BE49-F238E27FC236}">
                  <a16:creationId xmlns:a16="http://schemas.microsoft.com/office/drawing/2014/main" id="{B15377B5-5BD5-4243-9C7F-A8CAF31FC406}"/>
                </a:ext>
              </a:extLst>
            </p:cNvPr>
            <p:cNvSpPr txBox="1"/>
            <p:nvPr/>
          </p:nvSpPr>
          <p:spPr>
            <a:xfrm>
              <a:off x="8430868" y="4753706"/>
              <a:ext cx="1371600" cy="338554"/>
            </a:xfrm>
            <a:prstGeom prst="rect">
              <a:avLst/>
            </a:prstGeom>
            <a:noFill/>
            <a:ln>
              <a:solidFill>
                <a:schemeClr val="accent1">
                  <a:shade val="50000"/>
                </a:schemeClr>
              </a:solidFill>
            </a:ln>
          </p:spPr>
          <p:txBody>
            <a:bodyPr wrap="none" rtlCol="0">
              <a:noAutofit/>
            </a:bodyPr>
            <a:lstStyle/>
            <a:p>
              <a:pPr algn="ctr"/>
              <a:r>
                <a:rPr lang="en-US" dirty="0"/>
                <a:t>Richard Roe</a:t>
              </a: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92" name="TextBox 91">
              <a:extLst>
                <a:ext uri="{FF2B5EF4-FFF2-40B4-BE49-F238E27FC236}">
                  <a16:creationId xmlns:a16="http://schemas.microsoft.com/office/drawing/2014/main" id="{1DB72958-4F4B-7C4D-B96D-CC83925EE0A3}"/>
                </a:ext>
              </a:extLst>
            </p:cNvPr>
            <p:cNvSpPr txBox="1"/>
            <p:nvPr/>
          </p:nvSpPr>
          <p:spPr>
            <a:xfrm>
              <a:off x="10179881" y="3549818"/>
              <a:ext cx="1371600" cy="338554"/>
            </a:xfrm>
            <a:prstGeom prst="rect">
              <a:avLst/>
            </a:prstGeom>
            <a:noFill/>
            <a:ln>
              <a:solidFill>
                <a:schemeClr val="accent1">
                  <a:shade val="50000"/>
                </a:schemeClr>
              </a:solidFill>
            </a:ln>
          </p:spPr>
          <p:txBody>
            <a:bodyPr wrap="none" rtlCol="0">
              <a:noAutofit/>
            </a:bodyPr>
            <a:lstStyle/>
            <a:p>
              <a:pPr algn="ctr"/>
              <a:r>
                <a:rPr lang="en-US" dirty="0"/>
                <a:t>Zhang Wei</a:t>
              </a: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93" name="TextBox 92">
              <a:extLst>
                <a:ext uri="{FF2B5EF4-FFF2-40B4-BE49-F238E27FC236}">
                  <a16:creationId xmlns:a16="http://schemas.microsoft.com/office/drawing/2014/main" id="{1076B15C-8D15-A743-84AA-4593084C771F}"/>
                </a:ext>
              </a:extLst>
            </p:cNvPr>
            <p:cNvSpPr txBox="1"/>
            <p:nvPr/>
          </p:nvSpPr>
          <p:spPr>
            <a:xfrm>
              <a:off x="10179881" y="4131346"/>
              <a:ext cx="1371600" cy="338554"/>
            </a:xfrm>
            <a:prstGeom prst="rect">
              <a:avLst/>
            </a:prstGeom>
            <a:noFill/>
            <a:ln>
              <a:solidFill>
                <a:schemeClr val="accent1">
                  <a:shade val="50000"/>
                </a:schemeClr>
              </a:solidFill>
            </a:ln>
          </p:spPr>
          <p:txBody>
            <a:bodyPr wrap="none" rtlCol="0">
              <a:noAutofit/>
            </a:bodyPr>
            <a:lstStyle/>
            <a:p>
              <a:pPr algn="ctr"/>
              <a:r>
                <a:rPr lang="en-US" dirty="0"/>
                <a:t>John Stiles</a:t>
              </a: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94" name="TextBox 93">
              <a:extLst>
                <a:ext uri="{FF2B5EF4-FFF2-40B4-BE49-F238E27FC236}">
                  <a16:creationId xmlns:a16="http://schemas.microsoft.com/office/drawing/2014/main" id="{CBCE4D4F-85FF-6E41-8AE8-D274F5C5A75D}"/>
                </a:ext>
              </a:extLst>
            </p:cNvPr>
            <p:cNvSpPr txBox="1"/>
            <p:nvPr/>
          </p:nvSpPr>
          <p:spPr>
            <a:xfrm>
              <a:off x="10179881" y="4745333"/>
              <a:ext cx="1371600" cy="338554"/>
            </a:xfrm>
            <a:prstGeom prst="rect">
              <a:avLst/>
            </a:prstGeom>
            <a:noFill/>
            <a:ln>
              <a:solidFill>
                <a:schemeClr val="accent1">
                  <a:shade val="50000"/>
                </a:schemeClr>
              </a:solidFill>
            </a:ln>
          </p:spPr>
          <p:txBody>
            <a:bodyPr wrap="none" rtlCol="0">
              <a:noAutofit/>
            </a:bodyPr>
            <a:lstStyle/>
            <a:p>
              <a:pPr algn="ctr"/>
              <a:r>
                <a:rPr lang="en-US" dirty="0"/>
                <a:t>Li Juan</a:t>
              </a: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95" name="TextBox 94">
              <a:extLst>
                <a:ext uri="{FF2B5EF4-FFF2-40B4-BE49-F238E27FC236}">
                  <a16:creationId xmlns:a16="http://schemas.microsoft.com/office/drawing/2014/main" id="{41009256-AF7B-3D44-A977-041B3A1ECCFE}"/>
                </a:ext>
              </a:extLst>
            </p:cNvPr>
            <p:cNvSpPr txBox="1"/>
            <p:nvPr/>
          </p:nvSpPr>
          <p:spPr>
            <a:xfrm>
              <a:off x="8415874" y="2750456"/>
              <a:ext cx="1396649" cy="584775"/>
            </a:xfrm>
            <a:prstGeom prst="rect">
              <a:avLst/>
            </a:prstGeom>
            <a:solidFill>
              <a:schemeClr val="accent5">
                <a:lumMod val="20000"/>
                <a:lumOff val="80000"/>
              </a:schemeClr>
            </a:solidFill>
            <a:ln>
              <a:solidFill>
                <a:schemeClr val="accent1">
                  <a:shade val="50000"/>
                </a:schemeClr>
              </a:solidFill>
            </a:ln>
          </p:spPr>
          <p:txBody>
            <a:bodyPr wrap="square" rtlCol="0">
              <a:spAutoFit/>
            </a:bodyPr>
            <a:lstStyle/>
            <a:p>
              <a:pPr algn="ct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IAM group:</a:t>
              </a:r>
            </a:p>
            <a:p>
              <a:pPr algn="ctr"/>
              <a:r>
                <a:rPr lang="en-US" sz="1600" b="1" dirty="0">
                  <a:latin typeface="Amazon Ember Light" panose="020B0403020204020204" pitchFamily="34" charset="0"/>
                  <a:ea typeface="Amazon Ember Light" panose="020B0403020204020204" pitchFamily="34" charset="0"/>
                  <a:cs typeface="Amazon Ember Light" panose="020B0403020204020204" pitchFamily="34" charset="0"/>
                </a:rPr>
                <a:t>Developers</a:t>
              </a:r>
            </a:p>
          </p:txBody>
        </p:sp>
        <p:sp>
          <p:nvSpPr>
            <p:cNvPr id="96" name="TextBox 95">
              <a:extLst>
                <a:ext uri="{FF2B5EF4-FFF2-40B4-BE49-F238E27FC236}">
                  <a16:creationId xmlns:a16="http://schemas.microsoft.com/office/drawing/2014/main" id="{EF0686A0-B84D-7742-A828-762096AC8EE0}"/>
                </a:ext>
              </a:extLst>
            </p:cNvPr>
            <p:cNvSpPr txBox="1"/>
            <p:nvPr/>
          </p:nvSpPr>
          <p:spPr>
            <a:xfrm>
              <a:off x="10164887" y="2750456"/>
              <a:ext cx="1396649" cy="584775"/>
            </a:xfrm>
            <a:prstGeom prst="rect">
              <a:avLst/>
            </a:prstGeom>
            <a:solidFill>
              <a:schemeClr val="accent5">
                <a:lumMod val="20000"/>
                <a:lumOff val="80000"/>
              </a:schemeClr>
            </a:solidFill>
            <a:ln>
              <a:solidFill>
                <a:schemeClr val="accent1">
                  <a:shade val="50000"/>
                </a:schemeClr>
              </a:solidFill>
            </a:ln>
          </p:spPr>
          <p:txBody>
            <a:bodyPr wrap="square" rtlCol="0">
              <a:spAutoFit/>
            </a:bodyPr>
            <a:lstStyle/>
            <a:p>
              <a:pPr algn="ct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IAM group:</a:t>
              </a:r>
            </a:p>
            <a:p>
              <a:pPr algn="ctr"/>
              <a:r>
                <a:rPr lang="en-US" sz="1600" b="1" dirty="0">
                  <a:latin typeface="Amazon Ember Light" panose="020B0403020204020204" pitchFamily="34" charset="0"/>
                  <a:ea typeface="Amazon Ember Light" panose="020B0403020204020204" pitchFamily="34" charset="0"/>
                  <a:cs typeface="Amazon Ember Light" panose="020B0403020204020204" pitchFamily="34" charset="0"/>
                </a:rPr>
                <a:t>Testers</a:t>
              </a:r>
            </a:p>
          </p:txBody>
        </p:sp>
        <p:cxnSp>
          <p:nvCxnSpPr>
            <p:cNvPr id="19" name="Straight Connector 18">
              <a:extLst>
                <a:ext uri="{FF2B5EF4-FFF2-40B4-BE49-F238E27FC236}">
                  <a16:creationId xmlns:a16="http://schemas.microsoft.com/office/drawing/2014/main" id="{6B6949D7-98F2-434C-8A28-DED29B9A0562}"/>
                </a:ext>
              </a:extLst>
            </p:cNvPr>
            <p:cNvCxnSpPr>
              <a:stCxn id="17" idx="2"/>
              <a:endCxn id="85" idx="0"/>
            </p:cNvCxnSpPr>
            <p:nvPr/>
          </p:nvCxnSpPr>
          <p:spPr>
            <a:xfrm flipH="1">
              <a:off x="7378312" y="3335231"/>
              <a:ext cx="1" cy="214738"/>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98958F31-FD0C-E241-AA1D-ECB3FA86560D}"/>
                </a:ext>
              </a:extLst>
            </p:cNvPr>
            <p:cNvCxnSpPr>
              <a:stCxn id="95" idx="2"/>
              <a:endCxn id="88" idx="0"/>
            </p:cNvCxnSpPr>
            <p:nvPr/>
          </p:nvCxnSpPr>
          <p:spPr>
            <a:xfrm>
              <a:off x="9114199" y="3335231"/>
              <a:ext cx="2469" cy="214587"/>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AACBB058-9A07-884F-A855-21B10309BDE9}"/>
                </a:ext>
              </a:extLst>
            </p:cNvPr>
            <p:cNvCxnSpPr>
              <a:stCxn id="96" idx="2"/>
              <a:endCxn id="92" idx="0"/>
            </p:cNvCxnSpPr>
            <p:nvPr/>
          </p:nvCxnSpPr>
          <p:spPr>
            <a:xfrm>
              <a:off x="10863212" y="3335231"/>
              <a:ext cx="2469" cy="214587"/>
            </a:xfrm>
            <a:prstGeom prst="line">
              <a:avLst/>
            </a:prstGeom>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29406723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FF6A01E8-560D-0148-9E8E-78BC8FCAAF43}"/>
              </a:ext>
            </a:extLst>
          </p:cNvPr>
          <p:cNvSpPr>
            <a:spLocks noGrp="1"/>
          </p:cNvSpPr>
          <p:nvPr>
            <p:ph type="title"/>
          </p:nvPr>
        </p:nvSpPr>
        <p:spPr/>
        <p:txBody>
          <a:bodyPr/>
          <a:lstStyle/>
          <a:p>
            <a:r>
              <a:rPr lang="en-US" dirty="0"/>
              <a:t>IAM roles</a:t>
            </a:r>
          </a:p>
        </p:txBody>
      </p:sp>
      <p:sp>
        <p:nvSpPr>
          <p:cNvPr id="8" name="Content Placeholder 7">
            <a:extLst>
              <a:ext uri="{FF2B5EF4-FFF2-40B4-BE49-F238E27FC236}">
                <a16:creationId xmlns:a16="http://schemas.microsoft.com/office/drawing/2014/main" id="{63B2245D-7705-9A4B-BDC7-EB3E2743BD57}"/>
              </a:ext>
            </a:extLst>
          </p:cNvPr>
          <p:cNvSpPr>
            <a:spLocks noGrp="1"/>
          </p:cNvSpPr>
          <p:nvPr>
            <p:ph idx="1"/>
          </p:nvPr>
        </p:nvSpPr>
        <p:spPr>
          <a:xfrm>
            <a:off x="419100" y="1528175"/>
            <a:ext cx="10614660" cy="4648788"/>
          </a:xfrm>
        </p:spPr>
        <p:txBody>
          <a:bodyPr/>
          <a:lstStyle/>
          <a:p>
            <a:r>
              <a:rPr lang="en-US" dirty="0"/>
              <a:t>An </a:t>
            </a:r>
            <a:r>
              <a:rPr lang="en-US" b="1" dirty="0">
                <a:solidFill>
                  <a:schemeClr val="accent5"/>
                </a:solidFill>
              </a:rPr>
              <a:t>IAM role </a:t>
            </a:r>
            <a:r>
              <a:rPr lang="en-US" dirty="0"/>
              <a:t>is an IAM identity with specific permissions</a:t>
            </a:r>
          </a:p>
          <a:p>
            <a:r>
              <a:rPr lang="en-US" dirty="0"/>
              <a:t>Similar to an IAM user</a:t>
            </a:r>
          </a:p>
          <a:p>
            <a:pPr lvl="1"/>
            <a:r>
              <a:rPr lang="en-US" sz="2000" dirty="0"/>
              <a:t>Attach permissions policies to it</a:t>
            </a:r>
          </a:p>
          <a:p>
            <a:r>
              <a:rPr lang="en-US" dirty="0"/>
              <a:t>Different from an IAM user </a:t>
            </a:r>
          </a:p>
          <a:p>
            <a:pPr lvl="1"/>
            <a:r>
              <a:rPr lang="en-US" sz="2000" dirty="0"/>
              <a:t>Not uniquely associated with one person</a:t>
            </a:r>
          </a:p>
          <a:p>
            <a:pPr lvl="1"/>
            <a:r>
              <a:rPr lang="en-US" sz="2000" dirty="0"/>
              <a:t>Intended to be </a:t>
            </a:r>
            <a:r>
              <a:rPr lang="en-US" sz="2000" i="1" dirty="0">
                <a:solidFill>
                  <a:schemeClr val="accent6"/>
                </a:solidFill>
              </a:rPr>
              <a:t>assumable</a:t>
            </a:r>
            <a:r>
              <a:rPr lang="en-US" sz="2000" dirty="0"/>
              <a:t> by a </a:t>
            </a:r>
            <a:r>
              <a:rPr lang="en-US" sz="2000" b="1" dirty="0">
                <a:solidFill>
                  <a:schemeClr val="accent5"/>
                </a:solidFill>
              </a:rPr>
              <a:t>person</a:t>
            </a:r>
            <a:r>
              <a:rPr lang="en-US" sz="2000" dirty="0"/>
              <a:t>, </a:t>
            </a:r>
            <a:r>
              <a:rPr lang="en-US" sz="2000" b="1" dirty="0">
                <a:solidFill>
                  <a:schemeClr val="accent5"/>
                </a:solidFill>
              </a:rPr>
              <a:t>application</a:t>
            </a:r>
            <a:r>
              <a:rPr lang="en-US" sz="2000" dirty="0"/>
              <a:t>, or </a:t>
            </a:r>
            <a:r>
              <a:rPr lang="en-US" sz="2000" b="1" dirty="0">
                <a:solidFill>
                  <a:schemeClr val="accent5"/>
                </a:solidFill>
              </a:rPr>
              <a:t>service</a:t>
            </a:r>
            <a:endParaRPr lang="en-US" dirty="0"/>
          </a:p>
          <a:p>
            <a:r>
              <a:rPr lang="en-US" dirty="0"/>
              <a:t>Role provides </a:t>
            </a:r>
            <a:r>
              <a:rPr lang="en-US" i="1" dirty="0">
                <a:solidFill>
                  <a:schemeClr val="accent6"/>
                </a:solidFill>
              </a:rPr>
              <a:t>temporary</a:t>
            </a:r>
            <a:r>
              <a:rPr lang="en-US" dirty="0"/>
              <a:t> security credentials </a:t>
            </a:r>
          </a:p>
          <a:p>
            <a:r>
              <a:rPr lang="en-US" dirty="0"/>
              <a:t>Examples of how IAM roles are used to </a:t>
            </a:r>
            <a:r>
              <a:rPr lang="en-US" b="1" dirty="0">
                <a:solidFill>
                  <a:schemeClr val="accent5"/>
                </a:solidFill>
              </a:rPr>
              <a:t>delegate</a:t>
            </a:r>
            <a:r>
              <a:rPr lang="en-US" dirty="0"/>
              <a:t> access – </a:t>
            </a:r>
          </a:p>
          <a:p>
            <a:pPr lvl="1"/>
            <a:r>
              <a:rPr lang="en-US" sz="2000" dirty="0"/>
              <a:t>Used by an IAM user in the same AWS account as the role </a:t>
            </a:r>
          </a:p>
          <a:p>
            <a:pPr lvl="1"/>
            <a:r>
              <a:rPr lang="en-US" sz="2000" dirty="0"/>
              <a:t>Used by an AWS service—such as Amazon EC2—in the same account as the role</a:t>
            </a:r>
          </a:p>
          <a:p>
            <a:pPr lvl="1"/>
            <a:r>
              <a:rPr lang="en-US" sz="2000" dirty="0"/>
              <a:t>Used by an IAM user in a different AWS account than the role</a:t>
            </a:r>
          </a:p>
        </p:txBody>
      </p:sp>
      <p:sp>
        <p:nvSpPr>
          <p:cNvPr id="4" name="Slide Number Placeholder 3">
            <a:extLst>
              <a:ext uri="{FF2B5EF4-FFF2-40B4-BE49-F238E27FC236}">
                <a16:creationId xmlns:a16="http://schemas.microsoft.com/office/drawing/2014/main" id="{7AA5159F-880E-4146-A937-036EDCACD017}"/>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26</a:t>
            </a:fld>
            <a:endParaRPr lang="en-US" dirty="0"/>
          </a:p>
        </p:txBody>
      </p:sp>
      <p:sp>
        <p:nvSpPr>
          <p:cNvPr id="6" name="Footer Placeholder 5">
            <a:extLst>
              <a:ext uri="{FF2B5EF4-FFF2-40B4-BE49-F238E27FC236}">
                <a16:creationId xmlns:a16="http://schemas.microsoft.com/office/drawing/2014/main" id="{364B904C-A3A8-1940-A0C4-FFEE9A2B6486}"/>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pic>
        <p:nvPicPr>
          <p:cNvPr id="9" name="Graphic 8">
            <a:extLst>
              <a:ext uri="{FF2B5EF4-FFF2-40B4-BE49-F238E27FC236}">
                <a16:creationId xmlns:a16="http://schemas.microsoft.com/office/drawing/2014/main" id="{D465B365-4F51-444B-99E8-8936E75A5F50}"/>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472928" y="1821668"/>
            <a:ext cx="994748" cy="994748"/>
          </a:xfrm>
          <a:prstGeom prst="rect">
            <a:avLst/>
          </a:prstGeom>
        </p:spPr>
      </p:pic>
      <p:sp>
        <p:nvSpPr>
          <p:cNvPr id="10" name="TextBox 9">
            <a:extLst>
              <a:ext uri="{FF2B5EF4-FFF2-40B4-BE49-F238E27FC236}">
                <a16:creationId xmlns:a16="http://schemas.microsoft.com/office/drawing/2014/main" id="{39650093-E147-004A-A7E4-AD0571DA1596}"/>
              </a:ext>
            </a:extLst>
          </p:cNvPr>
          <p:cNvSpPr txBox="1"/>
          <p:nvPr/>
        </p:nvSpPr>
        <p:spPr>
          <a:xfrm>
            <a:off x="10201875" y="2688026"/>
            <a:ext cx="1571025" cy="338554"/>
          </a:xfrm>
          <a:prstGeom prst="rect">
            <a:avLst/>
          </a:prstGeom>
          <a:noFill/>
        </p:spPr>
        <p:txBody>
          <a:bodyPr wrap="square" rtlCol="0">
            <a:spAutoFit/>
          </a:bodyPr>
          <a:lstStyle/>
          <a:p>
            <a:pPr algn="ctr"/>
            <a:r>
              <a:rPr lang="en-US" sz="1600" b="1" dirty="0"/>
              <a:t>IAM role</a:t>
            </a:r>
          </a:p>
        </p:txBody>
      </p:sp>
    </p:spTree>
    <p:custDataLst>
      <p:tags r:id="rId1"/>
    </p:custDataLst>
    <p:extLst>
      <p:ext uri="{BB962C8B-B14F-4D97-AF65-F5344CB8AC3E}">
        <p14:creationId xmlns:p14="http://schemas.microsoft.com/office/powerpoint/2010/main" val="31827860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D0B966-2A75-3441-A3F3-744B043BF4AE}"/>
              </a:ext>
            </a:extLst>
          </p:cNvPr>
          <p:cNvSpPr>
            <a:spLocks noGrp="1"/>
          </p:cNvSpPr>
          <p:nvPr>
            <p:ph type="title"/>
          </p:nvPr>
        </p:nvSpPr>
        <p:spPr/>
        <p:txBody>
          <a:bodyPr/>
          <a:lstStyle/>
          <a:p>
            <a:r>
              <a:rPr lang="en-US" dirty="0"/>
              <a:t>Example use of an IAM role</a:t>
            </a:r>
          </a:p>
        </p:txBody>
      </p:sp>
      <p:sp>
        <p:nvSpPr>
          <p:cNvPr id="3" name="Content Placeholder 2">
            <a:extLst>
              <a:ext uri="{FF2B5EF4-FFF2-40B4-BE49-F238E27FC236}">
                <a16:creationId xmlns:a16="http://schemas.microsoft.com/office/drawing/2014/main" id="{C42A5133-5791-384E-8F8A-B3FBDC54F030}"/>
              </a:ext>
            </a:extLst>
          </p:cNvPr>
          <p:cNvSpPr>
            <a:spLocks noGrp="1"/>
          </p:cNvSpPr>
          <p:nvPr>
            <p:ph idx="1"/>
          </p:nvPr>
        </p:nvSpPr>
        <p:spPr>
          <a:xfrm>
            <a:off x="419100" y="1528175"/>
            <a:ext cx="4516242" cy="4648788"/>
          </a:xfrm>
        </p:spPr>
        <p:txBody>
          <a:bodyPr/>
          <a:lstStyle/>
          <a:p>
            <a:pPr marL="0" indent="0">
              <a:buNone/>
            </a:pPr>
            <a:r>
              <a:rPr lang="en-US" sz="2400" b="1" dirty="0">
                <a:solidFill>
                  <a:schemeClr val="accent5"/>
                </a:solidFill>
              </a:rPr>
              <a:t>Scenario</a:t>
            </a:r>
            <a:r>
              <a:rPr lang="en-US" sz="2400" dirty="0"/>
              <a:t>: </a:t>
            </a:r>
          </a:p>
          <a:p>
            <a:r>
              <a:rPr lang="en-US" sz="1800" dirty="0"/>
              <a:t>An application that runs on an EC2 instance needs access to an S3 bucket</a:t>
            </a:r>
          </a:p>
          <a:p>
            <a:pPr marL="0" indent="0">
              <a:buNone/>
            </a:pPr>
            <a:endParaRPr lang="en-US" sz="2400" dirty="0"/>
          </a:p>
          <a:p>
            <a:pPr marL="0" indent="0">
              <a:buNone/>
            </a:pPr>
            <a:r>
              <a:rPr lang="en-US" sz="2400" b="1" dirty="0">
                <a:solidFill>
                  <a:schemeClr val="accent6"/>
                </a:solidFill>
              </a:rPr>
              <a:t>Solution</a:t>
            </a:r>
            <a:r>
              <a:rPr lang="en-US" sz="2400" dirty="0"/>
              <a:t>:</a:t>
            </a:r>
          </a:p>
          <a:p>
            <a:r>
              <a:rPr lang="en-US" sz="1800" dirty="0"/>
              <a:t>Define an IAM policy that grants access to the S3 bucket. </a:t>
            </a:r>
          </a:p>
          <a:p>
            <a:r>
              <a:rPr lang="en-US" sz="1800" dirty="0"/>
              <a:t>Attach the policy to a role</a:t>
            </a:r>
          </a:p>
          <a:p>
            <a:r>
              <a:rPr lang="en-US" sz="1800" dirty="0"/>
              <a:t>Allow the EC2 instance to assume the role</a:t>
            </a:r>
          </a:p>
          <a:p>
            <a:endParaRPr lang="en-US" sz="1800" dirty="0"/>
          </a:p>
        </p:txBody>
      </p:sp>
      <p:sp>
        <p:nvSpPr>
          <p:cNvPr id="4" name="Slide Number Placeholder 3">
            <a:extLst>
              <a:ext uri="{FF2B5EF4-FFF2-40B4-BE49-F238E27FC236}">
                <a16:creationId xmlns:a16="http://schemas.microsoft.com/office/drawing/2014/main" id="{F3C3E2C2-D781-D342-BF87-1DAE86B96FD1}"/>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27</a:t>
            </a:fld>
            <a:endParaRPr lang="en-US" dirty="0"/>
          </a:p>
        </p:txBody>
      </p:sp>
      <p:sp>
        <p:nvSpPr>
          <p:cNvPr id="5" name="Footer Placeholder 4">
            <a:extLst>
              <a:ext uri="{FF2B5EF4-FFF2-40B4-BE49-F238E27FC236}">
                <a16:creationId xmlns:a16="http://schemas.microsoft.com/office/drawing/2014/main" id="{7E765553-71A1-934D-9CED-1AE8776E6388}"/>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grpSp>
        <p:nvGrpSpPr>
          <p:cNvPr id="7" name="Group 6" descr="diagram shows an IAM policy attached to an IAM role which is in turn attached to an EC2 instance running an application. The application must access an S3 bucket, and it can, because of the attached permissions.">
            <a:extLst>
              <a:ext uri="{FF2B5EF4-FFF2-40B4-BE49-F238E27FC236}">
                <a16:creationId xmlns:a16="http://schemas.microsoft.com/office/drawing/2014/main" id="{E02C5A3C-3D46-C642-BED7-A6DC7826DB6D}"/>
              </a:ext>
            </a:extLst>
          </p:cNvPr>
          <p:cNvGrpSpPr/>
          <p:nvPr/>
        </p:nvGrpSpPr>
        <p:grpSpPr>
          <a:xfrm>
            <a:off x="5405119" y="1690841"/>
            <a:ext cx="5999163" cy="4231171"/>
            <a:chOff x="4330699" y="1690841"/>
            <a:chExt cx="5999163" cy="4231171"/>
          </a:xfrm>
        </p:grpSpPr>
        <p:sp>
          <p:nvSpPr>
            <p:cNvPr id="6" name="Rectangle 5">
              <a:extLst>
                <a:ext uri="{FF2B5EF4-FFF2-40B4-BE49-F238E27FC236}">
                  <a16:creationId xmlns:a16="http://schemas.microsoft.com/office/drawing/2014/main" id="{2727BDAF-99EE-5049-93DE-8D132CF1872D}"/>
                </a:ext>
              </a:extLst>
            </p:cNvPr>
            <p:cNvSpPr/>
            <p:nvPr/>
          </p:nvSpPr>
          <p:spPr>
            <a:xfrm>
              <a:off x="4330699" y="1690841"/>
              <a:ext cx="5999163" cy="418552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600" dirty="0">
                  <a:solidFill>
                    <a:sysClr val="windowText" lastClr="000000"/>
                  </a:solidFill>
                </a:rPr>
                <a:t> AWS Cloud</a:t>
              </a:r>
            </a:p>
          </p:txBody>
        </p:sp>
        <p:pic>
          <p:nvPicPr>
            <p:cNvPr id="8" name="Graphic 7">
              <a:extLst>
                <a:ext uri="{FF2B5EF4-FFF2-40B4-BE49-F238E27FC236}">
                  <a16:creationId xmlns:a16="http://schemas.microsoft.com/office/drawing/2014/main" id="{9AACEB7D-450D-3746-A732-3D9922B7161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330699" y="1690842"/>
              <a:ext cx="384176" cy="384176"/>
            </a:xfrm>
            <a:prstGeom prst="rect">
              <a:avLst/>
            </a:prstGeom>
          </p:spPr>
        </p:pic>
        <p:pic>
          <p:nvPicPr>
            <p:cNvPr id="10" name="Graphic 9">
              <a:extLst>
                <a:ext uri="{FF2B5EF4-FFF2-40B4-BE49-F238E27FC236}">
                  <a16:creationId xmlns:a16="http://schemas.microsoft.com/office/drawing/2014/main" id="{7B05586E-94D1-9A49-A2DA-A0F76AB4FB1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690728" y="2450035"/>
              <a:ext cx="469900" cy="469900"/>
            </a:xfrm>
            <a:prstGeom prst="rect">
              <a:avLst/>
            </a:prstGeom>
          </p:spPr>
        </p:pic>
        <p:pic>
          <p:nvPicPr>
            <p:cNvPr id="11" name="Picture 10">
              <a:extLst>
                <a:ext uri="{FF2B5EF4-FFF2-40B4-BE49-F238E27FC236}">
                  <a16:creationId xmlns:a16="http://schemas.microsoft.com/office/drawing/2014/main" id="{297076F4-DA0D-AB42-9657-8515853157B5}"/>
                </a:ext>
              </a:extLst>
            </p:cNvPr>
            <p:cNvPicPr>
              <a:picLocks noChangeAspect="1"/>
            </p:cNvPicPr>
            <p:nvPr/>
          </p:nvPicPr>
          <p:blipFill>
            <a:blip r:embed="rId8"/>
            <a:stretch>
              <a:fillRect/>
            </a:stretch>
          </p:blipFill>
          <p:spPr>
            <a:xfrm>
              <a:off x="5255878" y="3001595"/>
              <a:ext cx="496301" cy="469900"/>
            </a:xfrm>
            <a:prstGeom prst="rect">
              <a:avLst/>
            </a:prstGeom>
          </p:spPr>
        </p:pic>
        <p:sp>
          <p:nvSpPr>
            <p:cNvPr id="12" name="Rectangle 11">
              <a:extLst>
                <a:ext uri="{FF2B5EF4-FFF2-40B4-BE49-F238E27FC236}">
                  <a16:creationId xmlns:a16="http://schemas.microsoft.com/office/drawing/2014/main" id="{F95CCFD2-3840-A14C-A043-496062DB193A}"/>
                </a:ext>
              </a:extLst>
            </p:cNvPr>
            <p:cNvSpPr/>
            <p:nvPr/>
          </p:nvSpPr>
          <p:spPr>
            <a:xfrm>
              <a:off x="4662153" y="2454797"/>
              <a:ext cx="2677676" cy="1158434"/>
            </a:xfrm>
            <a:prstGeom prst="rect">
              <a:avLst/>
            </a:prstGeom>
            <a:noFill/>
            <a:ln w="12700">
              <a:solidFill>
                <a:srgbClr val="5A6B86"/>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r"/>
              <a:r>
                <a:rPr lang="en-US" sz="1600" dirty="0">
                  <a:solidFill>
                    <a:srgbClr val="5A6B86"/>
                  </a:solidFill>
                </a:rPr>
                <a:t>Amazon EC2 instance</a:t>
              </a:r>
            </a:p>
          </p:txBody>
        </p:sp>
        <p:sp>
          <p:nvSpPr>
            <p:cNvPr id="13" name="TextBox 12">
              <a:extLst>
                <a:ext uri="{FF2B5EF4-FFF2-40B4-BE49-F238E27FC236}">
                  <a16:creationId xmlns:a16="http://schemas.microsoft.com/office/drawing/2014/main" id="{6F0EFA60-B864-2F49-93F5-6AC8EF19B091}"/>
                </a:ext>
              </a:extLst>
            </p:cNvPr>
            <p:cNvSpPr txBox="1"/>
            <p:nvPr/>
          </p:nvSpPr>
          <p:spPr>
            <a:xfrm>
              <a:off x="5706563" y="3062611"/>
              <a:ext cx="1192955" cy="338554"/>
            </a:xfrm>
            <a:prstGeom prst="rect">
              <a:avLst/>
            </a:prstGeom>
            <a:noFill/>
          </p:spPr>
          <p:txBody>
            <a:bodyPr wrap="non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Application</a:t>
              </a:r>
            </a:p>
          </p:txBody>
        </p:sp>
        <p:pic>
          <p:nvPicPr>
            <p:cNvPr id="16" name="Graphic 15">
              <a:extLst>
                <a:ext uri="{FF2B5EF4-FFF2-40B4-BE49-F238E27FC236}">
                  <a16:creationId xmlns:a16="http://schemas.microsoft.com/office/drawing/2014/main" id="{7DF3A48E-C74C-304E-802A-BA0B590EE73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251785" y="2765356"/>
              <a:ext cx="635809" cy="635809"/>
            </a:xfrm>
            <a:prstGeom prst="rect">
              <a:avLst/>
            </a:prstGeom>
          </p:spPr>
        </p:pic>
        <p:sp>
          <p:nvSpPr>
            <p:cNvPr id="17" name="TextBox 16">
              <a:extLst>
                <a:ext uri="{FF2B5EF4-FFF2-40B4-BE49-F238E27FC236}">
                  <a16:creationId xmlns:a16="http://schemas.microsoft.com/office/drawing/2014/main" id="{D5A3D44E-2CDC-364E-821E-3C378E66E7E1}"/>
                </a:ext>
              </a:extLst>
            </p:cNvPr>
            <p:cNvSpPr txBox="1"/>
            <p:nvPr/>
          </p:nvSpPr>
          <p:spPr>
            <a:xfrm>
              <a:off x="8930787" y="3411275"/>
              <a:ext cx="1253485" cy="830997"/>
            </a:xfrm>
            <a:prstGeom prst="rect">
              <a:avLst/>
            </a:prstGeom>
            <a:noFill/>
          </p:spPr>
          <p:txBody>
            <a:bodyPr wrap="square" rtlCol="0">
              <a:spAutoFit/>
            </a:bodyPr>
            <a:lstStyle/>
            <a:p>
              <a:pPr algn="ctr"/>
              <a:r>
                <a:rPr lang="en-US" sz="1600" dirty="0"/>
                <a:t>Amazon S3 bucket </a:t>
              </a:r>
              <a:r>
                <a:rPr lang="en-US" sz="1600" i="1" dirty="0"/>
                <a:t>photos</a:t>
              </a:r>
              <a:endParaRPr lang="en-US" sz="1600" dirty="0"/>
            </a:p>
          </p:txBody>
        </p:sp>
        <p:sp>
          <p:nvSpPr>
            <p:cNvPr id="18" name="TextBox 17">
              <a:extLst>
                <a:ext uri="{FF2B5EF4-FFF2-40B4-BE49-F238E27FC236}">
                  <a16:creationId xmlns:a16="http://schemas.microsoft.com/office/drawing/2014/main" id="{D350F102-2DFE-3C41-B019-24298A2D82A3}"/>
                </a:ext>
              </a:extLst>
            </p:cNvPr>
            <p:cNvSpPr txBox="1"/>
            <p:nvPr/>
          </p:nvSpPr>
          <p:spPr>
            <a:xfrm>
              <a:off x="5516019" y="4798628"/>
              <a:ext cx="1037442" cy="338554"/>
            </a:xfrm>
            <a:prstGeom prst="rect">
              <a:avLst/>
            </a:prstGeom>
            <a:noFill/>
          </p:spPr>
          <p:txBody>
            <a:bodyPr wrap="square" rtlCol="0">
              <a:spAutoFit/>
            </a:bodyPr>
            <a:lstStyle/>
            <a:p>
              <a:pPr algn="ctr"/>
              <a:r>
                <a:rPr lang="en-US" sz="1600" dirty="0"/>
                <a:t>IAM role</a:t>
              </a:r>
            </a:p>
          </p:txBody>
        </p:sp>
        <p:pic>
          <p:nvPicPr>
            <p:cNvPr id="19" name="Graphic 18">
              <a:extLst>
                <a:ext uri="{FF2B5EF4-FFF2-40B4-BE49-F238E27FC236}">
                  <a16:creationId xmlns:a16="http://schemas.microsoft.com/office/drawing/2014/main" id="{B2B56EF9-F4FF-C543-B07C-376794EB2F1B}"/>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767949" y="4374529"/>
              <a:ext cx="469900" cy="469900"/>
            </a:xfrm>
            <a:prstGeom prst="rect">
              <a:avLst/>
            </a:prstGeom>
          </p:spPr>
        </p:pic>
        <p:sp>
          <p:nvSpPr>
            <p:cNvPr id="20" name="TextBox 19">
              <a:extLst>
                <a:ext uri="{FF2B5EF4-FFF2-40B4-BE49-F238E27FC236}">
                  <a16:creationId xmlns:a16="http://schemas.microsoft.com/office/drawing/2014/main" id="{29FCC8F9-5F26-5C41-888C-23A0A9917B68}"/>
                </a:ext>
              </a:extLst>
            </p:cNvPr>
            <p:cNvSpPr txBox="1"/>
            <p:nvPr/>
          </p:nvSpPr>
          <p:spPr>
            <a:xfrm>
              <a:off x="7926817" y="4844794"/>
              <a:ext cx="1541378" cy="1077218"/>
            </a:xfrm>
            <a:prstGeom prst="rect">
              <a:avLst/>
            </a:prstGeom>
            <a:noFill/>
          </p:spPr>
          <p:txBody>
            <a:bodyPr wrap="square" rtlCol="0">
              <a:spAutoFit/>
            </a:bodyPr>
            <a:lstStyle/>
            <a:p>
              <a:pPr algn="ctr"/>
              <a:r>
                <a:rPr lang="en-US" sz="1600" dirty="0"/>
                <a:t>IAM policy </a:t>
              </a:r>
              <a:r>
                <a:rPr lang="en-US" sz="1600" i="1" dirty="0"/>
                <a:t>grants access to photos bucket</a:t>
              </a:r>
            </a:p>
          </p:txBody>
        </p:sp>
        <p:pic>
          <p:nvPicPr>
            <p:cNvPr id="21" name="Graphic 20">
              <a:extLst>
                <a:ext uri="{FF2B5EF4-FFF2-40B4-BE49-F238E27FC236}">
                  <a16:creationId xmlns:a16="http://schemas.microsoft.com/office/drawing/2014/main" id="{5D77D14C-8EEF-2D4B-AEB6-371EF8DA1E62}"/>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439061" y="4367390"/>
              <a:ext cx="516890" cy="516890"/>
            </a:xfrm>
            <a:prstGeom prst="rect">
              <a:avLst/>
            </a:prstGeom>
          </p:spPr>
        </p:pic>
        <p:cxnSp>
          <p:nvCxnSpPr>
            <p:cNvPr id="23" name="Straight Arrow Connector 22">
              <a:extLst>
                <a:ext uri="{FF2B5EF4-FFF2-40B4-BE49-F238E27FC236}">
                  <a16:creationId xmlns:a16="http://schemas.microsoft.com/office/drawing/2014/main" id="{50AAB94B-4439-5E4C-8413-38A5ED9932BD}"/>
                </a:ext>
              </a:extLst>
            </p:cNvPr>
            <p:cNvCxnSpPr>
              <a:cxnSpLocks/>
              <a:stCxn id="19" idx="0"/>
              <a:endCxn id="12" idx="2"/>
            </p:cNvCxnSpPr>
            <p:nvPr/>
          </p:nvCxnSpPr>
          <p:spPr>
            <a:xfrm flipH="1" flipV="1">
              <a:off x="6000991" y="3613231"/>
              <a:ext cx="1908" cy="7612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7DC0A777-4246-1B41-A581-D950A4ABE456}"/>
                </a:ext>
              </a:extLst>
            </p:cNvPr>
            <p:cNvSpPr txBox="1"/>
            <p:nvPr/>
          </p:nvSpPr>
          <p:spPr>
            <a:xfrm>
              <a:off x="6772591" y="4633946"/>
              <a:ext cx="973343" cy="338554"/>
            </a:xfrm>
            <a:prstGeom prst="rect">
              <a:avLst/>
            </a:prstGeom>
            <a:noFill/>
          </p:spPr>
          <p:txBody>
            <a:bodyPr wrap="non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attached</a:t>
              </a:r>
            </a:p>
          </p:txBody>
        </p:sp>
        <p:cxnSp>
          <p:nvCxnSpPr>
            <p:cNvPr id="26" name="Straight Arrow Connector 25">
              <a:extLst>
                <a:ext uri="{FF2B5EF4-FFF2-40B4-BE49-F238E27FC236}">
                  <a16:creationId xmlns:a16="http://schemas.microsoft.com/office/drawing/2014/main" id="{F74246FE-E7D1-7A45-A69E-1396ED45B918}"/>
                </a:ext>
              </a:extLst>
            </p:cNvPr>
            <p:cNvCxnSpPr>
              <a:cxnSpLocks/>
              <a:stCxn id="21" idx="1"/>
              <a:endCxn id="19" idx="3"/>
            </p:cNvCxnSpPr>
            <p:nvPr/>
          </p:nvCxnSpPr>
          <p:spPr>
            <a:xfrm flipH="1" flipV="1">
              <a:off x="6237849" y="4609479"/>
              <a:ext cx="2201212" cy="163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620DB683-8D83-B04B-80FA-74D244A184A0}"/>
                </a:ext>
              </a:extLst>
            </p:cNvPr>
            <p:cNvSpPr txBox="1"/>
            <p:nvPr/>
          </p:nvSpPr>
          <p:spPr>
            <a:xfrm>
              <a:off x="5958492" y="3743770"/>
              <a:ext cx="1699504" cy="584775"/>
            </a:xfrm>
            <a:prstGeom prst="rect">
              <a:avLst/>
            </a:prstGeom>
            <a:noFill/>
          </p:spPr>
          <p:txBody>
            <a:bodyPr wrap="non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Role </a:t>
              </a:r>
              <a:r>
                <a:rPr lang="en-US" sz="1600" i="1" dirty="0">
                  <a:latin typeface="Amazon Ember Light" panose="020B0403020204020204" pitchFamily="34" charset="0"/>
                  <a:ea typeface="Amazon Ember Light" panose="020B0403020204020204" pitchFamily="34" charset="0"/>
                  <a:cs typeface="Amazon Ember Light" panose="020B0403020204020204" pitchFamily="34" charset="0"/>
                </a:rPr>
                <a:t>assumed</a:t>
              </a: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 by</a:t>
              </a:r>
              <a:b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the EC2 instance</a:t>
              </a:r>
            </a:p>
          </p:txBody>
        </p:sp>
        <p:cxnSp>
          <p:nvCxnSpPr>
            <p:cNvPr id="40" name="Straight Arrow Connector 39">
              <a:extLst>
                <a:ext uri="{FF2B5EF4-FFF2-40B4-BE49-F238E27FC236}">
                  <a16:creationId xmlns:a16="http://schemas.microsoft.com/office/drawing/2014/main" id="{77DD40B1-47CA-6847-9E3D-816C884E81B2}"/>
                </a:ext>
              </a:extLst>
            </p:cNvPr>
            <p:cNvCxnSpPr>
              <a:cxnSpLocks/>
            </p:cNvCxnSpPr>
            <p:nvPr/>
          </p:nvCxnSpPr>
          <p:spPr>
            <a:xfrm>
              <a:off x="7338455" y="3120152"/>
              <a:ext cx="1691245"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FC9785CA-BB9A-E04A-BEA1-3105190E8662}"/>
                </a:ext>
              </a:extLst>
            </p:cNvPr>
            <p:cNvSpPr txBox="1"/>
            <p:nvPr/>
          </p:nvSpPr>
          <p:spPr>
            <a:xfrm>
              <a:off x="7449367" y="1999834"/>
              <a:ext cx="1692879" cy="1077218"/>
            </a:xfrm>
            <a:prstGeom prst="rect">
              <a:avLst/>
            </a:prstGeom>
            <a:noFill/>
          </p:spPr>
          <p:txBody>
            <a:bodyPr wrap="squar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Application has permissions to access the S3 bucket</a:t>
              </a:r>
            </a:p>
          </p:txBody>
        </p:sp>
        <p:sp>
          <p:nvSpPr>
            <p:cNvPr id="48" name="Oval 47">
              <a:extLst>
                <a:ext uri="{FF2B5EF4-FFF2-40B4-BE49-F238E27FC236}">
                  <a16:creationId xmlns:a16="http://schemas.microsoft.com/office/drawing/2014/main" id="{93D86B90-CAF3-E048-A09D-2660A5DDE790}"/>
                </a:ext>
              </a:extLst>
            </p:cNvPr>
            <p:cNvSpPr/>
            <p:nvPr/>
          </p:nvSpPr>
          <p:spPr>
            <a:xfrm>
              <a:off x="7120134" y="4932152"/>
              <a:ext cx="278255" cy="276564"/>
            </a:xfrm>
            <a:prstGeom prst="ellipse">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49" name="Oval 48">
              <a:extLst>
                <a:ext uri="{FF2B5EF4-FFF2-40B4-BE49-F238E27FC236}">
                  <a16:creationId xmlns:a16="http://schemas.microsoft.com/office/drawing/2014/main" id="{56A5F209-213D-B946-B7DA-A47508578DC4}"/>
                </a:ext>
              </a:extLst>
            </p:cNvPr>
            <p:cNvSpPr/>
            <p:nvPr/>
          </p:nvSpPr>
          <p:spPr>
            <a:xfrm>
              <a:off x="5680237" y="3885297"/>
              <a:ext cx="278255" cy="276564"/>
            </a:xfrm>
            <a:prstGeom prst="ellipse">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51" name="Oval 50">
              <a:extLst>
                <a:ext uri="{FF2B5EF4-FFF2-40B4-BE49-F238E27FC236}">
                  <a16:creationId xmlns:a16="http://schemas.microsoft.com/office/drawing/2014/main" id="{CD8A2209-9DB5-1549-A167-CEB437C109E5}"/>
                </a:ext>
              </a:extLst>
            </p:cNvPr>
            <p:cNvSpPr/>
            <p:nvPr/>
          </p:nvSpPr>
          <p:spPr>
            <a:xfrm>
              <a:off x="7911994" y="3216821"/>
              <a:ext cx="278255" cy="276564"/>
            </a:xfrm>
            <a:prstGeom prst="ellipse">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grpSp>
    </p:spTree>
    <p:custDataLst>
      <p:tags r:id="rId1"/>
    </p:custDataLst>
    <p:extLst>
      <p:ext uri="{BB962C8B-B14F-4D97-AF65-F5344CB8AC3E}">
        <p14:creationId xmlns:p14="http://schemas.microsoft.com/office/powerpoint/2010/main" val="4473593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61F0458-3057-6C4E-AA8A-F09A50D08BCB}"/>
              </a:ext>
              <a:ext uri="{C183D7F6-B498-43B3-948B-1728B52AA6E4}">
                <adec:decorative xmlns:adec="http://schemas.microsoft.com/office/drawing/2017/decorative" val="1"/>
              </a:ext>
            </a:extLst>
          </p:cNvPr>
          <p:cNvSpPr>
            <a:spLocks noGrp="1"/>
          </p:cNvSpPr>
          <p:nvPr>
            <p:ph type="ftr" sz="quarter" idx="11"/>
          </p:nvPr>
        </p:nvSpPr>
        <p:spPr/>
        <p:txBody>
          <a:bodyPr/>
          <a:lstStyle/>
          <a:p>
            <a:r>
              <a:rPr lang="en-US" dirty="0"/>
              <a:t>© 2019 Amazon Web Services, Inc. or its Affiliates. All rights reserved.</a:t>
            </a:r>
          </a:p>
        </p:txBody>
      </p:sp>
      <p:sp>
        <p:nvSpPr>
          <p:cNvPr id="3" name="Title 2">
            <a:extLst>
              <a:ext uri="{FF2B5EF4-FFF2-40B4-BE49-F238E27FC236}">
                <a16:creationId xmlns:a16="http://schemas.microsoft.com/office/drawing/2014/main" id="{34A9215D-56A1-C14C-8D1D-ECD06964D449}"/>
              </a:ext>
            </a:extLst>
          </p:cNvPr>
          <p:cNvSpPr>
            <a:spLocks noGrp="1"/>
          </p:cNvSpPr>
          <p:nvPr>
            <p:ph type="title"/>
          </p:nvPr>
        </p:nvSpPr>
        <p:spPr/>
        <p:txBody>
          <a:bodyPr/>
          <a:lstStyle/>
          <a:p>
            <a:r>
              <a:rPr lang="en-US" dirty="0"/>
              <a:t>Section 2 key takeaways</a:t>
            </a:r>
          </a:p>
        </p:txBody>
      </p:sp>
      <p:sp>
        <p:nvSpPr>
          <p:cNvPr id="4" name="Slide Number Placeholder 3">
            <a:extLst>
              <a:ext uri="{FF2B5EF4-FFF2-40B4-BE49-F238E27FC236}">
                <a16:creationId xmlns:a16="http://schemas.microsoft.com/office/drawing/2014/main" id="{406E8B36-A7F8-3F48-8D41-4C8D5BF9F3EB}"/>
              </a:ext>
              <a:ext uri="{C183D7F6-B498-43B3-948B-1728B52AA6E4}">
                <adec:decorative xmlns:adec="http://schemas.microsoft.com/office/drawing/2017/decorative" val="1"/>
              </a:ext>
            </a:extLst>
          </p:cNvPr>
          <p:cNvSpPr>
            <a:spLocks noGrp="1"/>
          </p:cNvSpPr>
          <p:nvPr>
            <p:ph type="sldNum" sz="quarter" idx="10"/>
          </p:nvPr>
        </p:nvSpPr>
        <p:spPr/>
        <p:txBody>
          <a:bodyPr/>
          <a:lstStyle/>
          <a:p>
            <a:fld id="{B6A95138-A96E-2F42-A959-2EFD44FE4AB7}" type="slidenum">
              <a:rPr lang="en-US" smtClean="0"/>
              <a:pPr/>
              <a:t>28</a:t>
            </a:fld>
            <a:endParaRPr lang="en-US" dirty="0"/>
          </a:p>
        </p:txBody>
      </p:sp>
      <p:sp>
        <p:nvSpPr>
          <p:cNvPr id="5" name="Content Placeholder 4">
            <a:extLst>
              <a:ext uri="{FF2B5EF4-FFF2-40B4-BE49-F238E27FC236}">
                <a16:creationId xmlns:a16="http://schemas.microsoft.com/office/drawing/2014/main" id="{5DED86B2-95F3-E144-93EC-D7312615DDBA}"/>
              </a:ext>
            </a:extLst>
          </p:cNvPr>
          <p:cNvSpPr>
            <a:spLocks noGrp="1"/>
          </p:cNvSpPr>
          <p:nvPr>
            <p:ph idx="16"/>
          </p:nvPr>
        </p:nvSpPr>
        <p:spPr/>
        <p:txBody>
          <a:bodyPr/>
          <a:lstStyle/>
          <a:p>
            <a:r>
              <a:rPr lang="en-US" sz="2200" b="1" dirty="0">
                <a:solidFill>
                  <a:schemeClr val="accent5"/>
                </a:solidFill>
              </a:rPr>
              <a:t>IAM policies </a:t>
            </a:r>
            <a:r>
              <a:rPr lang="en-US" sz="2200" dirty="0"/>
              <a:t>are constructed with JavaScript Object Notation (JSON) and define permissions.</a:t>
            </a:r>
          </a:p>
          <a:p>
            <a:pPr lvl="1"/>
            <a:r>
              <a:rPr lang="en-US" sz="1800" dirty="0"/>
              <a:t>IAM policies can be attached to any </a:t>
            </a:r>
            <a:r>
              <a:rPr lang="en-US" sz="1800" b="1" dirty="0">
                <a:solidFill>
                  <a:schemeClr val="accent5"/>
                </a:solidFill>
              </a:rPr>
              <a:t>IAM entity</a:t>
            </a:r>
            <a:r>
              <a:rPr lang="en-US" sz="1800" dirty="0"/>
              <a:t>.</a:t>
            </a:r>
          </a:p>
          <a:p>
            <a:pPr lvl="1"/>
            <a:r>
              <a:rPr lang="en-US" sz="1800" dirty="0"/>
              <a:t>Entities are IAM users, IAM groups, and IAM roles.</a:t>
            </a:r>
            <a:endParaRPr lang="en-US" sz="1600" dirty="0"/>
          </a:p>
          <a:p>
            <a:r>
              <a:rPr lang="en-US" sz="2200" dirty="0"/>
              <a:t>An </a:t>
            </a:r>
            <a:r>
              <a:rPr lang="en-US" sz="2200" b="1" dirty="0">
                <a:solidFill>
                  <a:schemeClr val="accent5"/>
                </a:solidFill>
              </a:rPr>
              <a:t>IAM user </a:t>
            </a:r>
            <a:r>
              <a:rPr lang="en-US" sz="2200" dirty="0"/>
              <a:t>provides a way for a person, application, or service to authenticate to AWS.</a:t>
            </a:r>
          </a:p>
          <a:p>
            <a:r>
              <a:rPr lang="en-US" sz="2200" dirty="0"/>
              <a:t>An </a:t>
            </a:r>
            <a:r>
              <a:rPr lang="en-US" sz="2200" b="1" dirty="0">
                <a:solidFill>
                  <a:schemeClr val="accent5"/>
                </a:solidFill>
              </a:rPr>
              <a:t>IAM group </a:t>
            </a:r>
            <a:r>
              <a:rPr lang="en-US" sz="2200" dirty="0"/>
              <a:t>is a simple way to attach the same policies to multiple users.</a:t>
            </a:r>
          </a:p>
          <a:p>
            <a:r>
              <a:rPr lang="en-US" sz="2200" dirty="0"/>
              <a:t>An </a:t>
            </a:r>
            <a:r>
              <a:rPr lang="en-US" sz="2200" b="1" dirty="0">
                <a:solidFill>
                  <a:schemeClr val="accent5"/>
                </a:solidFill>
              </a:rPr>
              <a:t>IAM role </a:t>
            </a:r>
            <a:r>
              <a:rPr lang="en-US" sz="2200" dirty="0"/>
              <a:t>can have permissions policies attached to it, and can be used to delegate temporary access to users or applications.</a:t>
            </a:r>
          </a:p>
        </p:txBody>
      </p:sp>
      <p:pic>
        <p:nvPicPr>
          <p:cNvPr id="6" name="Picture Placeholder 6">
            <a:extLst>
              <a:ext uri="{FF2B5EF4-FFF2-40B4-BE49-F238E27FC236}">
                <a16:creationId xmlns:a16="http://schemas.microsoft.com/office/drawing/2014/main" id="{DF245F4B-F83C-4547-948B-29463175E4C7}"/>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val="0"/>
              </a:ext>
            </a:extLst>
          </a:blip>
          <a:srcRect l="4146" r="4146"/>
          <a:stretch>
            <a:fillRect/>
          </a:stretch>
        </p:blipFill>
        <p:spPr>
          <a:xfrm>
            <a:off x="597222" y="2770357"/>
            <a:ext cx="3931314" cy="3104201"/>
          </a:xfrm>
          <a:prstGeom prst="rect">
            <a:avLst/>
          </a:prstGeom>
        </p:spPr>
      </p:pic>
    </p:spTree>
    <p:custDataLst>
      <p:tags r:id="rId1"/>
    </p:custDataLst>
    <p:extLst>
      <p:ext uri="{BB962C8B-B14F-4D97-AF65-F5344CB8AC3E}">
        <p14:creationId xmlns:p14="http://schemas.microsoft.com/office/powerpoint/2010/main" val="85438319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E02AFD6E-C3E3-C544-8427-5B0745F2F707}"/>
              </a:ext>
              <a:ext uri="{C183D7F6-B498-43B3-948B-1728B52AA6E4}">
                <adec:decorative xmlns:adec="http://schemas.microsoft.com/office/drawing/2017/decorative" val="1"/>
              </a:ext>
            </a:extLst>
          </p:cNvPr>
          <p:cNvSpPr>
            <a:spLocks noGrp="1"/>
          </p:cNvSpPr>
          <p:nvPr>
            <p:ph type="ftr" sz="quarter" idx="11"/>
          </p:nvPr>
        </p:nvSpPr>
        <p:spPr/>
        <p:txBody>
          <a:bodyPr/>
          <a:lstStyle/>
          <a:p>
            <a:r>
              <a:rPr lang="en-US" dirty="0"/>
              <a:t>© 2019 Amazon Web Services, Inc. or its Affiliates. All rights reserved.</a:t>
            </a:r>
          </a:p>
        </p:txBody>
      </p:sp>
      <p:sp>
        <p:nvSpPr>
          <p:cNvPr id="2" name="Title 1"/>
          <p:cNvSpPr>
            <a:spLocks noGrp="1"/>
          </p:cNvSpPr>
          <p:nvPr>
            <p:ph type="title"/>
          </p:nvPr>
        </p:nvSpPr>
        <p:spPr/>
        <p:txBody>
          <a:bodyPr>
            <a:noAutofit/>
          </a:bodyPr>
          <a:lstStyle/>
          <a:p>
            <a:pPr algn="ctr"/>
            <a:r>
              <a:rPr lang="en-US" sz="4400" dirty="0"/>
              <a:t>Recorded demo: IAM</a:t>
            </a:r>
          </a:p>
        </p:txBody>
      </p:sp>
      <p:sp>
        <p:nvSpPr>
          <p:cNvPr id="6" name="Slide Number Placeholder 5">
            <a:extLst>
              <a:ext uri="{FF2B5EF4-FFF2-40B4-BE49-F238E27FC236}">
                <a16:creationId xmlns:a16="http://schemas.microsoft.com/office/drawing/2014/main" id="{E45F18BC-26B5-8144-8736-0B73EB5369EF}"/>
              </a:ext>
              <a:ext uri="{C183D7F6-B498-43B3-948B-1728B52AA6E4}">
                <adec:decorative xmlns:adec="http://schemas.microsoft.com/office/drawing/2017/decorative" val="1"/>
              </a:ext>
            </a:extLst>
          </p:cNvPr>
          <p:cNvSpPr>
            <a:spLocks noGrp="1"/>
          </p:cNvSpPr>
          <p:nvPr>
            <p:ph type="sldNum" sz="quarter" idx="10"/>
          </p:nvPr>
        </p:nvSpPr>
        <p:spPr/>
        <p:txBody>
          <a:bodyPr/>
          <a:lstStyle/>
          <a:p>
            <a:fld id="{B6A95138-A96E-2F42-A959-2EFD44FE4AB7}" type="slidenum">
              <a:rPr lang="en-US" smtClean="0"/>
              <a:pPr/>
              <a:t>29</a:t>
            </a:fld>
            <a:endParaRPr lang="en-US" dirty="0"/>
          </a:p>
        </p:txBody>
      </p:sp>
      <p:pic>
        <p:nvPicPr>
          <p:cNvPr id="3" name="Picture 2">
            <a:hlinkClick r:id="rId4"/>
            <a:extLst>
              <a:ext uri="{FF2B5EF4-FFF2-40B4-BE49-F238E27FC236}">
                <a16:creationId xmlns:a16="http://schemas.microsoft.com/office/drawing/2014/main" id="{A116E41D-6A23-3446-A597-E91B9FBE7576}"/>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5520131" y="2190750"/>
            <a:ext cx="5961955" cy="3086100"/>
          </a:xfrm>
          <a:prstGeom prst="rect">
            <a:avLst/>
          </a:prstGeom>
        </p:spPr>
      </p:pic>
    </p:spTree>
    <p:custDataLst>
      <p:tags r:id="rId1"/>
    </p:custDataLst>
    <p:extLst>
      <p:ext uri="{BB962C8B-B14F-4D97-AF65-F5344CB8AC3E}">
        <p14:creationId xmlns:p14="http://schemas.microsoft.com/office/powerpoint/2010/main" val="21470570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DD67E4-BDC1-B340-8993-E1E72418A01F}"/>
              </a:ext>
            </a:extLst>
          </p:cNvPr>
          <p:cNvSpPr>
            <a:spLocks noGrp="1"/>
          </p:cNvSpPr>
          <p:nvPr>
            <p:ph type="title"/>
          </p:nvPr>
        </p:nvSpPr>
        <p:spPr/>
        <p:txBody>
          <a:bodyPr/>
          <a:lstStyle/>
          <a:p>
            <a:r>
              <a:rPr lang="en-US" dirty="0"/>
              <a:t>Module objectives</a:t>
            </a:r>
          </a:p>
        </p:txBody>
      </p:sp>
      <p:sp>
        <p:nvSpPr>
          <p:cNvPr id="4" name="Content Placeholder 2">
            <a:extLst>
              <a:ext uri="{FF2B5EF4-FFF2-40B4-BE49-F238E27FC236}">
                <a16:creationId xmlns:a16="http://schemas.microsoft.com/office/drawing/2014/main" id="{AA03B58E-9CA1-F041-8923-2FE03FDDD563}"/>
              </a:ext>
            </a:extLst>
          </p:cNvPr>
          <p:cNvSpPr>
            <a:spLocks noGrp="1"/>
          </p:cNvSpPr>
          <p:nvPr>
            <p:ph idx="1"/>
          </p:nvPr>
        </p:nvSpPr>
        <p:spPr/>
        <p:txBody>
          <a:bodyPr/>
          <a:lstStyle/>
          <a:p>
            <a:pPr marL="17462" lvl="1" indent="0">
              <a:buNone/>
            </a:pPr>
            <a:r>
              <a:rPr lang="en-US" sz="3200" dirty="0"/>
              <a:t>After completing this module, you should be able to: </a:t>
            </a:r>
          </a:p>
          <a:p>
            <a:pPr marL="238125" lvl="1" indent="-220663">
              <a:lnSpc>
                <a:spcPct val="100000"/>
              </a:lnSpc>
            </a:pPr>
            <a:r>
              <a:rPr lang="en-US" sz="2800" dirty="0"/>
              <a:t>Recognize the shared responsibility model</a:t>
            </a:r>
          </a:p>
          <a:p>
            <a:pPr marL="238125" lvl="1" indent="-220663">
              <a:lnSpc>
                <a:spcPct val="100000"/>
              </a:lnSpc>
            </a:pPr>
            <a:r>
              <a:rPr lang="en-US" sz="2800" dirty="0"/>
              <a:t>Identify the responsibility of the customer and AWS</a:t>
            </a:r>
          </a:p>
          <a:p>
            <a:pPr marL="238125" lvl="1" indent="-220663">
              <a:lnSpc>
                <a:spcPct val="100000"/>
              </a:lnSpc>
            </a:pPr>
            <a:r>
              <a:rPr lang="en-US" sz="2800" dirty="0"/>
              <a:t>Recognize IAM users, groups, and roles</a:t>
            </a:r>
          </a:p>
          <a:p>
            <a:pPr marL="238125" lvl="1" indent="-220663">
              <a:lnSpc>
                <a:spcPct val="100000"/>
              </a:lnSpc>
            </a:pPr>
            <a:r>
              <a:rPr lang="en-US" sz="2800" dirty="0"/>
              <a:t>Describe different types of security credentials in IAM</a:t>
            </a:r>
          </a:p>
          <a:p>
            <a:pPr marL="238125" lvl="1" indent="-220663">
              <a:lnSpc>
                <a:spcPct val="100000"/>
              </a:lnSpc>
            </a:pPr>
            <a:r>
              <a:rPr lang="en-US" sz="2800" dirty="0"/>
              <a:t>Identify the steps to securing a new AWS account</a:t>
            </a:r>
          </a:p>
          <a:p>
            <a:pPr marL="238125" lvl="1" indent="-220663">
              <a:lnSpc>
                <a:spcPct val="100000"/>
              </a:lnSpc>
            </a:pPr>
            <a:r>
              <a:rPr lang="en-US" sz="2800" dirty="0"/>
              <a:t>Explore IAM users and groups</a:t>
            </a:r>
          </a:p>
          <a:p>
            <a:pPr marL="238125" lvl="1" indent="-220663">
              <a:lnSpc>
                <a:spcPct val="100000"/>
              </a:lnSpc>
            </a:pPr>
            <a:r>
              <a:rPr lang="en-US" sz="2800" dirty="0"/>
              <a:t>Recognize how to secure AWS data</a:t>
            </a:r>
          </a:p>
          <a:p>
            <a:pPr marL="238125" lvl="1" indent="-220663">
              <a:lnSpc>
                <a:spcPct val="100000"/>
              </a:lnSpc>
            </a:pPr>
            <a:r>
              <a:rPr lang="en-US" sz="2800" dirty="0"/>
              <a:t>Recognize AWS compliance programs</a:t>
            </a:r>
          </a:p>
        </p:txBody>
      </p:sp>
      <p:sp>
        <p:nvSpPr>
          <p:cNvPr id="5" name="Slide Number Placeholder 4">
            <a:extLst>
              <a:ext uri="{FF2B5EF4-FFF2-40B4-BE49-F238E27FC236}">
                <a16:creationId xmlns:a16="http://schemas.microsoft.com/office/drawing/2014/main" id="{D0E9032A-B193-E649-B33A-8B2DE7FF0AB8}"/>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pPr/>
              <a:t>3</a:t>
            </a:fld>
            <a:endParaRPr lang="en-US" dirty="0"/>
          </a:p>
        </p:txBody>
      </p:sp>
      <p:sp>
        <p:nvSpPr>
          <p:cNvPr id="3" name="Footer Placeholder 2">
            <a:extLst>
              <a:ext uri="{FF2B5EF4-FFF2-40B4-BE49-F238E27FC236}">
                <a16:creationId xmlns:a16="http://schemas.microsoft.com/office/drawing/2014/main" id="{211D2220-A222-7B4F-978E-65D0DE58CB2A}"/>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Tree>
    <p:custDataLst>
      <p:tags r:id="rId1"/>
    </p:custDataLst>
    <p:extLst>
      <p:ext uri="{BB962C8B-B14F-4D97-AF65-F5344CB8AC3E}">
        <p14:creationId xmlns:p14="http://schemas.microsoft.com/office/powerpoint/2010/main" val="3962474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dirty="0"/>
              <a:t>Section 3: Securing a new AWS account</a:t>
            </a:r>
          </a:p>
        </p:txBody>
      </p:sp>
      <p:sp>
        <p:nvSpPr>
          <p:cNvPr id="4" name="Text Placeholder 3">
            <a:extLst>
              <a:ext uri="{FF2B5EF4-FFF2-40B4-BE49-F238E27FC236}">
                <a16:creationId xmlns:a16="http://schemas.microsoft.com/office/drawing/2014/main" id="{7EE0FB3A-4CF2-5B4F-8B99-E02433C2EDAC}"/>
              </a:ext>
            </a:extLst>
          </p:cNvPr>
          <p:cNvSpPr>
            <a:spLocks noGrp="1"/>
          </p:cNvSpPr>
          <p:nvPr>
            <p:ph type="body" sz="quarter" idx="10"/>
          </p:nvPr>
        </p:nvSpPr>
        <p:spPr>
          <a:xfrm>
            <a:off x="419100" y="2554356"/>
            <a:ext cx="9294526" cy="488498"/>
          </a:xfrm>
        </p:spPr>
        <p:txBody>
          <a:bodyPr>
            <a:normAutofit/>
          </a:bodyPr>
          <a:lstStyle/>
          <a:p>
            <a:r>
              <a:rPr lang="en-US" dirty="0"/>
              <a:t>Module 4: AWS Cloud Security</a:t>
            </a:r>
          </a:p>
          <a:p>
            <a:endParaRPr lang="en-US" dirty="0"/>
          </a:p>
        </p:txBody>
      </p:sp>
      <p:sp>
        <p:nvSpPr>
          <p:cNvPr id="5" name="Footer Placeholder 4">
            <a:extLst>
              <a:ext uri="{FF2B5EF4-FFF2-40B4-BE49-F238E27FC236}">
                <a16:creationId xmlns:a16="http://schemas.microsoft.com/office/drawing/2014/main" id="{924894DB-1CA2-6448-A879-052189CA624B}"/>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Tree>
    <p:custDataLst>
      <p:tags r:id="rId1"/>
    </p:custDataLst>
    <p:extLst>
      <p:ext uri="{BB962C8B-B14F-4D97-AF65-F5344CB8AC3E}">
        <p14:creationId xmlns:p14="http://schemas.microsoft.com/office/powerpoint/2010/main" val="120546621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19099" y="365125"/>
            <a:ext cx="9029701" cy="474119"/>
          </a:xfrm>
        </p:spPr>
        <p:txBody>
          <a:bodyPr/>
          <a:lstStyle/>
          <a:p>
            <a:r>
              <a:rPr lang="en-US" sz="3600" dirty="0"/>
              <a:t>AWS account root user access versus IAM access</a:t>
            </a:r>
          </a:p>
        </p:txBody>
      </p:sp>
      <p:grpSp>
        <p:nvGrpSpPr>
          <p:cNvPr id="18" name="Group 17" descr="graphic shows that root account user privileges cannot be controlled and has full access to all resources. On the other hand, an IAM user has 4 characteristics that outweight those two root account user characteristics."/>
          <p:cNvGrpSpPr/>
          <p:nvPr/>
        </p:nvGrpSpPr>
        <p:grpSpPr>
          <a:xfrm>
            <a:off x="419100" y="1283158"/>
            <a:ext cx="4595071" cy="5044810"/>
            <a:chOff x="1281422" y="1283158"/>
            <a:chExt cx="4595071" cy="5044810"/>
          </a:xfrm>
        </p:grpSpPr>
        <p:sp>
          <p:nvSpPr>
            <p:cNvPr id="5" name="Freeform 4"/>
            <p:cNvSpPr/>
            <p:nvPr/>
          </p:nvSpPr>
          <p:spPr>
            <a:xfrm>
              <a:off x="1611194" y="1339841"/>
              <a:ext cx="1597521" cy="887511"/>
            </a:xfrm>
            <a:custGeom>
              <a:avLst/>
              <a:gdLst>
                <a:gd name="connsiteX0" fmla="*/ 0 w 1597521"/>
                <a:gd name="connsiteY0" fmla="*/ 88751 h 887511"/>
                <a:gd name="connsiteX1" fmla="*/ 88751 w 1597521"/>
                <a:gd name="connsiteY1" fmla="*/ 0 h 887511"/>
                <a:gd name="connsiteX2" fmla="*/ 1508770 w 1597521"/>
                <a:gd name="connsiteY2" fmla="*/ 0 h 887511"/>
                <a:gd name="connsiteX3" fmla="*/ 1597521 w 1597521"/>
                <a:gd name="connsiteY3" fmla="*/ 88751 h 887511"/>
                <a:gd name="connsiteX4" fmla="*/ 1597521 w 1597521"/>
                <a:gd name="connsiteY4" fmla="*/ 798760 h 887511"/>
                <a:gd name="connsiteX5" fmla="*/ 1508770 w 1597521"/>
                <a:gd name="connsiteY5" fmla="*/ 887511 h 887511"/>
                <a:gd name="connsiteX6" fmla="*/ 88751 w 1597521"/>
                <a:gd name="connsiteY6" fmla="*/ 887511 h 887511"/>
                <a:gd name="connsiteX7" fmla="*/ 0 w 1597521"/>
                <a:gd name="connsiteY7" fmla="*/ 798760 h 887511"/>
                <a:gd name="connsiteX8" fmla="*/ 0 w 1597521"/>
                <a:gd name="connsiteY8" fmla="*/ 88751 h 887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97521" h="887511">
                  <a:moveTo>
                    <a:pt x="0" y="88751"/>
                  </a:moveTo>
                  <a:cubicBezTo>
                    <a:pt x="0" y="39735"/>
                    <a:pt x="39735" y="0"/>
                    <a:pt x="88751" y="0"/>
                  </a:cubicBezTo>
                  <a:lnTo>
                    <a:pt x="1508770" y="0"/>
                  </a:lnTo>
                  <a:cubicBezTo>
                    <a:pt x="1557786" y="0"/>
                    <a:pt x="1597521" y="39735"/>
                    <a:pt x="1597521" y="88751"/>
                  </a:cubicBezTo>
                  <a:lnTo>
                    <a:pt x="1597521" y="798760"/>
                  </a:lnTo>
                  <a:cubicBezTo>
                    <a:pt x="1597521" y="847776"/>
                    <a:pt x="1557786" y="887511"/>
                    <a:pt x="1508770" y="887511"/>
                  </a:cubicBezTo>
                  <a:lnTo>
                    <a:pt x="88751" y="887511"/>
                  </a:lnTo>
                  <a:cubicBezTo>
                    <a:pt x="39735" y="887511"/>
                    <a:pt x="0" y="847776"/>
                    <a:pt x="0" y="798760"/>
                  </a:cubicBezTo>
                  <a:lnTo>
                    <a:pt x="0" y="88751"/>
                  </a:ln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13624" tIns="113624" rIns="113624" bIns="113624" numCol="1" spcCol="1270" anchor="ctr" anchorCtr="0">
              <a:noAutofit/>
            </a:bodyPr>
            <a:lstStyle/>
            <a:p>
              <a:pPr lvl="0" algn="ctr" defTabSz="1022350">
                <a:lnSpc>
                  <a:spcPct val="90000"/>
                </a:lnSpc>
                <a:spcBef>
                  <a:spcPct val="0"/>
                </a:spcBef>
                <a:spcAft>
                  <a:spcPct val="35000"/>
                </a:spcAft>
              </a:pPr>
              <a:r>
                <a:rPr lang="en-US" sz="2300" kern="1200" dirty="0">
                  <a:latin typeface="Amazon Ember" panose="020B0603020204020204" pitchFamily="34" charset="0"/>
                  <a:ea typeface="Amazon Ember" panose="020B0603020204020204" pitchFamily="34" charset="0"/>
                  <a:cs typeface="Amazon Ember" panose="020B0603020204020204" pitchFamily="34" charset="0"/>
                </a:rPr>
                <a:t>Account root user</a:t>
              </a:r>
            </a:p>
          </p:txBody>
        </p:sp>
        <p:sp>
          <p:nvSpPr>
            <p:cNvPr id="7" name="Freeform 6"/>
            <p:cNvSpPr/>
            <p:nvPr/>
          </p:nvSpPr>
          <p:spPr>
            <a:xfrm>
              <a:off x="4007476" y="1283158"/>
              <a:ext cx="1597521" cy="887511"/>
            </a:xfrm>
            <a:custGeom>
              <a:avLst/>
              <a:gdLst>
                <a:gd name="connsiteX0" fmla="*/ 0 w 1597521"/>
                <a:gd name="connsiteY0" fmla="*/ 88751 h 887511"/>
                <a:gd name="connsiteX1" fmla="*/ 88751 w 1597521"/>
                <a:gd name="connsiteY1" fmla="*/ 0 h 887511"/>
                <a:gd name="connsiteX2" fmla="*/ 1508770 w 1597521"/>
                <a:gd name="connsiteY2" fmla="*/ 0 h 887511"/>
                <a:gd name="connsiteX3" fmla="*/ 1597521 w 1597521"/>
                <a:gd name="connsiteY3" fmla="*/ 88751 h 887511"/>
                <a:gd name="connsiteX4" fmla="*/ 1597521 w 1597521"/>
                <a:gd name="connsiteY4" fmla="*/ 798760 h 887511"/>
                <a:gd name="connsiteX5" fmla="*/ 1508770 w 1597521"/>
                <a:gd name="connsiteY5" fmla="*/ 887511 h 887511"/>
                <a:gd name="connsiteX6" fmla="*/ 88751 w 1597521"/>
                <a:gd name="connsiteY6" fmla="*/ 887511 h 887511"/>
                <a:gd name="connsiteX7" fmla="*/ 0 w 1597521"/>
                <a:gd name="connsiteY7" fmla="*/ 798760 h 887511"/>
                <a:gd name="connsiteX8" fmla="*/ 0 w 1597521"/>
                <a:gd name="connsiteY8" fmla="*/ 88751 h 887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97521" h="887511">
                  <a:moveTo>
                    <a:pt x="0" y="88751"/>
                  </a:moveTo>
                  <a:cubicBezTo>
                    <a:pt x="0" y="39735"/>
                    <a:pt x="39735" y="0"/>
                    <a:pt x="88751" y="0"/>
                  </a:cubicBezTo>
                  <a:lnTo>
                    <a:pt x="1508770" y="0"/>
                  </a:lnTo>
                  <a:cubicBezTo>
                    <a:pt x="1557786" y="0"/>
                    <a:pt x="1597521" y="39735"/>
                    <a:pt x="1597521" y="88751"/>
                  </a:cubicBezTo>
                  <a:lnTo>
                    <a:pt x="1597521" y="798760"/>
                  </a:lnTo>
                  <a:cubicBezTo>
                    <a:pt x="1597521" y="847776"/>
                    <a:pt x="1557786" y="887511"/>
                    <a:pt x="1508770" y="887511"/>
                  </a:cubicBezTo>
                  <a:lnTo>
                    <a:pt x="88751" y="887511"/>
                  </a:lnTo>
                  <a:cubicBezTo>
                    <a:pt x="39735" y="887511"/>
                    <a:pt x="0" y="847776"/>
                    <a:pt x="0" y="798760"/>
                  </a:cubicBezTo>
                  <a:lnTo>
                    <a:pt x="0" y="88751"/>
                  </a:ln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13624" tIns="113624" rIns="113624" bIns="113624" numCol="1" spcCol="1270" anchor="ctr" anchorCtr="0">
              <a:noAutofit/>
            </a:bodyPr>
            <a:lstStyle/>
            <a:p>
              <a:pPr lvl="0" algn="ctr" defTabSz="1022350">
                <a:lnSpc>
                  <a:spcPct val="90000"/>
                </a:lnSpc>
                <a:spcBef>
                  <a:spcPct val="0"/>
                </a:spcBef>
                <a:spcAft>
                  <a:spcPct val="35000"/>
                </a:spcAft>
              </a:pPr>
              <a:r>
                <a:rPr lang="en-US" sz="2300" kern="1200" dirty="0">
                  <a:latin typeface="Amazon Ember" panose="020B0603020204020204" pitchFamily="34" charset="0"/>
                  <a:ea typeface="Amazon Ember" panose="020B0603020204020204" pitchFamily="34" charset="0"/>
                  <a:cs typeface="Amazon Ember" panose="020B0603020204020204" pitchFamily="34" charset="0"/>
                </a:rPr>
                <a:t>IAM</a:t>
              </a:r>
            </a:p>
          </p:txBody>
        </p:sp>
        <p:sp>
          <p:nvSpPr>
            <p:cNvPr id="9" name="Isosceles Triangle 8"/>
            <p:cNvSpPr/>
            <p:nvPr/>
          </p:nvSpPr>
          <p:spPr>
            <a:xfrm>
              <a:off x="3199073" y="5662335"/>
              <a:ext cx="665633" cy="665633"/>
            </a:xfrm>
            <a:prstGeom prst="triangle">
              <a:avLst/>
            </a:pr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11" name="Rectangle 10"/>
            <p:cNvSpPr/>
            <p:nvPr/>
          </p:nvSpPr>
          <p:spPr>
            <a:xfrm rot="240000">
              <a:off x="1281422" y="5456535"/>
              <a:ext cx="4500937" cy="283806"/>
            </a:xfrm>
            <a:prstGeom prst="rect">
              <a:avLst/>
            </a:pr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12" name="Freeform 11"/>
            <p:cNvSpPr/>
            <p:nvPr/>
          </p:nvSpPr>
          <p:spPr>
            <a:xfrm rot="240000">
              <a:off x="3691604" y="4739968"/>
              <a:ext cx="2051762" cy="748633"/>
            </a:xfrm>
            <a:custGeom>
              <a:avLst/>
              <a:gdLst>
                <a:gd name="connsiteX0" fmla="*/ 0 w 1560339"/>
                <a:gd name="connsiteY0" fmla="*/ 150933 h 905578"/>
                <a:gd name="connsiteX1" fmla="*/ 150933 w 1560339"/>
                <a:gd name="connsiteY1" fmla="*/ 0 h 905578"/>
                <a:gd name="connsiteX2" fmla="*/ 1409406 w 1560339"/>
                <a:gd name="connsiteY2" fmla="*/ 0 h 905578"/>
                <a:gd name="connsiteX3" fmla="*/ 1560339 w 1560339"/>
                <a:gd name="connsiteY3" fmla="*/ 150933 h 905578"/>
                <a:gd name="connsiteX4" fmla="*/ 1560339 w 1560339"/>
                <a:gd name="connsiteY4" fmla="*/ 754645 h 905578"/>
                <a:gd name="connsiteX5" fmla="*/ 1409406 w 1560339"/>
                <a:gd name="connsiteY5" fmla="*/ 905578 h 905578"/>
                <a:gd name="connsiteX6" fmla="*/ 150933 w 1560339"/>
                <a:gd name="connsiteY6" fmla="*/ 905578 h 905578"/>
                <a:gd name="connsiteX7" fmla="*/ 0 w 1560339"/>
                <a:gd name="connsiteY7" fmla="*/ 754645 h 905578"/>
                <a:gd name="connsiteX8" fmla="*/ 0 w 1560339"/>
                <a:gd name="connsiteY8" fmla="*/ 150933 h 905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60339" h="905578">
                  <a:moveTo>
                    <a:pt x="0" y="150933"/>
                  </a:moveTo>
                  <a:cubicBezTo>
                    <a:pt x="0" y="67575"/>
                    <a:pt x="67575" y="0"/>
                    <a:pt x="150933" y="0"/>
                  </a:cubicBezTo>
                  <a:lnTo>
                    <a:pt x="1409406" y="0"/>
                  </a:lnTo>
                  <a:cubicBezTo>
                    <a:pt x="1492764" y="0"/>
                    <a:pt x="1560339" y="67575"/>
                    <a:pt x="1560339" y="150933"/>
                  </a:cubicBezTo>
                  <a:lnTo>
                    <a:pt x="1560339" y="754645"/>
                  </a:lnTo>
                  <a:cubicBezTo>
                    <a:pt x="1560339" y="838003"/>
                    <a:pt x="1492764" y="905578"/>
                    <a:pt x="1409406" y="905578"/>
                  </a:cubicBezTo>
                  <a:lnTo>
                    <a:pt x="150933" y="905578"/>
                  </a:lnTo>
                  <a:cubicBezTo>
                    <a:pt x="67575" y="905578"/>
                    <a:pt x="0" y="838003"/>
                    <a:pt x="0" y="754645"/>
                  </a:cubicBezTo>
                  <a:lnTo>
                    <a:pt x="0" y="150933"/>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5166" tIns="105166" rIns="105167" bIns="105167" numCol="1" spcCol="1270" anchor="ctr" anchorCtr="0">
              <a:noAutofit/>
            </a:bodyPr>
            <a:lstStyle/>
            <a:p>
              <a:pPr lvl="0" algn="ctr" defTabSz="711200">
                <a:lnSpc>
                  <a:spcPct val="90000"/>
                </a:lnSpc>
                <a:spcBef>
                  <a:spcPct val="0"/>
                </a:spcBef>
                <a:spcAft>
                  <a:spcPct val="35000"/>
                </a:spcAft>
              </a:pPr>
              <a:r>
                <a:rPr lang="en-US" sz="1600" kern="1200" dirty="0">
                  <a:latin typeface="Amazon Ember" panose="020B0603020204020204" pitchFamily="34" charset="0"/>
                  <a:ea typeface="Amazon Ember" panose="020B0603020204020204" pitchFamily="34" charset="0"/>
                  <a:cs typeface="Amazon Ember" panose="020B0603020204020204" pitchFamily="34" charset="0"/>
                </a:rPr>
                <a:t>Granular permissions</a:t>
              </a:r>
            </a:p>
          </p:txBody>
        </p:sp>
        <p:sp>
          <p:nvSpPr>
            <p:cNvPr id="13" name="Freeform 12"/>
            <p:cNvSpPr/>
            <p:nvPr/>
          </p:nvSpPr>
          <p:spPr>
            <a:xfrm rot="240000">
              <a:off x="3735980" y="3951010"/>
              <a:ext cx="2051762" cy="748633"/>
            </a:xfrm>
            <a:custGeom>
              <a:avLst/>
              <a:gdLst>
                <a:gd name="connsiteX0" fmla="*/ 0 w 1560339"/>
                <a:gd name="connsiteY0" fmla="*/ 150933 h 905578"/>
                <a:gd name="connsiteX1" fmla="*/ 150933 w 1560339"/>
                <a:gd name="connsiteY1" fmla="*/ 0 h 905578"/>
                <a:gd name="connsiteX2" fmla="*/ 1409406 w 1560339"/>
                <a:gd name="connsiteY2" fmla="*/ 0 h 905578"/>
                <a:gd name="connsiteX3" fmla="*/ 1560339 w 1560339"/>
                <a:gd name="connsiteY3" fmla="*/ 150933 h 905578"/>
                <a:gd name="connsiteX4" fmla="*/ 1560339 w 1560339"/>
                <a:gd name="connsiteY4" fmla="*/ 754645 h 905578"/>
                <a:gd name="connsiteX5" fmla="*/ 1409406 w 1560339"/>
                <a:gd name="connsiteY5" fmla="*/ 905578 h 905578"/>
                <a:gd name="connsiteX6" fmla="*/ 150933 w 1560339"/>
                <a:gd name="connsiteY6" fmla="*/ 905578 h 905578"/>
                <a:gd name="connsiteX7" fmla="*/ 0 w 1560339"/>
                <a:gd name="connsiteY7" fmla="*/ 754645 h 905578"/>
                <a:gd name="connsiteX8" fmla="*/ 0 w 1560339"/>
                <a:gd name="connsiteY8" fmla="*/ 150933 h 905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60339" h="905578">
                  <a:moveTo>
                    <a:pt x="0" y="150933"/>
                  </a:moveTo>
                  <a:cubicBezTo>
                    <a:pt x="0" y="67575"/>
                    <a:pt x="67575" y="0"/>
                    <a:pt x="150933" y="0"/>
                  </a:cubicBezTo>
                  <a:lnTo>
                    <a:pt x="1409406" y="0"/>
                  </a:lnTo>
                  <a:cubicBezTo>
                    <a:pt x="1492764" y="0"/>
                    <a:pt x="1560339" y="67575"/>
                    <a:pt x="1560339" y="150933"/>
                  </a:cubicBezTo>
                  <a:lnTo>
                    <a:pt x="1560339" y="754645"/>
                  </a:lnTo>
                  <a:cubicBezTo>
                    <a:pt x="1560339" y="838003"/>
                    <a:pt x="1492764" y="905578"/>
                    <a:pt x="1409406" y="905578"/>
                  </a:cubicBezTo>
                  <a:lnTo>
                    <a:pt x="150933" y="905578"/>
                  </a:lnTo>
                  <a:cubicBezTo>
                    <a:pt x="67575" y="905578"/>
                    <a:pt x="0" y="838003"/>
                    <a:pt x="0" y="754645"/>
                  </a:cubicBezTo>
                  <a:lnTo>
                    <a:pt x="0" y="150933"/>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5166" tIns="105166" rIns="105167" bIns="105167" numCol="1" spcCol="1270" anchor="ctr" anchorCtr="0">
              <a:noAutofit/>
            </a:bodyPr>
            <a:lstStyle/>
            <a:p>
              <a:pPr lvl="0" algn="ctr" defTabSz="711200">
                <a:lnSpc>
                  <a:spcPct val="90000"/>
                </a:lnSpc>
                <a:spcBef>
                  <a:spcPct val="0"/>
                </a:spcBef>
                <a:spcAft>
                  <a:spcPct val="35000"/>
                </a:spcAft>
              </a:pPr>
              <a:r>
                <a:rPr lang="en-US" sz="1600" kern="1200" dirty="0">
                  <a:latin typeface="Amazon Ember" panose="020B0603020204020204" pitchFamily="34" charset="0"/>
                  <a:ea typeface="Amazon Ember" panose="020B0603020204020204" pitchFamily="34" charset="0"/>
                  <a:cs typeface="Amazon Ember" panose="020B0603020204020204" pitchFamily="34" charset="0"/>
                </a:rPr>
                <a:t>Secure access for applications</a:t>
              </a:r>
            </a:p>
          </p:txBody>
        </p:sp>
        <p:sp>
          <p:nvSpPr>
            <p:cNvPr id="14" name="Freeform 13"/>
            <p:cNvSpPr/>
            <p:nvPr/>
          </p:nvSpPr>
          <p:spPr>
            <a:xfrm rot="240000">
              <a:off x="3780356" y="3162052"/>
              <a:ext cx="2051762" cy="748633"/>
            </a:xfrm>
            <a:custGeom>
              <a:avLst/>
              <a:gdLst>
                <a:gd name="connsiteX0" fmla="*/ 0 w 1560339"/>
                <a:gd name="connsiteY0" fmla="*/ 150933 h 905578"/>
                <a:gd name="connsiteX1" fmla="*/ 150933 w 1560339"/>
                <a:gd name="connsiteY1" fmla="*/ 0 h 905578"/>
                <a:gd name="connsiteX2" fmla="*/ 1409406 w 1560339"/>
                <a:gd name="connsiteY2" fmla="*/ 0 h 905578"/>
                <a:gd name="connsiteX3" fmla="*/ 1560339 w 1560339"/>
                <a:gd name="connsiteY3" fmla="*/ 150933 h 905578"/>
                <a:gd name="connsiteX4" fmla="*/ 1560339 w 1560339"/>
                <a:gd name="connsiteY4" fmla="*/ 754645 h 905578"/>
                <a:gd name="connsiteX5" fmla="*/ 1409406 w 1560339"/>
                <a:gd name="connsiteY5" fmla="*/ 905578 h 905578"/>
                <a:gd name="connsiteX6" fmla="*/ 150933 w 1560339"/>
                <a:gd name="connsiteY6" fmla="*/ 905578 h 905578"/>
                <a:gd name="connsiteX7" fmla="*/ 0 w 1560339"/>
                <a:gd name="connsiteY7" fmla="*/ 754645 h 905578"/>
                <a:gd name="connsiteX8" fmla="*/ 0 w 1560339"/>
                <a:gd name="connsiteY8" fmla="*/ 150933 h 905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60339" h="905578">
                  <a:moveTo>
                    <a:pt x="0" y="150933"/>
                  </a:moveTo>
                  <a:cubicBezTo>
                    <a:pt x="0" y="67575"/>
                    <a:pt x="67575" y="0"/>
                    <a:pt x="150933" y="0"/>
                  </a:cubicBezTo>
                  <a:lnTo>
                    <a:pt x="1409406" y="0"/>
                  </a:lnTo>
                  <a:cubicBezTo>
                    <a:pt x="1492764" y="0"/>
                    <a:pt x="1560339" y="67575"/>
                    <a:pt x="1560339" y="150933"/>
                  </a:cubicBezTo>
                  <a:lnTo>
                    <a:pt x="1560339" y="754645"/>
                  </a:lnTo>
                  <a:cubicBezTo>
                    <a:pt x="1560339" y="838003"/>
                    <a:pt x="1492764" y="905578"/>
                    <a:pt x="1409406" y="905578"/>
                  </a:cubicBezTo>
                  <a:lnTo>
                    <a:pt x="150933" y="905578"/>
                  </a:lnTo>
                  <a:cubicBezTo>
                    <a:pt x="67575" y="905578"/>
                    <a:pt x="0" y="838003"/>
                    <a:pt x="0" y="754645"/>
                  </a:cubicBezTo>
                  <a:lnTo>
                    <a:pt x="0" y="150933"/>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5166" tIns="105166" rIns="105167" bIns="105167" numCol="1" spcCol="1270" anchor="ctr" anchorCtr="0">
              <a:noAutofit/>
            </a:bodyPr>
            <a:lstStyle/>
            <a:p>
              <a:pPr lvl="0" algn="ctr" defTabSz="711200">
                <a:lnSpc>
                  <a:spcPct val="90000"/>
                </a:lnSpc>
                <a:spcBef>
                  <a:spcPct val="0"/>
                </a:spcBef>
                <a:spcAft>
                  <a:spcPct val="35000"/>
                </a:spcAft>
              </a:pPr>
              <a:r>
                <a:rPr lang="en-US" sz="1600" kern="1200" dirty="0">
                  <a:latin typeface="Amazon Ember" panose="020B0603020204020204" pitchFamily="34" charset="0"/>
                  <a:ea typeface="Amazon Ember" panose="020B0603020204020204" pitchFamily="34" charset="0"/>
                  <a:cs typeface="Amazon Ember" panose="020B0603020204020204" pitchFamily="34" charset="0"/>
                </a:rPr>
                <a:t>Identity federation</a:t>
              </a:r>
            </a:p>
          </p:txBody>
        </p:sp>
        <p:sp>
          <p:nvSpPr>
            <p:cNvPr id="15" name="Freeform 14"/>
            <p:cNvSpPr/>
            <p:nvPr/>
          </p:nvSpPr>
          <p:spPr>
            <a:xfrm rot="240000">
              <a:off x="3824731" y="2373094"/>
              <a:ext cx="2051762" cy="748633"/>
            </a:xfrm>
            <a:custGeom>
              <a:avLst/>
              <a:gdLst>
                <a:gd name="connsiteX0" fmla="*/ 0 w 1560339"/>
                <a:gd name="connsiteY0" fmla="*/ 150933 h 905578"/>
                <a:gd name="connsiteX1" fmla="*/ 150933 w 1560339"/>
                <a:gd name="connsiteY1" fmla="*/ 0 h 905578"/>
                <a:gd name="connsiteX2" fmla="*/ 1409406 w 1560339"/>
                <a:gd name="connsiteY2" fmla="*/ 0 h 905578"/>
                <a:gd name="connsiteX3" fmla="*/ 1560339 w 1560339"/>
                <a:gd name="connsiteY3" fmla="*/ 150933 h 905578"/>
                <a:gd name="connsiteX4" fmla="*/ 1560339 w 1560339"/>
                <a:gd name="connsiteY4" fmla="*/ 754645 h 905578"/>
                <a:gd name="connsiteX5" fmla="*/ 1409406 w 1560339"/>
                <a:gd name="connsiteY5" fmla="*/ 905578 h 905578"/>
                <a:gd name="connsiteX6" fmla="*/ 150933 w 1560339"/>
                <a:gd name="connsiteY6" fmla="*/ 905578 h 905578"/>
                <a:gd name="connsiteX7" fmla="*/ 0 w 1560339"/>
                <a:gd name="connsiteY7" fmla="*/ 754645 h 905578"/>
                <a:gd name="connsiteX8" fmla="*/ 0 w 1560339"/>
                <a:gd name="connsiteY8" fmla="*/ 150933 h 905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60339" h="905578">
                  <a:moveTo>
                    <a:pt x="0" y="150933"/>
                  </a:moveTo>
                  <a:cubicBezTo>
                    <a:pt x="0" y="67575"/>
                    <a:pt x="67575" y="0"/>
                    <a:pt x="150933" y="0"/>
                  </a:cubicBezTo>
                  <a:lnTo>
                    <a:pt x="1409406" y="0"/>
                  </a:lnTo>
                  <a:cubicBezTo>
                    <a:pt x="1492764" y="0"/>
                    <a:pt x="1560339" y="67575"/>
                    <a:pt x="1560339" y="150933"/>
                  </a:cubicBezTo>
                  <a:lnTo>
                    <a:pt x="1560339" y="754645"/>
                  </a:lnTo>
                  <a:cubicBezTo>
                    <a:pt x="1560339" y="838003"/>
                    <a:pt x="1492764" y="905578"/>
                    <a:pt x="1409406" y="905578"/>
                  </a:cubicBezTo>
                  <a:lnTo>
                    <a:pt x="150933" y="905578"/>
                  </a:lnTo>
                  <a:cubicBezTo>
                    <a:pt x="67575" y="905578"/>
                    <a:pt x="0" y="838003"/>
                    <a:pt x="0" y="754645"/>
                  </a:cubicBezTo>
                  <a:lnTo>
                    <a:pt x="0" y="150933"/>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5166" tIns="105166" rIns="105167" bIns="105167" numCol="1" spcCol="1270" anchor="ctr" anchorCtr="0">
              <a:noAutofit/>
            </a:bodyPr>
            <a:lstStyle/>
            <a:p>
              <a:pPr lvl="0" algn="ctr" defTabSz="711200">
                <a:lnSpc>
                  <a:spcPct val="90000"/>
                </a:lnSpc>
                <a:spcBef>
                  <a:spcPct val="0"/>
                </a:spcBef>
                <a:spcAft>
                  <a:spcPct val="35000"/>
                </a:spcAft>
              </a:pPr>
              <a:r>
                <a:rPr lang="en-US" sz="1600" dirty="0">
                  <a:latin typeface="Amazon Ember" panose="020B0603020204020204" pitchFamily="34" charset="0"/>
                  <a:ea typeface="Amazon Ember" panose="020B0603020204020204" pitchFamily="34" charset="0"/>
                  <a:cs typeface="Amazon Ember" panose="020B0603020204020204" pitchFamily="34" charset="0"/>
                </a:rPr>
                <a:t>Integrates</a:t>
              </a:r>
              <a:r>
                <a:rPr lang="en-US" sz="1600" kern="1200" dirty="0">
                  <a:latin typeface="Amazon Ember" panose="020B0603020204020204" pitchFamily="34" charset="0"/>
                  <a:ea typeface="Amazon Ember" panose="020B0603020204020204" pitchFamily="34" charset="0"/>
                  <a:cs typeface="Amazon Ember" panose="020B0603020204020204" pitchFamily="34" charset="0"/>
                </a:rPr>
                <a:t> with other AWS services</a:t>
              </a:r>
            </a:p>
          </p:txBody>
        </p:sp>
        <p:sp>
          <p:nvSpPr>
            <p:cNvPr id="16" name="Freeform 15"/>
            <p:cNvSpPr/>
            <p:nvPr/>
          </p:nvSpPr>
          <p:spPr>
            <a:xfrm rot="240000">
              <a:off x="1384074" y="4580215"/>
              <a:ext cx="2051762" cy="748633"/>
            </a:xfrm>
            <a:custGeom>
              <a:avLst/>
              <a:gdLst>
                <a:gd name="connsiteX0" fmla="*/ 0 w 1560339"/>
                <a:gd name="connsiteY0" fmla="*/ 150933 h 905578"/>
                <a:gd name="connsiteX1" fmla="*/ 150933 w 1560339"/>
                <a:gd name="connsiteY1" fmla="*/ 0 h 905578"/>
                <a:gd name="connsiteX2" fmla="*/ 1409406 w 1560339"/>
                <a:gd name="connsiteY2" fmla="*/ 0 h 905578"/>
                <a:gd name="connsiteX3" fmla="*/ 1560339 w 1560339"/>
                <a:gd name="connsiteY3" fmla="*/ 150933 h 905578"/>
                <a:gd name="connsiteX4" fmla="*/ 1560339 w 1560339"/>
                <a:gd name="connsiteY4" fmla="*/ 754645 h 905578"/>
                <a:gd name="connsiteX5" fmla="*/ 1409406 w 1560339"/>
                <a:gd name="connsiteY5" fmla="*/ 905578 h 905578"/>
                <a:gd name="connsiteX6" fmla="*/ 150933 w 1560339"/>
                <a:gd name="connsiteY6" fmla="*/ 905578 h 905578"/>
                <a:gd name="connsiteX7" fmla="*/ 0 w 1560339"/>
                <a:gd name="connsiteY7" fmla="*/ 754645 h 905578"/>
                <a:gd name="connsiteX8" fmla="*/ 0 w 1560339"/>
                <a:gd name="connsiteY8" fmla="*/ 150933 h 905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60339" h="905578">
                  <a:moveTo>
                    <a:pt x="0" y="150933"/>
                  </a:moveTo>
                  <a:cubicBezTo>
                    <a:pt x="0" y="67575"/>
                    <a:pt x="67575" y="0"/>
                    <a:pt x="150933" y="0"/>
                  </a:cubicBezTo>
                  <a:lnTo>
                    <a:pt x="1409406" y="0"/>
                  </a:lnTo>
                  <a:cubicBezTo>
                    <a:pt x="1492764" y="0"/>
                    <a:pt x="1560339" y="67575"/>
                    <a:pt x="1560339" y="150933"/>
                  </a:cubicBezTo>
                  <a:lnTo>
                    <a:pt x="1560339" y="754645"/>
                  </a:lnTo>
                  <a:cubicBezTo>
                    <a:pt x="1560339" y="838003"/>
                    <a:pt x="1492764" y="905578"/>
                    <a:pt x="1409406" y="905578"/>
                  </a:cubicBezTo>
                  <a:lnTo>
                    <a:pt x="150933" y="905578"/>
                  </a:lnTo>
                  <a:cubicBezTo>
                    <a:pt x="67575" y="905578"/>
                    <a:pt x="0" y="838003"/>
                    <a:pt x="0" y="754645"/>
                  </a:cubicBezTo>
                  <a:lnTo>
                    <a:pt x="0" y="150933"/>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5166" tIns="105166" rIns="105167" bIns="105167" numCol="1" spcCol="1270" anchor="ctr" anchorCtr="0">
              <a:noAutofit/>
            </a:bodyPr>
            <a:lstStyle/>
            <a:p>
              <a:pPr lvl="0" algn="ctr" defTabSz="711200">
                <a:lnSpc>
                  <a:spcPct val="90000"/>
                </a:lnSpc>
                <a:spcBef>
                  <a:spcPct val="0"/>
                </a:spcBef>
                <a:spcAft>
                  <a:spcPct val="35000"/>
                </a:spcAft>
              </a:pPr>
              <a:r>
                <a:rPr lang="en-US" sz="1600" kern="1200" dirty="0">
                  <a:latin typeface="Amazon Ember" panose="020B0603020204020204" pitchFamily="34" charset="0"/>
                  <a:ea typeface="Amazon Ember" panose="020B0603020204020204" pitchFamily="34" charset="0"/>
                  <a:cs typeface="Amazon Ember" panose="020B0603020204020204" pitchFamily="34" charset="0"/>
                </a:rPr>
                <a:t>Full access to all resources</a:t>
              </a:r>
            </a:p>
          </p:txBody>
        </p:sp>
        <p:sp>
          <p:nvSpPr>
            <p:cNvPr id="17" name="Freeform 16"/>
            <p:cNvSpPr/>
            <p:nvPr/>
          </p:nvSpPr>
          <p:spPr>
            <a:xfrm rot="240000">
              <a:off x="1428449" y="3778558"/>
              <a:ext cx="2051762" cy="748633"/>
            </a:xfrm>
            <a:custGeom>
              <a:avLst/>
              <a:gdLst>
                <a:gd name="connsiteX0" fmla="*/ 0 w 1560339"/>
                <a:gd name="connsiteY0" fmla="*/ 150933 h 905578"/>
                <a:gd name="connsiteX1" fmla="*/ 150933 w 1560339"/>
                <a:gd name="connsiteY1" fmla="*/ 0 h 905578"/>
                <a:gd name="connsiteX2" fmla="*/ 1409406 w 1560339"/>
                <a:gd name="connsiteY2" fmla="*/ 0 h 905578"/>
                <a:gd name="connsiteX3" fmla="*/ 1560339 w 1560339"/>
                <a:gd name="connsiteY3" fmla="*/ 150933 h 905578"/>
                <a:gd name="connsiteX4" fmla="*/ 1560339 w 1560339"/>
                <a:gd name="connsiteY4" fmla="*/ 754645 h 905578"/>
                <a:gd name="connsiteX5" fmla="*/ 1409406 w 1560339"/>
                <a:gd name="connsiteY5" fmla="*/ 905578 h 905578"/>
                <a:gd name="connsiteX6" fmla="*/ 150933 w 1560339"/>
                <a:gd name="connsiteY6" fmla="*/ 905578 h 905578"/>
                <a:gd name="connsiteX7" fmla="*/ 0 w 1560339"/>
                <a:gd name="connsiteY7" fmla="*/ 754645 h 905578"/>
                <a:gd name="connsiteX8" fmla="*/ 0 w 1560339"/>
                <a:gd name="connsiteY8" fmla="*/ 150933 h 905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60339" h="905578">
                  <a:moveTo>
                    <a:pt x="0" y="150933"/>
                  </a:moveTo>
                  <a:cubicBezTo>
                    <a:pt x="0" y="67575"/>
                    <a:pt x="67575" y="0"/>
                    <a:pt x="150933" y="0"/>
                  </a:cubicBezTo>
                  <a:lnTo>
                    <a:pt x="1409406" y="0"/>
                  </a:lnTo>
                  <a:cubicBezTo>
                    <a:pt x="1492764" y="0"/>
                    <a:pt x="1560339" y="67575"/>
                    <a:pt x="1560339" y="150933"/>
                  </a:cubicBezTo>
                  <a:lnTo>
                    <a:pt x="1560339" y="754645"/>
                  </a:lnTo>
                  <a:cubicBezTo>
                    <a:pt x="1560339" y="838003"/>
                    <a:pt x="1492764" y="905578"/>
                    <a:pt x="1409406" y="905578"/>
                  </a:cubicBezTo>
                  <a:lnTo>
                    <a:pt x="150933" y="905578"/>
                  </a:lnTo>
                  <a:cubicBezTo>
                    <a:pt x="67575" y="905578"/>
                    <a:pt x="0" y="838003"/>
                    <a:pt x="0" y="754645"/>
                  </a:cubicBezTo>
                  <a:lnTo>
                    <a:pt x="0" y="150933"/>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5166" tIns="105166" rIns="105167" bIns="105167" numCol="1" spcCol="1270" anchor="ctr" anchorCtr="0">
              <a:noAutofit/>
            </a:bodyPr>
            <a:lstStyle/>
            <a:p>
              <a:pPr lvl="0" algn="ctr" defTabSz="711200">
                <a:lnSpc>
                  <a:spcPct val="90000"/>
                </a:lnSpc>
                <a:spcBef>
                  <a:spcPct val="0"/>
                </a:spcBef>
                <a:spcAft>
                  <a:spcPct val="35000"/>
                </a:spcAft>
              </a:pPr>
              <a:r>
                <a:rPr lang="en-US" sz="1600" kern="1200" dirty="0">
                  <a:latin typeface="Amazon Ember" panose="020B0603020204020204" pitchFamily="34" charset="0"/>
                  <a:ea typeface="Amazon Ember" panose="020B0603020204020204" pitchFamily="34" charset="0"/>
                  <a:cs typeface="Amazon Ember" panose="020B0603020204020204" pitchFamily="34" charset="0"/>
                </a:rPr>
                <a:t>Privileges cannot be controlled</a:t>
              </a:r>
            </a:p>
          </p:txBody>
        </p:sp>
      </p:grpSp>
      <p:sp>
        <p:nvSpPr>
          <p:cNvPr id="10" name="Content Placeholder 2">
            <a:extLst>
              <a:ext uri="{FF2B5EF4-FFF2-40B4-BE49-F238E27FC236}">
                <a16:creationId xmlns:a16="http://schemas.microsoft.com/office/drawing/2014/main" id="{7EF35E08-2B21-9340-83D3-7153605EA629}"/>
              </a:ext>
            </a:extLst>
          </p:cNvPr>
          <p:cNvSpPr txBox="1">
            <a:spLocks/>
          </p:cNvSpPr>
          <p:nvPr/>
        </p:nvSpPr>
        <p:spPr>
          <a:xfrm>
            <a:off x="6275367" y="1519967"/>
            <a:ext cx="5371201" cy="491330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Tx/>
              <a:buBlip>
                <a:blip r:embed="rId4"/>
              </a:buBlip>
              <a:defRPr sz="2800" b="0" i="0" kern="1200">
                <a:solidFill>
                  <a:schemeClr val="tx1"/>
                </a:solidFill>
                <a:latin typeface="Amazon Ember Light" charset="0"/>
                <a:ea typeface="Amazon Ember Light" charset="0"/>
                <a:cs typeface="Amazon Ember Light" charset="0"/>
              </a:defRPr>
            </a:lvl1pPr>
            <a:lvl2pPr marL="685800" indent="-228600" algn="l" defTabSz="914400" rtl="0" eaLnBrk="1" latinLnBrk="0" hangingPunct="1">
              <a:lnSpc>
                <a:spcPct val="90000"/>
              </a:lnSpc>
              <a:spcBef>
                <a:spcPts val="500"/>
              </a:spcBef>
              <a:buFontTx/>
              <a:buBlip>
                <a:blip r:embed="rId4"/>
              </a:buBlip>
              <a:defRPr sz="2400" b="0" i="0" kern="1200">
                <a:solidFill>
                  <a:schemeClr val="tx1"/>
                </a:solidFill>
                <a:latin typeface="Amazon Ember Light" charset="0"/>
                <a:ea typeface="Amazon Ember Light" charset="0"/>
                <a:cs typeface="Amazon Ember Light" charset="0"/>
              </a:defRPr>
            </a:lvl2pPr>
            <a:lvl3pPr marL="1143000" indent="-228600" algn="l" defTabSz="914400" rtl="0" eaLnBrk="1" latinLnBrk="0" hangingPunct="1">
              <a:lnSpc>
                <a:spcPct val="90000"/>
              </a:lnSpc>
              <a:spcBef>
                <a:spcPts val="500"/>
              </a:spcBef>
              <a:buFontTx/>
              <a:buBlip>
                <a:blip r:embed="rId4"/>
              </a:buBlip>
              <a:defRPr sz="2000" b="0" i="0" kern="1200">
                <a:solidFill>
                  <a:schemeClr val="tx1"/>
                </a:solidFill>
                <a:latin typeface="Amazon Ember Light" charset="0"/>
                <a:ea typeface="Amazon Ember Light" charset="0"/>
                <a:cs typeface="Amazon Ember Light" charset="0"/>
              </a:defRPr>
            </a:lvl3pPr>
            <a:lvl4pPr marL="1600200" indent="-228600" algn="l" defTabSz="914400" rtl="0" eaLnBrk="1" latinLnBrk="0" hangingPunct="1">
              <a:lnSpc>
                <a:spcPct val="90000"/>
              </a:lnSpc>
              <a:spcBef>
                <a:spcPts val="500"/>
              </a:spcBef>
              <a:buFontTx/>
              <a:buBlip>
                <a:blip r:embed="rId4"/>
              </a:buBlip>
              <a:defRPr sz="1800" b="0" i="0" kern="1200">
                <a:solidFill>
                  <a:schemeClr val="tx1"/>
                </a:solidFill>
                <a:latin typeface="Amazon Ember Light" charset="0"/>
                <a:ea typeface="Amazon Ember Light" charset="0"/>
                <a:cs typeface="Amazon Ember Light" charset="0"/>
              </a:defRPr>
            </a:lvl4pPr>
            <a:lvl5pPr marL="2057400" indent="-228600" algn="l" defTabSz="914400" rtl="0" eaLnBrk="1" latinLnBrk="0" hangingPunct="1">
              <a:lnSpc>
                <a:spcPct val="90000"/>
              </a:lnSpc>
              <a:spcBef>
                <a:spcPts val="500"/>
              </a:spcBef>
              <a:buFontTx/>
              <a:buBlip>
                <a:blip r:embed="rId4"/>
              </a:buBlip>
              <a:defRPr sz="1800" b="0" i="0" kern="1200">
                <a:solidFill>
                  <a:schemeClr val="tx1"/>
                </a:solidFill>
                <a:latin typeface="Amazon Ember Light" charset="0"/>
                <a:ea typeface="Amazon Ember Light" charset="0"/>
                <a:cs typeface="Amazon Ember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buFont typeface="Arial" panose="020B0604020202020204" pitchFamily="34" charset="0"/>
              <a:buChar char="•"/>
            </a:pPr>
            <a:r>
              <a:rPr lang="en-US" sz="2400" b="1" dirty="0">
                <a:latin typeface="+mn-lt"/>
                <a:ea typeface="Amazon Ember" panose="020B0603020204020204" pitchFamily="34" charset="0"/>
                <a:cs typeface="Amazon Ember" panose="020B0603020204020204" pitchFamily="34" charset="0"/>
              </a:rPr>
              <a:t>Best practice</a:t>
            </a:r>
            <a:r>
              <a:rPr lang="en-US" sz="2400" dirty="0">
                <a:latin typeface="+mn-lt"/>
                <a:ea typeface="Amazon Ember" panose="020B0603020204020204" pitchFamily="34" charset="0"/>
                <a:cs typeface="Amazon Ember" panose="020B0603020204020204" pitchFamily="34" charset="0"/>
              </a:rPr>
              <a:t>: </a:t>
            </a:r>
            <a:r>
              <a:rPr lang="en-US" sz="2400" dirty="0">
                <a:solidFill>
                  <a:schemeClr val="accent6"/>
                </a:solidFill>
                <a:latin typeface="+mn-lt"/>
                <a:ea typeface="Amazon Ember" panose="020B0603020204020204" pitchFamily="34" charset="0"/>
                <a:cs typeface="Amazon Ember" panose="020B0603020204020204" pitchFamily="34" charset="0"/>
              </a:rPr>
              <a:t>Do not use the AWS account root user except when necessary</a:t>
            </a:r>
            <a:r>
              <a:rPr lang="en-US" sz="2400" dirty="0">
                <a:latin typeface="+mn-lt"/>
                <a:ea typeface="Amazon Ember" panose="020B0603020204020204" pitchFamily="34" charset="0"/>
                <a:cs typeface="Amazon Ember" panose="020B0603020204020204" pitchFamily="34" charset="0"/>
              </a:rPr>
              <a:t>.</a:t>
            </a:r>
          </a:p>
          <a:p>
            <a:pPr lvl="1">
              <a:lnSpc>
                <a:spcPct val="100000"/>
              </a:lnSpc>
              <a:buFont typeface="Arial" panose="020B0604020202020204" pitchFamily="34" charset="0"/>
              <a:buChar char="•"/>
            </a:pPr>
            <a:r>
              <a:rPr lang="en-US" sz="2000" dirty="0">
                <a:latin typeface="+mn-lt"/>
                <a:ea typeface="Amazon Ember" panose="020B0603020204020204" pitchFamily="34" charset="0"/>
                <a:cs typeface="Amazon Ember" panose="020B0603020204020204" pitchFamily="34" charset="0"/>
              </a:rPr>
              <a:t>Access to the </a:t>
            </a:r>
            <a:r>
              <a:rPr lang="en-US" sz="2000" b="1" dirty="0">
                <a:solidFill>
                  <a:schemeClr val="accent5"/>
                </a:solidFill>
                <a:latin typeface="+mn-lt"/>
                <a:ea typeface="Amazon Ember" panose="020B0603020204020204" pitchFamily="34" charset="0"/>
                <a:cs typeface="Amazon Ember" panose="020B0603020204020204" pitchFamily="34" charset="0"/>
              </a:rPr>
              <a:t>account root user </a:t>
            </a:r>
            <a:r>
              <a:rPr lang="en-US" sz="2000" dirty="0">
                <a:latin typeface="+mn-lt"/>
                <a:ea typeface="Amazon Ember" panose="020B0603020204020204" pitchFamily="34" charset="0"/>
                <a:cs typeface="Amazon Ember" panose="020B0603020204020204" pitchFamily="34" charset="0"/>
              </a:rPr>
              <a:t>requires logging in with the </a:t>
            </a:r>
            <a:r>
              <a:rPr lang="en-US" sz="2000" i="1" dirty="0">
                <a:latin typeface="+mn-lt"/>
                <a:ea typeface="Amazon Ember" panose="020B0603020204020204" pitchFamily="34" charset="0"/>
                <a:cs typeface="Amazon Ember" panose="020B0603020204020204" pitchFamily="34" charset="0"/>
              </a:rPr>
              <a:t>email address </a:t>
            </a:r>
            <a:r>
              <a:rPr lang="en-US" sz="2000" dirty="0">
                <a:ea typeface="Amazon Ember" panose="020B0603020204020204" pitchFamily="34" charset="0"/>
                <a:cs typeface="Amazon Ember" panose="020B0603020204020204" pitchFamily="34" charset="0"/>
              </a:rPr>
              <a:t>(and password) </a:t>
            </a:r>
            <a:r>
              <a:rPr lang="en-US" sz="2000" dirty="0">
                <a:latin typeface="+mn-lt"/>
                <a:ea typeface="Amazon Ember" panose="020B0603020204020204" pitchFamily="34" charset="0"/>
                <a:cs typeface="Amazon Ember" panose="020B0603020204020204" pitchFamily="34" charset="0"/>
              </a:rPr>
              <a:t>that you used to create the account.</a:t>
            </a:r>
          </a:p>
          <a:p>
            <a:pPr>
              <a:lnSpc>
                <a:spcPct val="100000"/>
              </a:lnSpc>
              <a:buFont typeface="Arial" panose="020B0604020202020204" pitchFamily="34" charset="0"/>
              <a:buChar char="•"/>
            </a:pPr>
            <a:r>
              <a:rPr lang="en-US" sz="2400" dirty="0">
                <a:latin typeface="+mn-lt"/>
                <a:ea typeface="Amazon Ember" panose="020B0603020204020204" pitchFamily="34" charset="0"/>
                <a:cs typeface="Amazon Ember" panose="020B0603020204020204" pitchFamily="34" charset="0"/>
              </a:rPr>
              <a:t>Example actions that can only be done with the account root user:</a:t>
            </a:r>
          </a:p>
          <a:p>
            <a:pPr lvl="1">
              <a:lnSpc>
                <a:spcPct val="100000"/>
              </a:lnSpc>
              <a:buFont typeface="Arial" panose="020B0604020202020204" pitchFamily="34" charset="0"/>
              <a:buChar char="•"/>
            </a:pPr>
            <a:r>
              <a:rPr lang="en-US" sz="2000" dirty="0">
                <a:latin typeface="+mn-lt"/>
                <a:ea typeface="Amazon Ember" panose="020B0603020204020204" pitchFamily="34" charset="0"/>
                <a:cs typeface="Amazon Ember" panose="020B0603020204020204" pitchFamily="34" charset="0"/>
              </a:rPr>
              <a:t>Update the account root user password</a:t>
            </a:r>
          </a:p>
          <a:p>
            <a:pPr lvl="1">
              <a:lnSpc>
                <a:spcPct val="100000"/>
              </a:lnSpc>
              <a:buFont typeface="Arial" panose="020B0604020202020204" pitchFamily="34" charset="0"/>
              <a:buChar char="•"/>
            </a:pPr>
            <a:r>
              <a:rPr lang="en-US" sz="2000" dirty="0">
                <a:latin typeface="+mn-lt"/>
                <a:ea typeface="Amazon Ember" panose="020B0603020204020204" pitchFamily="34" charset="0"/>
                <a:cs typeface="Amazon Ember" panose="020B0603020204020204" pitchFamily="34" charset="0"/>
              </a:rPr>
              <a:t>Change the AWS Support plan</a:t>
            </a:r>
          </a:p>
          <a:p>
            <a:pPr lvl="1">
              <a:lnSpc>
                <a:spcPct val="100000"/>
              </a:lnSpc>
              <a:buFont typeface="Arial" panose="020B0604020202020204" pitchFamily="34" charset="0"/>
              <a:buChar char="•"/>
            </a:pPr>
            <a:r>
              <a:rPr lang="en-US" sz="2000" dirty="0">
                <a:latin typeface="+mn-lt"/>
                <a:ea typeface="Amazon Ember" panose="020B0603020204020204" pitchFamily="34" charset="0"/>
                <a:cs typeface="Amazon Ember" panose="020B0603020204020204" pitchFamily="34" charset="0"/>
              </a:rPr>
              <a:t>Restore an IAM user's permissions</a:t>
            </a:r>
          </a:p>
          <a:p>
            <a:pPr lvl="1">
              <a:lnSpc>
                <a:spcPct val="100000"/>
              </a:lnSpc>
              <a:buFont typeface="Arial" panose="020B0604020202020204" pitchFamily="34" charset="0"/>
              <a:buChar char="•"/>
            </a:pPr>
            <a:r>
              <a:rPr lang="en-US" sz="2000" dirty="0">
                <a:latin typeface="+mn-lt"/>
                <a:ea typeface="Amazon Ember" panose="020B0603020204020204" pitchFamily="34" charset="0"/>
                <a:cs typeface="Amazon Ember" panose="020B0603020204020204" pitchFamily="34" charset="0"/>
              </a:rPr>
              <a:t>Change account settings (for example, contact information, allowed Regions)</a:t>
            </a:r>
          </a:p>
          <a:p>
            <a:pPr lvl="1">
              <a:lnSpc>
                <a:spcPct val="100000"/>
              </a:lnSpc>
              <a:buFont typeface="Arial" panose="020B0604020202020204" pitchFamily="34" charset="0"/>
              <a:buChar char="•"/>
            </a:pPr>
            <a:endParaRPr lang="en-US" sz="2000" dirty="0">
              <a:latin typeface="+mn-lt"/>
              <a:ea typeface="Amazon Ember" panose="020B0603020204020204" pitchFamily="34" charset="0"/>
              <a:cs typeface="Amazon Ember" panose="020B0603020204020204" pitchFamily="34" charset="0"/>
            </a:endParaRPr>
          </a:p>
          <a:p>
            <a:pPr lvl="1">
              <a:lnSpc>
                <a:spcPct val="100000"/>
              </a:lnSpc>
              <a:buFont typeface="Arial" panose="020B0604020202020204" pitchFamily="34" charset="0"/>
              <a:buChar char="•"/>
            </a:pPr>
            <a:endParaRPr lang="en-US" dirty="0">
              <a:latin typeface="+mn-lt"/>
              <a:ea typeface="Amazon Ember" panose="020B0603020204020204" pitchFamily="34" charset="0"/>
              <a:cs typeface="Amazon Ember" panose="020B0603020204020204" pitchFamily="34" charset="0"/>
            </a:endParaRPr>
          </a:p>
        </p:txBody>
      </p:sp>
      <p:sp>
        <p:nvSpPr>
          <p:cNvPr id="2" name="Footer Placeholder 1">
            <a:extLst>
              <a:ext uri="{FF2B5EF4-FFF2-40B4-BE49-F238E27FC236}">
                <a16:creationId xmlns:a16="http://schemas.microsoft.com/office/drawing/2014/main" id="{23886842-53D1-4A43-AB4C-3665D65E85F6}"/>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3" name="Slide Number Placeholder 2">
            <a:extLst>
              <a:ext uri="{FF2B5EF4-FFF2-40B4-BE49-F238E27FC236}">
                <a16:creationId xmlns:a16="http://schemas.microsoft.com/office/drawing/2014/main" id="{1185E386-25AD-454D-AFAE-AD4AAB32410F}"/>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31</a:t>
            </a:fld>
            <a:endParaRPr lang="en-US" dirty="0"/>
          </a:p>
        </p:txBody>
      </p:sp>
    </p:spTree>
    <p:custDataLst>
      <p:tags r:id="rId1"/>
    </p:custDataLst>
    <p:extLst>
      <p:ext uri="{BB962C8B-B14F-4D97-AF65-F5344CB8AC3E}">
        <p14:creationId xmlns:p14="http://schemas.microsoft.com/office/powerpoint/2010/main" val="352938301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9100" y="365125"/>
            <a:ext cx="9268364" cy="474119"/>
          </a:xfrm>
        </p:spPr>
        <p:txBody>
          <a:bodyPr/>
          <a:lstStyle/>
          <a:p>
            <a:r>
              <a:rPr lang="en-US" sz="3600" dirty="0"/>
              <a:t>Securing a new AWS account: Account root user</a:t>
            </a:r>
          </a:p>
        </p:txBody>
      </p:sp>
      <p:sp>
        <p:nvSpPr>
          <p:cNvPr id="3" name="Content Placeholder 2"/>
          <p:cNvSpPr>
            <a:spLocks noGrp="1"/>
          </p:cNvSpPr>
          <p:nvPr>
            <p:ph idx="1"/>
          </p:nvPr>
        </p:nvSpPr>
        <p:spPr/>
        <p:txBody>
          <a:bodyPr/>
          <a:lstStyle/>
          <a:p>
            <a:pPr marL="0" indent="0">
              <a:buNone/>
            </a:pPr>
            <a:r>
              <a:rPr lang="en-US" b="1" dirty="0">
                <a:solidFill>
                  <a:schemeClr val="accent5"/>
                </a:solidFill>
              </a:rPr>
              <a:t>Step 1: Stop using the account root user as soon as possible.</a:t>
            </a:r>
          </a:p>
          <a:p>
            <a:pPr lvl="1"/>
            <a:r>
              <a:rPr lang="en-US" dirty="0"/>
              <a:t>The account root user has unrestricted access to all your resources.</a:t>
            </a:r>
          </a:p>
          <a:p>
            <a:pPr marL="457200" lvl="1" indent="0">
              <a:buNone/>
            </a:pPr>
            <a:endParaRPr lang="en-US" sz="2000" dirty="0"/>
          </a:p>
          <a:p>
            <a:r>
              <a:rPr lang="en-US" dirty="0"/>
              <a:t>To stop using the account root user:</a:t>
            </a:r>
          </a:p>
          <a:p>
            <a:pPr marL="914400" lvl="1" indent="-457200">
              <a:buFont typeface="+mj-lt"/>
              <a:buAutoNum type="arabicPeriod"/>
            </a:pPr>
            <a:r>
              <a:rPr lang="en-US" dirty="0"/>
              <a:t>While you are logged in as the account root user, </a:t>
            </a:r>
            <a:r>
              <a:rPr lang="en-US" dirty="0">
                <a:solidFill>
                  <a:schemeClr val="accent6"/>
                </a:solidFill>
              </a:rPr>
              <a:t>create an IAM user </a:t>
            </a:r>
            <a:r>
              <a:rPr lang="en-US" dirty="0"/>
              <a:t>for yourself. Save the access keys if needed.</a:t>
            </a:r>
          </a:p>
          <a:p>
            <a:pPr marL="914400" lvl="1" indent="-457200">
              <a:buFont typeface="+mj-lt"/>
              <a:buAutoNum type="arabicPeriod"/>
            </a:pPr>
            <a:r>
              <a:rPr lang="en-US" dirty="0"/>
              <a:t>Create an IAM group, give it full administrator permissions, and add the IAM user to the group.</a:t>
            </a:r>
          </a:p>
          <a:p>
            <a:pPr marL="914400" lvl="1" indent="-457200">
              <a:buFont typeface="+mj-lt"/>
              <a:buAutoNum type="arabicPeriod"/>
            </a:pPr>
            <a:r>
              <a:rPr lang="en-US" dirty="0"/>
              <a:t>Disable and </a:t>
            </a:r>
            <a:r>
              <a:rPr lang="en-US" dirty="0">
                <a:solidFill>
                  <a:schemeClr val="accent6"/>
                </a:solidFill>
              </a:rPr>
              <a:t>remove your account root user access keys</a:t>
            </a:r>
            <a:r>
              <a:rPr lang="en-US" dirty="0"/>
              <a:t>, if they exist.</a:t>
            </a:r>
          </a:p>
          <a:p>
            <a:pPr marL="914400" lvl="1" indent="-457200">
              <a:buFont typeface="+mj-lt"/>
              <a:buAutoNum type="arabicPeriod"/>
            </a:pPr>
            <a:r>
              <a:rPr lang="en-US" dirty="0">
                <a:solidFill>
                  <a:schemeClr val="accent6"/>
                </a:solidFill>
              </a:rPr>
              <a:t>Enable a password policy </a:t>
            </a:r>
            <a:r>
              <a:rPr lang="en-US" dirty="0"/>
              <a:t>for users.</a:t>
            </a:r>
          </a:p>
          <a:p>
            <a:pPr marL="914400" lvl="1" indent="-457200">
              <a:buFont typeface="+mj-lt"/>
              <a:buAutoNum type="arabicPeriod"/>
            </a:pPr>
            <a:r>
              <a:rPr lang="en-US" dirty="0"/>
              <a:t>Sign in with your new IAM user credentials. </a:t>
            </a:r>
          </a:p>
          <a:p>
            <a:pPr marL="914400" lvl="1" indent="-457200">
              <a:buFont typeface="+mj-lt"/>
              <a:buAutoNum type="arabicPeriod"/>
            </a:pPr>
            <a:r>
              <a:rPr lang="en-US" dirty="0"/>
              <a:t>Store your account root user credentials in a secure place. </a:t>
            </a:r>
          </a:p>
        </p:txBody>
      </p:sp>
      <p:sp>
        <p:nvSpPr>
          <p:cNvPr id="5" name="Slide Number Placeholder 4">
            <a:extLst>
              <a:ext uri="{FF2B5EF4-FFF2-40B4-BE49-F238E27FC236}">
                <a16:creationId xmlns:a16="http://schemas.microsoft.com/office/drawing/2014/main" id="{A5421CEB-5553-DE43-9276-DFE75FA3605C}"/>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pPr/>
              <a:t>32</a:t>
            </a:fld>
            <a:endParaRPr lang="en-US" dirty="0"/>
          </a:p>
        </p:txBody>
      </p:sp>
      <p:sp>
        <p:nvSpPr>
          <p:cNvPr id="4" name="Footer Placeholder 3">
            <a:extLst>
              <a:ext uri="{FF2B5EF4-FFF2-40B4-BE49-F238E27FC236}">
                <a16:creationId xmlns:a16="http://schemas.microsoft.com/office/drawing/2014/main" id="{5BEA5A22-7436-E645-9869-BFAB2CCECFB9}"/>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Tree>
    <p:custDataLst>
      <p:tags r:id="rId1"/>
    </p:custDataLst>
    <p:extLst>
      <p:ext uri="{BB962C8B-B14F-4D97-AF65-F5344CB8AC3E}">
        <p14:creationId xmlns:p14="http://schemas.microsoft.com/office/powerpoint/2010/main" val="34361916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Securing a new AWS account: MFA</a:t>
            </a:r>
          </a:p>
        </p:txBody>
      </p:sp>
      <p:sp>
        <p:nvSpPr>
          <p:cNvPr id="3" name="Content Placeholder 2"/>
          <p:cNvSpPr>
            <a:spLocks noGrp="1"/>
          </p:cNvSpPr>
          <p:nvPr>
            <p:ph idx="1"/>
          </p:nvPr>
        </p:nvSpPr>
        <p:spPr/>
        <p:txBody>
          <a:bodyPr/>
          <a:lstStyle/>
          <a:p>
            <a:pPr marL="0" indent="0">
              <a:buNone/>
            </a:pPr>
            <a:r>
              <a:rPr lang="en-US" b="1" dirty="0">
                <a:solidFill>
                  <a:schemeClr val="accent5"/>
                </a:solidFill>
              </a:rPr>
              <a:t>Step 2: Enable multi-factor authentication (MFA).</a:t>
            </a:r>
          </a:p>
          <a:p>
            <a:pPr lvl="1"/>
            <a:r>
              <a:rPr lang="en-US" dirty="0"/>
              <a:t>Require MFA for your </a:t>
            </a:r>
            <a:r>
              <a:rPr lang="en-US" dirty="0">
                <a:solidFill>
                  <a:schemeClr val="accent6"/>
                </a:solidFill>
              </a:rPr>
              <a:t>account root user </a:t>
            </a:r>
            <a:r>
              <a:rPr lang="en-US" dirty="0"/>
              <a:t>and for </a:t>
            </a:r>
            <a:r>
              <a:rPr lang="en-US" dirty="0">
                <a:solidFill>
                  <a:schemeClr val="accent6"/>
                </a:solidFill>
              </a:rPr>
              <a:t>all IAM users</a:t>
            </a:r>
            <a:r>
              <a:rPr lang="en-US" dirty="0"/>
              <a:t>.</a:t>
            </a:r>
          </a:p>
          <a:p>
            <a:pPr lvl="1"/>
            <a:r>
              <a:rPr lang="en-US" dirty="0"/>
              <a:t>You can also use MFA to control access to AWS service APIs.</a:t>
            </a:r>
          </a:p>
          <a:p>
            <a:pPr lvl="1"/>
            <a:endParaRPr lang="en-US" dirty="0"/>
          </a:p>
          <a:p>
            <a:r>
              <a:rPr lang="en-US" dirty="0"/>
              <a:t>Options for retrieving the MFA token – </a:t>
            </a:r>
          </a:p>
          <a:p>
            <a:pPr lvl="1"/>
            <a:r>
              <a:rPr lang="en-US" dirty="0"/>
              <a:t>Virtual MFA-compliant applications:</a:t>
            </a:r>
          </a:p>
          <a:p>
            <a:pPr lvl="2"/>
            <a:r>
              <a:rPr lang="en-US" dirty="0"/>
              <a:t>Google Authenticator.</a:t>
            </a:r>
          </a:p>
          <a:p>
            <a:pPr lvl="2"/>
            <a:r>
              <a:rPr lang="en-US" dirty="0"/>
              <a:t>Authy Authenticator (Windows phone app).</a:t>
            </a:r>
          </a:p>
          <a:p>
            <a:pPr lvl="1"/>
            <a:r>
              <a:rPr lang="en-US" dirty="0"/>
              <a:t>U2F security key devices:</a:t>
            </a:r>
          </a:p>
          <a:p>
            <a:pPr lvl="2"/>
            <a:r>
              <a:rPr lang="en-US" dirty="0"/>
              <a:t>For example, YubiKey.</a:t>
            </a:r>
          </a:p>
          <a:p>
            <a:pPr lvl="1"/>
            <a:r>
              <a:rPr lang="en-US" dirty="0"/>
              <a:t>Hardware MFA options:</a:t>
            </a:r>
          </a:p>
          <a:p>
            <a:pPr lvl="2"/>
            <a:r>
              <a:rPr lang="en-US" dirty="0"/>
              <a:t>Key fob or display card offered by </a:t>
            </a:r>
            <a:r>
              <a:rPr lang="en-US" dirty="0">
                <a:hlinkClick r:id="rId4"/>
              </a:rPr>
              <a:t>Gemalto</a:t>
            </a:r>
            <a:r>
              <a:rPr lang="en-US" dirty="0"/>
              <a:t>.</a:t>
            </a:r>
          </a:p>
          <a:p>
            <a:endParaRPr lang="en-US" dirty="0"/>
          </a:p>
        </p:txBody>
      </p:sp>
      <p:sp>
        <p:nvSpPr>
          <p:cNvPr id="5" name="Slide Number Placeholder 4">
            <a:extLst>
              <a:ext uri="{FF2B5EF4-FFF2-40B4-BE49-F238E27FC236}">
                <a16:creationId xmlns:a16="http://schemas.microsoft.com/office/drawing/2014/main" id="{9F8519F2-8D64-DE4A-8C4C-0F4B78466A74}"/>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pPr/>
              <a:t>33</a:t>
            </a:fld>
            <a:endParaRPr lang="en-US" dirty="0"/>
          </a:p>
        </p:txBody>
      </p:sp>
      <p:sp>
        <p:nvSpPr>
          <p:cNvPr id="4" name="Footer Placeholder 3">
            <a:extLst>
              <a:ext uri="{FF2B5EF4-FFF2-40B4-BE49-F238E27FC236}">
                <a16:creationId xmlns:a16="http://schemas.microsoft.com/office/drawing/2014/main" id="{CF91824E-422E-B44E-8D5D-5A5B906D4387}"/>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11" name="TextBox 10">
            <a:extLst>
              <a:ext uri="{FF2B5EF4-FFF2-40B4-BE49-F238E27FC236}">
                <a16:creationId xmlns:a16="http://schemas.microsoft.com/office/drawing/2014/main" id="{4C9B502D-30BF-924A-A260-C8EF48C4B475}"/>
              </a:ext>
            </a:extLst>
          </p:cNvPr>
          <p:cNvSpPr txBox="1"/>
          <p:nvPr/>
        </p:nvSpPr>
        <p:spPr>
          <a:xfrm>
            <a:off x="10013282" y="4991271"/>
            <a:ext cx="1571025" cy="338554"/>
          </a:xfrm>
          <a:prstGeom prst="rect">
            <a:avLst/>
          </a:prstGeom>
          <a:noFill/>
        </p:spPr>
        <p:txBody>
          <a:bodyPr wrap="square" rtlCol="0">
            <a:spAutoFit/>
          </a:bodyPr>
          <a:lstStyle/>
          <a:p>
            <a:pPr algn="ctr"/>
            <a:r>
              <a:rPr lang="en-US" sz="1600" dirty="0"/>
              <a:t>MFA token</a:t>
            </a:r>
          </a:p>
        </p:txBody>
      </p:sp>
      <p:pic>
        <p:nvPicPr>
          <p:cNvPr id="12" name="Graphic 11">
            <a:extLst>
              <a:ext uri="{FF2B5EF4-FFF2-40B4-BE49-F238E27FC236}">
                <a16:creationId xmlns:a16="http://schemas.microsoft.com/office/drawing/2014/main" id="{E8C11CF0-0AA0-7B49-B8C2-F7535DD6CC5E}"/>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323808" y="4064550"/>
            <a:ext cx="926721" cy="926721"/>
          </a:xfrm>
          <a:prstGeom prst="rect">
            <a:avLst/>
          </a:prstGeom>
        </p:spPr>
      </p:pic>
    </p:spTree>
    <p:custDataLst>
      <p:tags r:id="rId1"/>
    </p:custDataLst>
    <p:extLst>
      <p:ext uri="{BB962C8B-B14F-4D97-AF65-F5344CB8AC3E}">
        <p14:creationId xmlns:p14="http://schemas.microsoft.com/office/powerpoint/2010/main" val="38335658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9100" y="365125"/>
            <a:ext cx="9456420" cy="474119"/>
          </a:xfrm>
        </p:spPr>
        <p:txBody>
          <a:bodyPr/>
          <a:lstStyle/>
          <a:p>
            <a:r>
              <a:rPr lang="en-US" sz="3600" dirty="0"/>
              <a:t>Securing a new AWS account: AWS CloudTrail</a:t>
            </a:r>
          </a:p>
        </p:txBody>
      </p:sp>
      <p:sp>
        <p:nvSpPr>
          <p:cNvPr id="3" name="Content Placeholder 2"/>
          <p:cNvSpPr>
            <a:spLocks noGrp="1"/>
          </p:cNvSpPr>
          <p:nvPr>
            <p:ph idx="1"/>
          </p:nvPr>
        </p:nvSpPr>
        <p:spPr/>
        <p:txBody>
          <a:bodyPr/>
          <a:lstStyle/>
          <a:p>
            <a:pPr marL="0" indent="0">
              <a:buNone/>
            </a:pPr>
            <a:r>
              <a:rPr lang="en-US" sz="2400" b="1" dirty="0">
                <a:solidFill>
                  <a:schemeClr val="accent5"/>
                </a:solidFill>
              </a:rPr>
              <a:t>Step 3: Use AWS CloudTrail.</a:t>
            </a:r>
          </a:p>
          <a:p>
            <a:pPr lvl="1"/>
            <a:r>
              <a:rPr lang="en-US" sz="2000" dirty="0"/>
              <a:t>CloudTrail tracks user activity on your account.</a:t>
            </a:r>
          </a:p>
          <a:p>
            <a:pPr lvl="2"/>
            <a:r>
              <a:rPr lang="en-US" sz="1800" dirty="0"/>
              <a:t>Logs all API requests to resources in all supported services your account.</a:t>
            </a:r>
          </a:p>
          <a:p>
            <a:pPr lvl="1"/>
            <a:r>
              <a:rPr lang="en-US" sz="2000" dirty="0">
                <a:solidFill>
                  <a:schemeClr val="accent6"/>
                </a:solidFill>
              </a:rPr>
              <a:t>Basic AWS CloudTrail event history is enabled by default</a:t>
            </a:r>
            <a:r>
              <a:rPr lang="en-US" sz="2000" dirty="0"/>
              <a:t> and is free.</a:t>
            </a:r>
          </a:p>
          <a:p>
            <a:pPr lvl="2"/>
            <a:r>
              <a:rPr lang="en-US" sz="1800" dirty="0"/>
              <a:t>It contains all management event data on latest 90 days of account activity.</a:t>
            </a:r>
          </a:p>
          <a:p>
            <a:r>
              <a:rPr lang="en-US" sz="2400" dirty="0"/>
              <a:t>To access CloudTrail – </a:t>
            </a:r>
          </a:p>
          <a:p>
            <a:pPr marL="914400" lvl="1" indent="-457200">
              <a:buFont typeface="+mj-lt"/>
              <a:buAutoNum type="arabicPeriod"/>
            </a:pPr>
            <a:r>
              <a:rPr lang="en-US" sz="2000" dirty="0"/>
              <a:t>Log in to the </a:t>
            </a:r>
            <a:r>
              <a:rPr lang="en-US" sz="2000" b="1" dirty="0"/>
              <a:t>AWS Management Console</a:t>
            </a:r>
            <a:r>
              <a:rPr lang="en-US" sz="2000" dirty="0"/>
              <a:t> and choose the </a:t>
            </a:r>
            <a:r>
              <a:rPr lang="en-US" sz="2000" b="1" dirty="0"/>
              <a:t>CloudTrail</a:t>
            </a:r>
            <a:r>
              <a:rPr lang="en-US" sz="2000" dirty="0"/>
              <a:t> service.</a:t>
            </a:r>
          </a:p>
          <a:p>
            <a:pPr marL="914400" lvl="1" indent="-457200">
              <a:buFont typeface="+mj-lt"/>
              <a:buAutoNum type="arabicPeriod"/>
            </a:pPr>
            <a:r>
              <a:rPr lang="en-US" sz="2000" dirty="0"/>
              <a:t>Click </a:t>
            </a:r>
            <a:r>
              <a:rPr lang="en-US" sz="2000" b="1" dirty="0"/>
              <a:t>Event history</a:t>
            </a:r>
            <a:r>
              <a:rPr lang="en-US" sz="2000" dirty="0"/>
              <a:t> to view, filter, and search the last 90 days of events.</a:t>
            </a:r>
          </a:p>
          <a:p>
            <a:r>
              <a:rPr lang="en-US" sz="2400" b="1" dirty="0">
                <a:solidFill>
                  <a:schemeClr val="accent5"/>
                </a:solidFill>
              </a:rPr>
              <a:t>To enable logs beyond 90 days and enable specified event alerting, create a trail.</a:t>
            </a:r>
          </a:p>
          <a:p>
            <a:pPr marL="914400" lvl="1" indent="-457200">
              <a:buFont typeface="+mj-lt"/>
              <a:buAutoNum type="arabicPeriod"/>
            </a:pPr>
            <a:r>
              <a:rPr lang="en-US" sz="2000" dirty="0"/>
              <a:t>From the CloudTrail Console trails page, click </a:t>
            </a:r>
            <a:r>
              <a:rPr lang="en-US" sz="2000" b="1" dirty="0"/>
              <a:t>Create trail</a:t>
            </a:r>
            <a:r>
              <a:rPr lang="en-US" sz="2000" dirty="0"/>
              <a:t>.</a:t>
            </a:r>
          </a:p>
          <a:p>
            <a:pPr marL="914400" lvl="1" indent="-457200">
              <a:buFont typeface="+mj-lt"/>
              <a:buAutoNum type="arabicPeriod"/>
            </a:pPr>
            <a:r>
              <a:rPr lang="en-US" sz="2000" dirty="0"/>
              <a:t>Give it a name, apply it to all Regions, and create a new Amazon S3 bucket for log storage. </a:t>
            </a:r>
          </a:p>
          <a:p>
            <a:pPr marL="914400" lvl="1" indent="-457200">
              <a:buFont typeface="+mj-lt"/>
              <a:buAutoNum type="arabicPeriod"/>
            </a:pPr>
            <a:r>
              <a:rPr lang="en-US" sz="2000" dirty="0"/>
              <a:t>Configure access restrictions on the S3 bucket (for example, only admin users should have access).</a:t>
            </a:r>
          </a:p>
          <a:p>
            <a:endParaRPr lang="en-US" dirty="0"/>
          </a:p>
        </p:txBody>
      </p:sp>
      <p:sp>
        <p:nvSpPr>
          <p:cNvPr id="5" name="Slide Number Placeholder 4">
            <a:extLst>
              <a:ext uri="{FF2B5EF4-FFF2-40B4-BE49-F238E27FC236}">
                <a16:creationId xmlns:a16="http://schemas.microsoft.com/office/drawing/2014/main" id="{46FDFC53-4EC0-7D44-851F-707C2853C833}"/>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pPr/>
              <a:t>34</a:t>
            </a:fld>
            <a:endParaRPr lang="en-US" dirty="0"/>
          </a:p>
        </p:txBody>
      </p:sp>
      <p:sp>
        <p:nvSpPr>
          <p:cNvPr id="4" name="Footer Placeholder 3">
            <a:extLst>
              <a:ext uri="{FF2B5EF4-FFF2-40B4-BE49-F238E27FC236}">
                <a16:creationId xmlns:a16="http://schemas.microsoft.com/office/drawing/2014/main" id="{5950F6B8-3CA8-9C4B-B476-019BAD0452A0}"/>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Tree>
    <p:custDataLst>
      <p:tags r:id="rId1"/>
    </p:custDataLst>
    <p:extLst>
      <p:ext uri="{BB962C8B-B14F-4D97-AF65-F5344CB8AC3E}">
        <p14:creationId xmlns:p14="http://schemas.microsoft.com/office/powerpoint/2010/main" val="17887628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Securing a new AWS account: Billing reports</a:t>
            </a:r>
          </a:p>
        </p:txBody>
      </p:sp>
      <p:sp>
        <p:nvSpPr>
          <p:cNvPr id="3" name="Content Placeholder 2"/>
          <p:cNvSpPr>
            <a:spLocks noGrp="1"/>
          </p:cNvSpPr>
          <p:nvPr>
            <p:ph idx="1"/>
          </p:nvPr>
        </p:nvSpPr>
        <p:spPr>
          <a:xfrm>
            <a:off x="238538" y="1440305"/>
            <a:ext cx="11350487" cy="4913308"/>
          </a:xfrm>
        </p:spPr>
        <p:txBody>
          <a:bodyPr>
            <a:normAutofit/>
          </a:bodyPr>
          <a:lstStyle/>
          <a:p>
            <a:pPr marL="0" indent="0">
              <a:spcBef>
                <a:spcPts val="2400"/>
              </a:spcBef>
              <a:buClr>
                <a:srgbClr val="FF9933"/>
              </a:buClr>
              <a:buNone/>
            </a:pPr>
            <a:r>
              <a:rPr lang="en-US" b="1" dirty="0">
                <a:solidFill>
                  <a:schemeClr val="accent5"/>
                </a:solidFill>
              </a:rPr>
              <a:t>Step 4: Enable a </a:t>
            </a:r>
            <a:r>
              <a:rPr lang="en-US"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billing</a:t>
            </a:r>
            <a:r>
              <a:rPr lang="en-US" dirty="0">
                <a:solidFill>
                  <a:schemeClr val="accent5"/>
                </a:solidFill>
              </a:rPr>
              <a:t> </a:t>
            </a:r>
            <a:r>
              <a:rPr lang="en-US"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report</a:t>
            </a:r>
            <a:r>
              <a:rPr lang="en-US" dirty="0">
                <a:solidFill>
                  <a:schemeClr val="accent5"/>
                </a:solidFill>
              </a:rPr>
              <a:t>,</a:t>
            </a:r>
            <a:r>
              <a:rPr lang="en-US" b="1" dirty="0">
                <a:solidFill>
                  <a:schemeClr val="accent5"/>
                </a:solidFill>
              </a:rPr>
              <a:t> such as the AWS Cost and Usage Report.</a:t>
            </a:r>
          </a:p>
          <a:p>
            <a:pPr marL="231775" indent="-217488">
              <a:spcBef>
                <a:spcPts val="2400"/>
              </a:spcBef>
              <a:spcAft>
                <a:spcPts val="600"/>
              </a:spcAft>
              <a:buSzPct val="100000"/>
            </a:pPr>
            <a:r>
              <a:rPr lang="en-US" sz="2400" dirty="0"/>
              <a:t>Billing reports provide information about your use of AWS resources and estimated costs for that use. </a:t>
            </a:r>
          </a:p>
          <a:p>
            <a:pPr marL="231775" indent="-217488">
              <a:spcBef>
                <a:spcPts val="2400"/>
              </a:spcBef>
              <a:spcAft>
                <a:spcPts val="600"/>
              </a:spcAft>
              <a:buSzPct val="100000"/>
            </a:pPr>
            <a:r>
              <a:rPr lang="en-US" sz="2400" dirty="0"/>
              <a:t>AWS delivers the reports to an Amazon S3 bucket that you specify.</a:t>
            </a:r>
          </a:p>
          <a:p>
            <a:pPr marL="688975" lvl="1" indent="-217488">
              <a:spcBef>
                <a:spcPts val="2400"/>
              </a:spcBef>
              <a:spcAft>
                <a:spcPts val="600"/>
              </a:spcAft>
              <a:buSzPct val="100000"/>
            </a:pPr>
            <a:r>
              <a:rPr lang="en-US" dirty="0"/>
              <a:t>Report is updated at least once per day. </a:t>
            </a:r>
          </a:p>
          <a:p>
            <a:pPr marL="231775" indent="-217488">
              <a:spcBef>
                <a:spcPts val="2400"/>
              </a:spcBef>
              <a:spcAft>
                <a:spcPts val="600"/>
              </a:spcAft>
              <a:buSzPct val="100000"/>
            </a:pPr>
            <a:r>
              <a:rPr lang="en-US" sz="2400" dirty="0"/>
              <a:t>The </a:t>
            </a:r>
            <a:r>
              <a:rPr lang="en-US" sz="2400" b="1" dirty="0"/>
              <a:t>AWS Cost and Usage Report </a:t>
            </a:r>
            <a:r>
              <a:rPr lang="en-US" sz="2400" dirty="0"/>
              <a:t>tracks your AWS usage and provides estimated charges associated with your AWS account, either by the hour or by the day.</a:t>
            </a:r>
            <a:endParaRPr lang="en-US" dirty="0"/>
          </a:p>
          <a:p>
            <a:pPr>
              <a:spcBef>
                <a:spcPts val="2400"/>
              </a:spcBef>
              <a:buClr>
                <a:schemeClr val="accent1"/>
              </a:buClr>
            </a:pPr>
            <a:endParaRPr lang="en-US" dirty="0"/>
          </a:p>
        </p:txBody>
      </p:sp>
      <p:sp>
        <p:nvSpPr>
          <p:cNvPr id="4" name="Footer Placeholder 3">
            <a:extLst>
              <a:ext uri="{FF2B5EF4-FFF2-40B4-BE49-F238E27FC236}">
                <a16:creationId xmlns:a16="http://schemas.microsoft.com/office/drawing/2014/main" id="{7F1455CC-0D4F-ED47-B170-D76292D27385}"/>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5" name="Slide Number Placeholder 4">
            <a:extLst>
              <a:ext uri="{FF2B5EF4-FFF2-40B4-BE49-F238E27FC236}">
                <a16:creationId xmlns:a16="http://schemas.microsoft.com/office/drawing/2014/main" id="{71FE6C2F-1BB3-2146-BC84-19B594161D37}"/>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35</a:t>
            </a:fld>
            <a:endParaRPr lang="en-US" dirty="0"/>
          </a:p>
        </p:txBody>
      </p:sp>
    </p:spTree>
    <p:custDataLst>
      <p:tags r:id="rId1"/>
    </p:custDataLst>
    <p:extLst>
      <p:ext uri="{BB962C8B-B14F-4D97-AF65-F5344CB8AC3E}">
        <p14:creationId xmlns:p14="http://schemas.microsoft.com/office/powerpoint/2010/main" val="334084193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31457" y="3191940"/>
            <a:ext cx="11353800" cy="474119"/>
          </a:xfrm>
        </p:spPr>
        <p:txBody>
          <a:bodyPr>
            <a:noAutofit/>
          </a:bodyPr>
          <a:lstStyle/>
          <a:p>
            <a:r>
              <a:rPr lang="en-US" sz="3200" dirty="0"/>
              <a:t>Optional: Securing a new AWS account – Full walkthrough</a:t>
            </a:r>
          </a:p>
        </p:txBody>
      </p:sp>
      <p:sp>
        <p:nvSpPr>
          <p:cNvPr id="4" name="Text Placeholder 3">
            <a:extLst>
              <a:ext uri="{FF2B5EF4-FFF2-40B4-BE49-F238E27FC236}">
                <a16:creationId xmlns:a16="http://schemas.microsoft.com/office/drawing/2014/main" id="{8D087256-9347-9647-8147-7B62F3BC5DF0}"/>
              </a:ext>
            </a:extLst>
          </p:cNvPr>
          <p:cNvSpPr>
            <a:spLocks noGrp="1"/>
          </p:cNvSpPr>
          <p:nvPr>
            <p:ph type="body" sz="quarter" idx="10"/>
          </p:nvPr>
        </p:nvSpPr>
        <p:spPr>
          <a:xfrm>
            <a:off x="419100" y="2554356"/>
            <a:ext cx="9789202" cy="488498"/>
          </a:xfrm>
        </p:spPr>
        <p:txBody>
          <a:bodyPr>
            <a:normAutofit/>
          </a:bodyPr>
          <a:lstStyle/>
          <a:p>
            <a:r>
              <a:rPr lang="en-US" dirty="0"/>
              <a:t>Module 4: AWS Cloud Security</a:t>
            </a:r>
          </a:p>
          <a:p>
            <a:endParaRPr lang="en-US" dirty="0"/>
          </a:p>
        </p:txBody>
      </p:sp>
      <p:sp>
        <p:nvSpPr>
          <p:cNvPr id="5" name="Footer Placeholder 4">
            <a:extLst>
              <a:ext uri="{FF2B5EF4-FFF2-40B4-BE49-F238E27FC236}">
                <a16:creationId xmlns:a16="http://schemas.microsoft.com/office/drawing/2014/main" id="{04C72168-3331-4A46-AE56-19601A33BFF6}"/>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Tree>
    <p:custDataLst>
      <p:tags r:id="rId1"/>
    </p:custDataLst>
    <p:extLst>
      <p:ext uri="{BB962C8B-B14F-4D97-AF65-F5344CB8AC3E}">
        <p14:creationId xmlns:p14="http://schemas.microsoft.com/office/powerpoint/2010/main" val="263245601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IAM security status review</a:t>
            </a:r>
          </a:p>
        </p:txBody>
      </p:sp>
      <p:sp>
        <p:nvSpPr>
          <p:cNvPr id="4" name="Slide Number Placeholder 3">
            <a:extLst>
              <a:ext uri="{FF2B5EF4-FFF2-40B4-BE49-F238E27FC236}">
                <a16:creationId xmlns:a16="http://schemas.microsoft.com/office/drawing/2014/main" id="{6A4D4D51-87FC-F640-88E6-8A123767B3CE}"/>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pPr/>
              <a:t>37</a:t>
            </a:fld>
            <a:endParaRPr lang="en-US" dirty="0"/>
          </a:p>
        </p:txBody>
      </p:sp>
      <p:sp>
        <p:nvSpPr>
          <p:cNvPr id="3" name="Footer Placeholder 2">
            <a:extLst>
              <a:ext uri="{FF2B5EF4-FFF2-40B4-BE49-F238E27FC236}">
                <a16:creationId xmlns:a16="http://schemas.microsoft.com/office/drawing/2014/main" id="{13CB930A-87F0-D549-A065-93B7C64FD832}"/>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grpSp>
        <p:nvGrpSpPr>
          <p:cNvPr id="5" name="Group 4" descr="Screen capture of the AWS Management Console's IAM Dashboard. The IAM user sign-in link is highlighted.">
            <a:extLst>
              <a:ext uri="{FF2B5EF4-FFF2-40B4-BE49-F238E27FC236}">
                <a16:creationId xmlns:a16="http://schemas.microsoft.com/office/drawing/2014/main" id="{64E02AC3-29CD-924A-9D60-9DBB06B75586}"/>
              </a:ext>
            </a:extLst>
          </p:cNvPr>
          <p:cNvGrpSpPr/>
          <p:nvPr/>
        </p:nvGrpSpPr>
        <p:grpSpPr>
          <a:xfrm>
            <a:off x="1785755" y="1250096"/>
            <a:ext cx="8348845" cy="5169754"/>
            <a:chOff x="960255" y="1256250"/>
            <a:chExt cx="8348845" cy="5169754"/>
          </a:xfrm>
        </p:grpSpPr>
        <p:sp>
          <p:nvSpPr>
            <p:cNvPr id="9" name="Rectangle 8">
              <a:extLst>
                <a:ext uri="{FF2B5EF4-FFF2-40B4-BE49-F238E27FC236}">
                  <a16:creationId xmlns:a16="http://schemas.microsoft.com/office/drawing/2014/main" id="{3F442F38-5D3B-2E41-A268-F84C8ED003BD}"/>
                </a:ext>
              </a:extLst>
            </p:cNvPr>
            <p:cNvSpPr/>
            <p:nvPr/>
          </p:nvSpPr>
          <p:spPr>
            <a:xfrm>
              <a:off x="3650232" y="2228848"/>
              <a:ext cx="914400" cy="1828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D6B014E7-05BE-704B-B22C-54027C941CA1}"/>
                </a:ext>
              </a:extLst>
            </p:cNvPr>
            <p:cNvPicPr>
              <a:picLocks noChangeAspect="1"/>
            </p:cNvPicPr>
            <p:nvPr/>
          </p:nvPicPr>
          <p:blipFill rotWithShape="1">
            <a:blip r:embed="rId4"/>
            <a:srcRect r="20121"/>
            <a:stretch/>
          </p:blipFill>
          <p:spPr>
            <a:xfrm>
              <a:off x="960255" y="1256250"/>
              <a:ext cx="8348845" cy="5169754"/>
            </a:xfrm>
            <a:prstGeom prst="rect">
              <a:avLst/>
            </a:prstGeom>
          </p:spPr>
        </p:pic>
      </p:grpSp>
    </p:spTree>
    <p:custDataLst>
      <p:tags r:id="rId1"/>
    </p:custDataLst>
    <p:extLst>
      <p:ext uri="{BB962C8B-B14F-4D97-AF65-F5344CB8AC3E}">
        <p14:creationId xmlns:p14="http://schemas.microsoft.com/office/powerpoint/2010/main" val="251850154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Activate MFA on the account root user</a:t>
            </a:r>
          </a:p>
        </p:txBody>
      </p:sp>
      <p:sp>
        <p:nvSpPr>
          <p:cNvPr id="4" name="Slide Number Placeholder 3">
            <a:extLst>
              <a:ext uri="{FF2B5EF4-FFF2-40B4-BE49-F238E27FC236}">
                <a16:creationId xmlns:a16="http://schemas.microsoft.com/office/drawing/2014/main" id="{93674D7C-71F4-6744-972B-295B5AED359E}"/>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pPr/>
              <a:t>38</a:t>
            </a:fld>
            <a:endParaRPr lang="en-US" dirty="0"/>
          </a:p>
        </p:txBody>
      </p:sp>
      <p:sp>
        <p:nvSpPr>
          <p:cNvPr id="3" name="Footer Placeholder 2">
            <a:extLst>
              <a:ext uri="{FF2B5EF4-FFF2-40B4-BE49-F238E27FC236}">
                <a16:creationId xmlns:a16="http://schemas.microsoft.com/office/drawing/2014/main" id="{7112C709-3862-B34B-B67C-96931D092727}"/>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grpSp>
        <p:nvGrpSpPr>
          <p:cNvPr id="8" name="Group 7" descr="Screen capture of the AWS Management Console's IAM Dashboard. The IAM user sign-in link is highlighted and so is a Security Status line item named &quot;Activate MFA on your root account&quot;">
            <a:extLst>
              <a:ext uri="{FF2B5EF4-FFF2-40B4-BE49-F238E27FC236}">
                <a16:creationId xmlns:a16="http://schemas.microsoft.com/office/drawing/2014/main" id="{C3B5BFFC-77D1-4F4A-86D8-BFED21A259AA}"/>
              </a:ext>
            </a:extLst>
          </p:cNvPr>
          <p:cNvGrpSpPr/>
          <p:nvPr/>
        </p:nvGrpSpPr>
        <p:grpSpPr>
          <a:xfrm>
            <a:off x="1785755" y="1414316"/>
            <a:ext cx="8310745" cy="5169754"/>
            <a:chOff x="1785755" y="1414316"/>
            <a:chExt cx="8310745" cy="5169754"/>
          </a:xfrm>
        </p:grpSpPr>
        <p:grpSp>
          <p:nvGrpSpPr>
            <p:cNvPr id="7" name="Group 6">
              <a:extLst>
                <a:ext uri="{FF2B5EF4-FFF2-40B4-BE49-F238E27FC236}">
                  <a16:creationId xmlns:a16="http://schemas.microsoft.com/office/drawing/2014/main" id="{C6996FEB-A38B-BB42-8CAF-6AA065C112F8}"/>
                </a:ext>
              </a:extLst>
            </p:cNvPr>
            <p:cNvGrpSpPr/>
            <p:nvPr/>
          </p:nvGrpSpPr>
          <p:grpSpPr>
            <a:xfrm>
              <a:off x="1785755" y="1414316"/>
              <a:ext cx="8310745" cy="5169754"/>
              <a:chOff x="1785755" y="1414316"/>
              <a:chExt cx="8310745" cy="5169754"/>
            </a:xfrm>
          </p:grpSpPr>
          <p:pic>
            <p:nvPicPr>
              <p:cNvPr id="11" name="Picture 10">
                <a:extLst>
                  <a:ext uri="{FF2B5EF4-FFF2-40B4-BE49-F238E27FC236}">
                    <a16:creationId xmlns:a16="http://schemas.microsoft.com/office/drawing/2014/main" id="{75CE27FA-4007-5444-ACE6-8DD0BE2DB99C}"/>
                  </a:ext>
                </a:extLst>
              </p:cNvPr>
              <p:cNvPicPr>
                <a:picLocks noChangeAspect="1"/>
              </p:cNvPicPr>
              <p:nvPr/>
            </p:nvPicPr>
            <p:blipFill rotWithShape="1">
              <a:blip r:embed="rId4"/>
              <a:srcRect r="20486"/>
              <a:stretch/>
            </p:blipFill>
            <p:spPr>
              <a:xfrm>
                <a:off x="1785755" y="1414316"/>
                <a:ext cx="8310745" cy="5169754"/>
              </a:xfrm>
              <a:prstGeom prst="rect">
                <a:avLst/>
              </a:prstGeom>
            </p:spPr>
          </p:pic>
          <p:sp>
            <p:nvSpPr>
              <p:cNvPr id="6" name="TextBox 5">
                <a:extLst>
                  <a:ext uri="{FF2B5EF4-FFF2-40B4-BE49-F238E27FC236}">
                    <a16:creationId xmlns:a16="http://schemas.microsoft.com/office/drawing/2014/main" id="{E5A3A3CA-2183-6D46-8D10-54A9F6EC2392}"/>
                  </a:ext>
                </a:extLst>
              </p:cNvPr>
              <p:cNvSpPr txBox="1"/>
              <p:nvPr/>
            </p:nvSpPr>
            <p:spPr>
              <a:xfrm>
                <a:off x="1802004" y="2232368"/>
                <a:ext cx="1214437" cy="1015663"/>
              </a:xfrm>
              <a:prstGeom prst="rect">
                <a:avLst/>
              </a:prstGeom>
              <a:solidFill>
                <a:schemeClr val="bg1"/>
              </a:solidFill>
            </p:spPr>
            <p:txBody>
              <a:bodyPr wrap="square" rtlCol="0">
                <a:spAutoFit/>
              </a:bodyPr>
              <a:lstStyle/>
              <a:p>
                <a:r>
                  <a:rPr lang="en-US" sz="2000" b="1" dirty="0">
                    <a:latin typeface="Amazon Ember Light" panose="020B0403020204020204" pitchFamily="34" charset="0"/>
                    <a:ea typeface="Amazon Ember Light" panose="020B0403020204020204" pitchFamily="34" charset="0"/>
                    <a:cs typeface="Amazon Ember Light" panose="020B0403020204020204" pitchFamily="34" charset="0"/>
                  </a:rPr>
                  <a:t>Custom sign-in link</a:t>
                </a:r>
              </a:p>
            </p:txBody>
          </p:sp>
        </p:grpSp>
        <p:sp>
          <p:nvSpPr>
            <p:cNvPr id="10" name="Rectangle 9">
              <a:extLst>
                <a:ext uri="{FF2B5EF4-FFF2-40B4-BE49-F238E27FC236}">
                  <a16:creationId xmlns:a16="http://schemas.microsoft.com/office/drawing/2014/main" id="{4D8C2B9D-4534-2246-897E-DE188549D39B}"/>
                </a:ext>
              </a:extLst>
            </p:cNvPr>
            <p:cNvSpPr/>
            <p:nvPr/>
          </p:nvSpPr>
          <p:spPr>
            <a:xfrm>
              <a:off x="5390134" y="2303808"/>
              <a:ext cx="763018" cy="1679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E0DB6041-78FB-A747-B197-24DD257D3CDD}"/>
                </a:ext>
              </a:extLst>
            </p:cNvPr>
            <p:cNvSpPr/>
            <p:nvPr/>
          </p:nvSpPr>
          <p:spPr>
            <a:xfrm>
              <a:off x="4772369" y="4707645"/>
              <a:ext cx="3236181" cy="43434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4" name="Straight Connector 13">
              <a:extLst>
                <a:ext uri="{FF2B5EF4-FFF2-40B4-BE49-F238E27FC236}">
                  <a16:creationId xmlns:a16="http://schemas.microsoft.com/office/drawing/2014/main" id="{CF39BFFD-4A3C-964D-B80C-6193C57AC6CE}"/>
                </a:ext>
              </a:extLst>
            </p:cNvPr>
            <p:cNvCxnSpPr>
              <a:cxnSpLocks/>
              <a:stCxn id="15" idx="3"/>
              <a:endCxn id="12" idx="1"/>
            </p:cNvCxnSpPr>
            <p:nvPr/>
          </p:nvCxnSpPr>
          <p:spPr>
            <a:xfrm flipV="1">
              <a:off x="3333931" y="4924815"/>
              <a:ext cx="1438438" cy="63409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79FBB0C3-88AC-E441-85B8-420D3901B08C}"/>
                </a:ext>
              </a:extLst>
            </p:cNvPr>
            <p:cNvSpPr txBox="1"/>
            <p:nvPr/>
          </p:nvSpPr>
          <p:spPr>
            <a:xfrm>
              <a:off x="1941716" y="5235746"/>
              <a:ext cx="1392215" cy="646331"/>
            </a:xfrm>
            <a:prstGeom prst="rect">
              <a:avLst/>
            </a:prstGeom>
            <a:noFill/>
          </p:spPr>
          <p:txBody>
            <a:bodyPr wrap="square" rtlCol="0">
              <a:spAutoFit/>
            </a:bodyPr>
            <a:lstStyle/>
            <a:p>
              <a:r>
                <a:rPr lang="en-US" dirty="0">
                  <a:latin typeface="Amazon Ember" panose="020B0603020204020204" pitchFamily="34" charset="0"/>
                  <a:ea typeface="Amazon Ember" panose="020B0603020204020204" pitchFamily="34" charset="0"/>
                  <a:cs typeface="Amazon Ember" panose="020B0603020204020204" pitchFamily="34" charset="0"/>
                </a:rPr>
                <a:t>MFA activation</a:t>
              </a:r>
            </a:p>
          </p:txBody>
        </p:sp>
      </p:grpSp>
    </p:spTree>
    <p:custDataLst>
      <p:tags r:id="rId1"/>
    </p:custDataLst>
    <p:extLst>
      <p:ext uri="{BB962C8B-B14F-4D97-AF65-F5344CB8AC3E}">
        <p14:creationId xmlns:p14="http://schemas.microsoft.com/office/powerpoint/2010/main" val="147570385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Activate MFA on account root user</a:t>
            </a:r>
          </a:p>
        </p:txBody>
      </p:sp>
      <p:sp>
        <p:nvSpPr>
          <p:cNvPr id="4" name="Slide Number Placeholder 3">
            <a:extLst>
              <a:ext uri="{FF2B5EF4-FFF2-40B4-BE49-F238E27FC236}">
                <a16:creationId xmlns:a16="http://schemas.microsoft.com/office/drawing/2014/main" id="{DC25A888-72E1-1D44-96F4-9F3945E37458}"/>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pPr/>
              <a:t>39</a:t>
            </a:fld>
            <a:endParaRPr lang="en-US" dirty="0"/>
          </a:p>
        </p:txBody>
      </p:sp>
      <p:sp>
        <p:nvSpPr>
          <p:cNvPr id="3" name="Footer Placeholder 2">
            <a:extLst>
              <a:ext uri="{FF2B5EF4-FFF2-40B4-BE49-F238E27FC236}">
                <a16:creationId xmlns:a16="http://schemas.microsoft.com/office/drawing/2014/main" id="{2B9AADED-F5ED-C448-91D9-7D4AB44A3E1B}"/>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pic>
        <p:nvPicPr>
          <p:cNvPr id="9" name="Picture 8" descr="Screen capture of the AWS Management Console shwoing a QR code to be scanned as well as two fields where the user can fill in authentication codes.">
            <a:extLst>
              <a:ext uri="{FF2B5EF4-FFF2-40B4-BE49-F238E27FC236}">
                <a16:creationId xmlns:a16="http://schemas.microsoft.com/office/drawing/2014/main" id="{DE70F5E3-FEBF-CE47-8E2A-F00DA6AEA18D}"/>
              </a:ext>
            </a:extLst>
          </p:cNvPr>
          <p:cNvPicPr>
            <a:picLocks noChangeAspect="1"/>
          </p:cNvPicPr>
          <p:nvPr/>
        </p:nvPicPr>
        <p:blipFill>
          <a:blip r:embed="rId4"/>
          <a:stretch>
            <a:fillRect/>
          </a:stretch>
        </p:blipFill>
        <p:spPr>
          <a:xfrm>
            <a:off x="2383461" y="1299960"/>
            <a:ext cx="7319340" cy="5067807"/>
          </a:xfrm>
          <a:prstGeom prst="rect">
            <a:avLst/>
          </a:prstGeom>
        </p:spPr>
      </p:pic>
    </p:spTree>
    <p:custDataLst>
      <p:tags r:id="rId1"/>
    </p:custDataLst>
    <p:extLst>
      <p:ext uri="{BB962C8B-B14F-4D97-AF65-F5344CB8AC3E}">
        <p14:creationId xmlns:p14="http://schemas.microsoft.com/office/powerpoint/2010/main" val="38130868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dirty="0">
                <a:latin typeface="+mj-lt"/>
              </a:rPr>
              <a:t>Section 1: AWS shared responsibility model</a:t>
            </a:r>
          </a:p>
        </p:txBody>
      </p:sp>
      <p:sp>
        <p:nvSpPr>
          <p:cNvPr id="3" name="Text Placeholder 2">
            <a:extLst>
              <a:ext uri="{FF2B5EF4-FFF2-40B4-BE49-F238E27FC236}">
                <a16:creationId xmlns:a16="http://schemas.microsoft.com/office/drawing/2014/main" id="{CD64B8E0-60AD-514D-93D6-076C58CF731E}"/>
              </a:ext>
            </a:extLst>
          </p:cNvPr>
          <p:cNvSpPr>
            <a:spLocks noGrp="1"/>
          </p:cNvSpPr>
          <p:nvPr>
            <p:ph type="body" sz="quarter" idx="10"/>
          </p:nvPr>
        </p:nvSpPr>
        <p:spPr>
          <a:xfrm>
            <a:off x="419100" y="2554356"/>
            <a:ext cx="9129634" cy="488498"/>
          </a:xfrm>
        </p:spPr>
        <p:txBody>
          <a:bodyPr>
            <a:normAutofit/>
          </a:bodyPr>
          <a:lstStyle/>
          <a:p>
            <a:r>
              <a:rPr lang="en-US" b="1" dirty="0">
                <a:latin typeface="+mn-lt"/>
              </a:rPr>
              <a:t>Module 4: AWS Cloud Security</a:t>
            </a:r>
          </a:p>
        </p:txBody>
      </p:sp>
      <p:sp>
        <p:nvSpPr>
          <p:cNvPr id="4" name="Footer Placeholder 3">
            <a:extLst>
              <a:ext uri="{FF2B5EF4-FFF2-40B4-BE49-F238E27FC236}">
                <a16:creationId xmlns:a16="http://schemas.microsoft.com/office/drawing/2014/main" id="{77631BD4-34D0-1947-AEFA-D4868944F2CA}"/>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Tree>
    <p:custDataLst>
      <p:tags r:id="rId1"/>
    </p:custDataLst>
    <p:extLst>
      <p:ext uri="{BB962C8B-B14F-4D97-AF65-F5344CB8AC3E}">
        <p14:creationId xmlns:p14="http://schemas.microsoft.com/office/powerpoint/2010/main" val="160542123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MFA on account root user is activated</a:t>
            </a:r>
          </a:p>
        </p:txBody>
      </p:sp>
      <p:sp>
        <p:nvSpPr>
          <p:cNvPr id="4" name="Slide Number Placeholder 3">
            <a:extLst>
              <a:ext uri="{FF2B5EF4-FFF2-40B4-BE49-F238E27FC236}">
                <a16:creationId xmlns:a16="http://schemas.microsoft.com/office/drawing/2014/main" id="{D8124154-47E3-C44D-8945-BDA8EDBF3D00}"/>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pPr/>
              <a:t>40</a:t>
            </a:fld>
            <a:endParaRPr lang="en-US" dirty="0"/>
          </a:p>
        </p:txBody>
      </p:sp>
      <p:sp>
        <p:nvSpPr>
          <p:cNvPr id="3" name="Footer Placeholder 2">
            <a:extLst>
              <a:ext uri="{FF2B5EF4-FFF2-40B4-BE49-F238E27FC236}">
                <a16:creationId xmlns:a16="http://schemas.microsoft.com/office/drawing/2014/main" id="{F1870F05-77CA-424D-85D9-E1125B0AF611}"/>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grpSp>
        <p:nvGrpSpPr>
          <p:cNvPr id="7" name="Group 6" descr="Screen capture of the AWS Management Console's IAM Dashboard. A Security Status line item named &quot;Activate MFA on your root account&quot; is highlighted and this time it is green">
            <a:extLst>
              <a:ext uri="{FF2B5EF4-FFF2-40B4-BE49-F238E27FC236}">
                <a16:creationId xmlns:a16="http://schemas.microsoft.com/office/drawing/2014/main" id="{00E39020-D5FD-9B4B-9DA3-EDF592EC877E}"/>
              </a:ext>
            </a:extLst>
          </p:cNvPr>
          <p:cNvGrpSpPr/>
          <p:nvPr/>
        </p:nvGrpSpPr>
        <p:grpSpPr>
          <a:xfrm>
            <a:off x="1741056" y="1150621"/>
            <a:ext cx="8088744" cy="5276272"/>
            <a:chOff x="1677556" y="1226821"/>
            <a:chExt cx="8088744" cy="5276272"/>
          </a:xfrm>
        </p:grpSpPr>
        <p:sp>
          <p:nvSpPr>
            <p:cNvPr id="5" name="Rectangle 4">
              <a:extLst>
                <a:ext uri="{FF2B5EF4-FFF2-40B4-BE49-F238E27FC236}">
                  <a16:creationId xmlns:a16="http://schemas.microsoft.com/office/drawing/2014/main" id="{F39045D5-A72E-9444-957C-D4BD4B3BD256}"/>
                </a:ext>
              </a:extLst>
            </p:cNvPr>
            <p:cNvSpPr/>
            <p:nvPr/>
          </p:nvSpPr>
          <p:spPr>
            <a:xfrm>
              <a:off x="4950169" y="4595299"/>
              <a:ext cx="3236181" cy="43434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 name="Straight Connector 7">
              <a:extLst>
                <a:ext uri="{FF2B5EF4-FFF2-40B4-BE49-F238E27FC236}">
                  <a16:creationId xmlns:a16="http://schemas.microsoft.com/office/drawing/2014/main" id="{9757AE86-44C4-DE4E-9950-FB5F5DAA6DA7}"/>
                </a:ext>
              </a:extLst>
            </p:cNvPr>
            <p:cNvCxnSpPr>
              <a:endCxn id="5" idx="1"/>
            </p:cNvCxnSpPr>
            <p:nvPr/>
          </p:nvCxnSpPr>
          <p:spPr>
            <a:xfrm flipV="1">
              <a:off x="3069772" y="4812469"/>
              <a:ext cx="1880397" cy="21717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AFCF6E0-1C50-FB42-ADEB-ADD7C1B583A4}"/>
                </a:ext>
              </a:extLst>
            </p:cNvPr>
            <p:cNvSpPr txBox="1"/>
            <p:nvPr/>
          </p:nvSpPr>
          <p:spPr>
            <a:xfrm>
              <a:off x="2348117" y="5123400"/>
              <a:ext cx="1028700" cy="646331"/>
            </a:xfrm>
            <a:prstGeom prst="rect">
              <a:avLst/>
            </a:prstGeom>
            <a:noFill/>
          </p:spPr>
          <p:txBody>
            <a:bodyPr wrap="square" rtlCol="0">
              <a:spAutoFit/>
            </a:bodyPr>
            <a:lstStyle/>
            <a:p>
              <a:r>
                <a:rPr lang="en-US" dirty="0">
                  <a:latin typeface="Amazon Ember" panose="020B0603020204020204" pitchFamily="34" charset="0"/>
                  <a:ea typeface="Amazon Ember" panose="020B0603020204020204" pitchFamily="34" charset="0"/>
                  <a:cs typeface="Amazon Ember" panose="020B0603020204020204" pitchFamily="34" charset="0"/>
                </a:rPr>
                <a:t>MFA Setup</a:t>
              </a:r>
            </a:p>
          </p:txBody>
        </p:sp>
        <p:pic>
          <p:nvPicPr>
            <p:cNvPr id="9" name="Picture 8">
              <a:extLst>
                <a:ext uri="{FF2B5EF4-FFF2-40B4-BE49-F238E27FC236}">
                  <a16:creationId xmlns:a16="http://schemas.microsoft.com/office/drawing/2014/main" id="{795163DF-DF44-E545-A538-DD2157609452}"/>
                </a:ext>
              </a:extLst>
            </p:cNvPr>
            <p:cNvPicPr>
              <a:picLocks noChangeAspect="1"/>
            </p:cNvPicPr>
            <p:nvPr/>
          </p:nvPicPr>
          <p:blipFill rotWithShape="1">
            <a:blip r:embed="rId4"/>
            <a:srcRect r="23317"/>
            <a:stretch/>
          </p:blipFill>
          <p:spPr>
            <a:xfrm>
              <a:off x="2211189" y="1226821"/>
              <a:ext cx="7555111" cy="5276272"/>
            </a:xfrm>
            <a:prstGeom prst="rect">
              <a:avLst/>
            </a:prstGeom>
          </p:spPr>
        </p:pic>
        <p:sp>
          <p:nvSpPr>
            <p:cNvPr id="12" name="Rectangle 11">
              <a:extLst>
                <a:ext uri="{FF2B5EF4-FFF2-40B4-BE49-F238E27FC236}">
                  <a16:creationId xmlns:a16="http://schemas.microsoft.com/office/drawing/2014/main" id="{23321B2D-7B8A-574E-8EF1-B7F921C130C2}"/>
                </a:ext>
              </a:extLst>
            </p:cNvPr>
            <p:cNvSpPr/>
            <p:nvPr/>
          </p:nvSpPr>
          <p:spPr>
            <a:xfrm>
              <a:off x="4279609" y="4587679"/>
              <a:ext cx="3236181" cy="43434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4" name="Straight Connector 13">
              <a:extLst>
                <a:ext uri="{FF2B5EF4-FFF2-40B4-BE49-F238E27FC236}">
                  <a16:creationId xmlns:a16="http://schemas.microsoft.com/office/drawing/2014/main" id="{5FCABEE9-C0B8-EC41-B4D3-55A55770D046}"/>
                </a:ext>
              </a:extLst>
            </p:cNvPr>
            <p:cNvCxnSpPr>
              <a:cxnSpLocks/>
              <a:stCxn id="15" idx="3"/>
              <a:endCxn id="12" idx="1"/>
            </p:cNvCxnSpPr>
            <p:nvPr/>
          </p:nvCxnSpPr>
          <p:spPr>
            <a:xfrm flipV="1">
              <a:off x="3069771" y="4804849"/>
              <a:ext cx="1209838" cy="63409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B093730D-24CB-8844-AED7-4AF10089EE02}"/>
                </a:ext>
              </a:extLst>
            </p:cNvPr>
            <p:cNvSpPr txBox="1"/>
            <p:nvPr/>
          </p:nvSpPr>
          <p:spPr>
            <a:xfrm>
              <a:off x="1677556" y="5115780"/>
              <a:ext cx="1392215" cy="646331"/>
            </a:xfrm>
            <a:prstGeom prst="rect">
              <a:avLst/>
            </a:prstGeom>
            <a:noFill/>
          </p:spPr>
          <p:txBody>
            <a:bodyPr wrap="square" rtlCol="0">
              <a:spAutoFit/>
            </a:bodyPr>
            <a:lstStyle/>
            <a:p>
              <a:r>
                <a:rPr lang="en-US" dirty="0">
                  <a:latin typeface="Amazon Ember" panose="020B0603020204020204" pitchFamily="34" charset="0"/>
                  <a:ea typeface="Amazon Ember" panose="020B0603020204020204" pitchFamily="34" charset="0"/>
                  <a:cs typeface="Amazon Ember" panose="020B0603020204020204" pitchFamily="34" charset="0"/>
                </a:rPr>
                <a:t>MFA activated</a:t>
              </a:r>
            </a:p>
          </p:txBody>
        </p:sp>
      </p:grpSp>
    </p:spTree>
    <p:custDataLst>
      <p:tags r:id="rId1"/>
    </p:custDataLst>
    <p:extLst>
      <p:ext uri="{BB962C8B-B14F-4D97-AF65-F5344CB8AC3E}">
        <p14:creationId xmlns:p14="http://schemas.microsoft.com/office/powerpoint/2010/main" val="209930689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Create an individual IAM user (1)</a:t>
            </a:r>
          </a:p>
        </p:txBody>
      </p:sp>
      <p:sp>
        <p:nvSpPr>
          <p:cNvPr id="4" name="Slide Number Placeholder 3">
            <a:extLst>
              <a:ext uri="{FF2B5EF4-FFF2-40B4-BE49-F238E27FC236}">
                <a16:creationId xmlns:a16="http://schemas.microsoft.com/office/drawing/2014/main" id="{6D54E464-F2F0-5E43-8940-15EA4F6D33CE}"/>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pPr/>
              <a:t>41</a:t>
            </a:fld>
            <a:endParaRPr lang="en-US" dirty="0"/>
          </a:p>
        </p:txBody>
      </p:sp>
      <p:sp>
        <p:nvSpPr>
          <p:cNvPr id="3" name="Footer Placeholder 2">
            <a:extLst>
              <a:ext uri="{FF2B5EF4-FFF2-40B4-BE49-F238E27FC236}">
                <a16:creationId xmlns:a16="http://schemas.microsoft.com/office/drawing/2014/main" id="{FFD61324-82D6-7D43-B9E3-AC056071F6A3}"/>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grpSp>
        <p:nvGrpSpPr>
          <p:cNvPr id="5" name="Group 4" descr="Screen capture of the AWS Management Console's IAM Dashboard. A Security Status line item named &quot;Create individual IAM users&quot; is highlighted (and it currently shows a warning sign icon).">
            <a:extLst>
              <a:ext uri="{FF2B5EF4-FFF2-40B4-BE49-F238E27FC236}">
                <a16:creationId xmlns:a16="http://schemas.microsoft.com/office/drawing/2014/main" id="{DE0744AA-FD0D-3E43-8F67-907A298E598F}"/>
              </a:ext>
            </a:extLst>
          </p:cNvPr>
          <p:cNvGrpSpPr/>
          <p:nvPr/>
        </p:nvGrpSpPr>
        <p:grpSpPr>
          <a:xfrm>
            <a:off x="1741056" y="1150621"/>
            <a:ext cx="8076044" cy="5276272"/>
            <a:chOff x="2020456" y="1188721"/>
            <a:chExt cx="8076044" cy="5276272"/>
          </a:xfrm>
        </p:grpSpPr>
        <p:pic>
          <p:nvPicPr>
            <p:cNvPr id="9" name="Picture 8">
              <a:extLst>
                <a:ext uri="{FF2B5EF4-FFF2-40B4-BE49-F238E27FC236}">
                  <a16:creationId xmlns:a16="http://schemas.microsoft.com/office/drawing/2014/main" id="{795163DF-DF44-E545-A538-DD2157609452}"/>
                </a:ext>
              </a:extLst>
            </p:cNvPr>
            <p:cNvPicPr>
              <a:picLocks noChangeAspect="1"/>
            </p:cNvPicPr>
            <p:nvPr/>
          </p:nvPicPr>
          <p:blipFill rotWithShape="1">
            <a:blip r:embed="rId4"/>
            <a:srcRect r="23446"/>
            <a:stretch/>
          </p:blipFill>
          <p:spPr>
            <a:xfrm>
              <a:off x="2554089" y="1188721"/>
              <a:ext cx="7542411" cy="5276272"/>
            </a:xfrm>
            <a:prstGeom prst="rect">
              <a:avLst/>
            </a:prstGeom>
          </p:spPr>
        </p:pic>
        <p:sp>
          <p:nvSpPr>
            <p:cNvPr id="12" name="Rectangle 11">
              <a:extLst>
                <a:ext uri="{FF2B5EF4-FFF2-40B4-BE49-F238E27FC236}">
                  <a16:creationId xmlns:a16="http://schemas.microsoft.com/office/drawing/2014/main" id="{23321B2D-7B8A-574E-8EF1-B7F921C130C2}"/>
                </a:ext>
              </a:extLst>
            </p:cNvPr>
            <p:cNvSpPr/>
            <p:nvPr/>
          </p:nvSpPr>
          <p:spPr>
            <a:xfrm>
              <a:off x="4622509" y="4961059"/>
              <a:ext cx="3236181" cy="43434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4" name="Straight Connector 13">
              <a:extLst>
                <a:ext uri="{FF2B5EF4-FFF2-40B4-BE49-F238E27FC236}">
                  <a16:creationId xmlns:a16="http://schemas.microsoft.com/office/drawing/2014/main" id="{5FCABEE9-C0B8-EC41-B4D3-55A55770D046}"/>
                </a:ext>
              </a:extLst>
            </p:cNvPr>
            <p:cNvCxnSpPr>
              <a:cxnSpLocks/>
              <a:stCxn id="15" idx="3"/>
              <a:endCxn id="12" idx="1"/>
            </p:cNvCxnSpPr>
            <p:nvPr/>
          </p:nvCxnSpPr>
          <p:spPr>
            <a:xfrm flipV="1">
              <a:off x="3412671" y="5178229"/>
              <a:ext cx="1209838" cy="63409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B093730D-24CB-8844-AED7-4AF10089EE02}"/>
                </a:ext>
              </a:extLst>
            </p:cNvPr>
            <p:cNvSpPr txBox="1"/>
            <p:nvPr/>
          </p:nvSpPr>
          <p:spPr>
            <a:xfrm>
              <a:off x="2020456" y="5489160"/>
              <a:ext cx="1392215" cy="646331"/>
            </a:xfrm>
            <a:prstGeom prst="rect">
              <a:avLst/>
            </a:prstGeom>
            <a:noFill/>
          </p:spPr>
          <p:txBody>
            <a:bodyPr wrap="square" rtlCol="0">
              <a:spAutoFit/>
            </a:bodyPr>
            <a:lstStyle/>
            <a:p>
              <a:r>
                <a:rPr lang="en-US" dirty="0">
                  <a:latin typeface="Amazon Ember" panose="020B0603020204020204" pitchFamily="34" charset="0"/>
                  <a:ea typeface="Amazon Ember" panose="020B0603020204020204" pitchFamily="34" charset="0"/>
                  <a:cs typeface="Amazon Ember" panose="020B0603020204020204" pitchFamily="34" charset="0"/>
                </a:rPr>
                <a:t>IAM user  creation</a:t>
              </a:r>
            </a:p>
          </p:txBody>
        </p:sp>
      </p:grpSp>
    </p:spTree>
    <p:custDataLst>
      <p:tags r:id="rId1"/>
    </p:custDataLst>
    <p:extLst>
      <p:ext uri="{BB962C8B-B14F-4D97-AF65-F5344CB8AC3E}">
        <p14:creationId xmlns:p14="http://schemas.microsoft.com/office/powerpoint/2010/main" val="333182863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Create an individual IAM user (2)</a:t>
            </a:r>
          </a:p>
        </p:txBody>
      </p:sp>
      <p:sp>
        <p:nvSpPr>
          <p:cNvPr id="4" name="Slide Number Placeholder 3">
            <a:extLst>
              <a:ext uri="{FF2B5EF4-FFF2-40B4-BE49-F238E27FC236}">
                <a16:creationId xmlns:a16="http://schemas.microsoft.com/office/drawing/2014/main" id="{1D6D332A-81E6-EF4E-90F2-D85998E14FA8}"/>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pPr/>
              <a:t>42</a:t>
            </a:fld>
            <a:endParaRPr lang="en-US" dirty="0"/>
          </a:p>
        </p:txBody>
      </p:sp>
      <p:sp>
        <p:nvSpPr>
          <p:cNvPr id="3" name="Footer Placeholder 2">
            <a:extLst>
              <a:ext uri="{FF2B5EF4-FFF2-40B4-BE49-F238E27FC236}">
                <a16:creationId xmlns:a16="http://schemas.microsoft.com/office/drawing/2014/main" id="{EFEA6AA4-828A-3B44-88CF-859AD0501982}"/>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grpSp>
        <p:nvGrpSpPr>
          <p:cNvPr id="7" name="Group 6" descr="screenshot of the &quot;Add user&quot; wizard prompting for a username and which types of access should be granted to the user.">
            <a:extLst>
              <a:ext uri="{FF2B5EF4-FFF2-40B4-BE49-F238E27FC236}">
                <a16:creationId xmlns:a16="http://schemas.microsoft.com/office/drawing/2014/main" id="{8A629C81-DD09-E144-B74E-FB65D05BE438}"/>
              </a:ext>
            </a:extLst>
          </p:cNvPr>
          <p:cNvGrpSpPr/>
          <p:nvPr/>
        </p:nvGrpSpPr>
        <p:grpSpPr>
          <a:xfrm>
            <a:off x="1357313" y="1282700"/>
            <a:ext cx="8461230" cy="5159227"/>
            <a:chOff x="1357313" y="1282700"/>
            <a:chExt cx="8461230" cy="5159227"/>
          </a:xfrm>
        </p:grpSpPr>
        <p:pic>
          <p:nvPicPr>
            <p:cNvPr id="10" name="Picture 9">
              <a:extLst>
                <a:ext uri="{FF2B5EF4-FFF2-40B4-BE49-F238E27FC236}">
                  <a16:creationId xmlns:a16="http://schemas.microsoft.com/office/drawing/2014/main" id="{C44457FE-46F1-6C40-A2F5-F770FA0BA46A}"/>
                </a:ext>
              </a:extLst>
            </p:cNvPr>
            <p:cNvPicPr>
              <a:picLocks noChangeAspect="1"/>
            </p:cNvPicPr>
            <p:nvPr/>
          </p:nvPicPr>
          <p:blipFill rotWithShape="1">
            <a:blip r:embed="rId4"/>
            <a:srcRect b="13274"/>
            <a:stretch/>
          </p:blipFill>
          <p:spPr>
            <a:xfrm>
              <a:off x="1357313" y="1282700"/>
              <a:ext cx="8461230" cy="5159227"/>
            </a:xfrm>
            <a:prstGeom prst="rect">
              <a:avLst/>
            </a:prstGeom>
          </p:spPr>
        </p:pic>
        <p:sp>
          <p:nvSpPr>
            <p:cNvPr id="5" name="Rectangle 4">
              <a:extLst>
                <a:ext uri="{FF2B5EF4-FFF2-40B4-BE49-F238E27FC236}">
                  <a16:creationId xmlns:a16="http://schemas.microsoft.com/office/drawing/2014/main" id="{23F29843-67EA-0841-97BE-8AD46ACAC744}"/>
                </a:ext>
              </a:extLst>
            </p:cNvPr>
            <p:cNvSpPr/>
            <p:nvPr/>
          </p:nvSpPr>
          <p:spPr>
            <a:xfrm>
              <a:off x="3770374" y="2840040"/>
              <a:ext cx="537882" cy="1284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custDataLst>
      <p:tags r:id="rId1"/>
    </p:custDataLst>
    <p:extLst>
      <p:ext uri="{BB962C8B-B14F-4D97-AF65-F5344CB8AC3E}">
        <p14:creationId xmlns:p14="http://schemas.microsoft.com/office/powerpoint/2010/main" val="308209100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Create an individual IAM user (3)</a:t>
            </a:r>
          </a:p>
        </p:txBody>
      </p:sp>
      <p:sp>
        <p:nvSpPr>
          <p:cNvPr id="5" name="Slide Number Placeholder 4">
            <a:extLst>
              <a:ext uri="{FF2B5EF4-FFF2-40B4-BE49-F238E27FC236}">
                <a16:creationId xmlns:a16="http://schemas.microsoft.com/office/drawing/2014/main" id="{072612DD-1A94-EE4E-A5C1-1D20E5586BA1}"/>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pPr/>
              <a:t>43</a:t>
            </a:fld>
            <a:endParaRPr lang="en-US" dirty="0"/>
          </a:p>
        </p:txBody>
      </p:sp>
      <p:sp>
        <p:nvSpPr>
          <p:cNvPr id="3" name="Footer Placeholder 2">
            <a:extLst>
              <a:ext uri="{FF2B5EF4-FFF2-40B4-BE49-F238E27FC236}">
                <a16:creationId xmlns:a16="http://schemas.microsoft.com/office/drawing/2014/main" id="{8AE7DDE7-05D5-0441-8E74-FA64E17B4634}"/>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grpSp>
        <p:nvGrpSpPr>
          <p:cNvPr id="7" name="Group 6" descr="screenshot of the &quot;Add user&quot; wizard step 2 prompting for permissions and how they should be assigned.">
            <a:extLst>
              <a:ext uri="{FF2B5EF4-FFF2-40B4-BE49-F238E27FC236}">
                <a16:creationId xmlns:a16="http://schemas.microsoft.com/office/drawing/2014/main" id="{0E82BED3-4962-C74F-A98B-DC48355BF2F2}"/>
              </a:ext>
            </a:extLst>
          </p:cNvPr>
          <p:cNvGrpSpPr/>
          <p:nvPr/>
        </p:nvGrpSpPr>
        <p:grpSpPr>
          <a:xfrm>
            <a:off x="1575138" y="1322540"/>
            <a:ext cx="9041724" cy="5192560"/>
            <a:chOff x="1575138" y="1322540"/>
            <a:chExt cx="9041724" cy="5192560"/>
          </a:xfrm>
        </p:grpSpPr>
        <p:pic>
          <p:nvPicPr>
            <p:cNvPr id="4" name="Picture 3" descr="screenshot of the &quot;Add user&quot; wizard step 2 prompting for permissions and how they should be assigned.">
              <a:extLst>
                <a:ext uri="{FF2B5EF4-FFF2-40B4-BE49-F238E27FC236}">
                  <a16:creationId xmlns:a16="http://schemas.microsoft.com/office/drawing/2014/main" id="{C46F83C7-E52B-B84D-949A-DD827E244868}"/>
                </a:ext>
              </a:extLst>
            </p:cNvPr>
            <p:cNvPicPr>
              <a:picLocks noChangeAspect="1"/>
            </p:cNvPicPr>
            <p:nvPr/>
          </p:nvPicPr>
          <p:blipFill>
            <a:blip r:embed="rId4"/>
            <a:stretch>
              <a:fillRect/>
            </a:stretch>
          </p:blipFill>
          <p:spPr>
            <a:xfrm>
              <a:off x="1575138" y="1322540"/>
              <a:ext cx="9041724" cy="5192560"/>
            </a:xfrm>
            <a:prstGeom prst="rect">
              <a:avLst/>
            </a:prstGeom>
          </p:spPr>
        </p:pic>
        <p:sp>
          <p:nvSpPr>
            <p:cNvPr id="6" name="Rectangle 5">
              <a:extLst>
                <a:ext uri="{FF2B5EF4-FFF2-40B4-BE49-F238E27FC236}">
                  <a16:creationId xmlns:a16="http://schemas.microsoft.com/office/drawing/2014/main" id="{3D21BF08-0846-EB4E-A9E8-4659A757B91C}"/>
                </a:ext>
                <a:ext uri="{C183D7F6-B498-43B3-948B-1728B52AA6E4}">
                  <adec:decorative xmlns:adec="http://schemas.microsoft.com/office/drawing/2017/decorative" val="1"/>
                </a:ext>
              </a:extLst>
            </p:cNvPr>
            <p:cNvSpPr/>
            <p:nvPr/>
          </p:nvSpPr>
          <p:spPr>
            <a:xfrm>
              <a:off x="3294529" y="2218765"/>
              <a:ext cx="1021977" cy="2017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custDataLst>
      <p:tags r:id="rId1"/>
    </p:custDataLst>
    <p:extLst>
      <p:ext uri="{BB962C8B-B14F-4D97-AF65-F5344CB8AC3E}">
        <p14:creationId xmlns:p14="http://schemas.microsoft.com/office/powerpoint/2010/main" val="167076298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Create an individual IAM user (4)</a:t>
            </a:r>
          </a:p>
        </p:txBody>
      </p:sp>
      <p:sp>
        <p:nvSpPr>
          <p:cNvPr id="4" name="Slide Number Placeholder 3">
            <a:extLst>
              <a:ext uri="{FF2B5EF4-FFF2-40B4-BE49-F238E27FC236}">
                <a16:creationId xmlns:a16="http://schemas.microsoft.com/office/drawing/2014/main" id="{EE4330AD-E8A5-1240-9CB0-B63DF4C09A2B}"/>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pPr/>
              <a:t>44</a:t>
            </a:fld>
            <a:endParaRPr lang="en-US" dirty="0"/>
          </a:p>
        </p:txBody>
      </p:sp>
      <p:sp>
        <p:nvSpPr>
          <p:cNvPr id="3" name="Footer Placeholder 2">
            <a:extLst>
              <a:ext uri="{FF2B5EF4-FFF2-40B4-BE49-F238E27FC236}">
                <a16:creationId xmlns:a16="http://schemas.microsoft.com/office/drawing/2014/main" id="{5C2FF4D8-1200-864D-8E3D-2AFCCF9CAAEC}"/>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pic>
        <p:nvPicPr>
          <p:cNvPr id="5" name="Picture 4" descr="screenshot prompting the user to create a group. The group name &quot;Administrators&quot; has been typed in and a policy named &quot;AdministratorAccess&quot; has been selected from a long list of available policies.">
            <a:extLst>
              <a:ext uri="{FF2B5EF4-FFF2-40B4-BE49-F238E27FC236}">
                <a16:creationId xmlns:a16="http://schemas.microsoft.com/office/drawing/2014/main" id="{155C0016-8485-774B-A97B-60D3E2274F71}"/>
              </a:ext>
            </a:extLst>
          </p:cNvPr>
          <p:cNvPicPr>
            <a:picLocks noChangeAspect="1"/>
          </p:cNvPicPr>
          <p:nvPr/>
        </p:nvPicPr>
        <p:blipFill>
          <a:blip r:embed="rId4"/>
          <a:stretch>
            <a:fillRect/>
          </a:stretch>
        </p:blipFill>
        <p:spPr>
          <a:xfrm>
            <a:off x="2282992" y="1234440"/>
            <a:ext cx="7452680" cy="5138290"/>
          </a:xfrm>
          <a:prstGeom prst="rect">
            <a:avLst/>
          </a:prstGeom>
        </p:spPr>
      </p:pic>
    </p:spTree>
    <p:custDataLst>
      <p:tags r:id="rId1"/>
    </p:custDataLst>
    <p:extLst>
      <p:ext uri="{BB962C8B-B14F-4D97-AF65-F5344CB8AC3E}">
        <p14:creationId xmlns:p14="http://schemas.microsoft.com/office/powerpoint/2010/main" val="19245430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Create an individual IAM user (5)</a:t>
            </a:r>
          </a:p>
        </p:txBody>
      </p:sp>
      <p:sp>
        <p:nvSpPr>
          <p:cNvPr id="4" name="Slide Number Placeholder 3">
            <a:extLst>
              <a:ext uri="{FF2B5EF4-FFF2-40B4-BE49-F238E27FC236}">
                <a16:creationId xmlns:a16="http://schemas.microsoft.com/office/drawing/2014/main" id="{870A203F-809F-AB41-86E3-79A3F5B3C29D}"/>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pPr/>
              <a:t>45</a:t>
            </a:fld>
            <a:endParaRPr lang="en-US" dirty="0"/>
          </a:p>
        </p:txBody>
      </p:sp>
      <p:sp>
        <p:nvSpPr>
          <p:cNvPr id="3" name="Footer Placeholder 2">
            <a:extLst>
              <a:ext uri="{FF2B5EF4-FFF2-40B4-BE49-F238E27FC236}">
                <a16:creationId xmlns:a16="http://schemas.microsoft.com/office/drawing/2014/main" id="{7CFFE7B6-080A-5E45-AC01-0D5E31E15693}"/>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grpSp>
        <p:nvGrpSpPr>
          <p:cNvPr id="7" name="Group 6" descr="screenshot showing a &quot;set permissions&quot; screen with &quot;Add user to group&quot; selected.">
            <a:extLst>
              <a:ext uri="{FF2B5EF4-FFF2-40B4-BE49-F238E27FC236}">
                <a16:creationId xmlns:a16="http://schemas.microsoft.com/office/drawing/2014/main" id="{9BF5ADAF-2290-8B42-92BB-316E3463DBC8}"/>
              </a:ext>
            </a:extLst>
          </p:cNvPr>
          <p:cNvGrpSpPr/>
          <p:nvPr/>
        </p:nvGrpSpPr>
        <p:grpSpPr>
          <a:xfrm>
            <a:off x="2227793" y="1189895"/>
            <a:ext cx="7736414" cy="5370926"/>
            <a:chOff x="2227793" y="1189895"/>
            <a:chExt cx="7736414" cy="5370926"/>
          </a:xfrm>
        </p:grpSpPr>
        <p:pic>
          <p:nvPicPr>
            <p:cNvPr id="6" name="Picture 5" descr="screenshot ">
              <a:extLst>
                <a:ext uri="{FF2B5EF4-FFF2-40B4-BE49-F238E27FC236}">
                  <a16:creationId xmlns:a16="http://schemas.microsoft.com/office/drawing/2014/main" id="{BAB6DEE1-482A-C345-9625-AD4754E498FE}"/>
                </a:ext>
              </a:extLst>
            </p:cNvPr>
            <p:cNvPicPr>
              <a:picLocks noChangeAspect="1"/>
            </p:cNvPicPr>
            <p:nvPr/>
          </p:nvPicPr>
          <p:blipFill>
            <a:blip r:embed="rId4"/>
            <a:stretch>
              <a:fillRect/>
            </a:stretch>
          </p:blipFill>
          <p:spPr>
            <a:xfrm>
              <a:off x="2227793" y="1189895"/>
              <a:ext cx="7736414" cy="5370926"/>
            </a:xfrm>
            <a:prstGeom prst="rect">
              <a:avLst/>
            </a:prstGeom>
          </p:spPr>
        </p:pic>
        <p:sp>
          <p:nvSpPr>
            <p:cNvPr id="5" name="Rectangle 4">
              <a:extLst>
                <a:ext uri="{FF2B5EF4-FFF2-40B4-BE49-F238E27FC236}">
                  <a16:creationId xmlns:a16="http://schemas.microsoft.com/office/drawing/2014/main" id="{02CED576-3C5C-404E-8C06-1B5ECA5A7F51}"/>
                </a:ext>
              </a:extLst>
            </p:cNvPr>
            <p:cNvSpPr/>
            <p:nvPr/>
          </p:nvSpPr>
          <p:spPr>
            <a:xfrm>
              <a:off x="3385457" y="1752601"/>
              <a:ext cx="870858" cy="152400"/>
            </a:xfrm>
            <a:prstGeom prst="rect">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custDataLst>
      <p:tags r:id="rId1"/>
    </p:custDataLst>
    <p:extLst>
      <p:ext uri="{BB962C8B-B14F-4D97-AF65-F5344CB8AC3E}">
        <p14:creationId xmlns:p14="http://schemas.microsoft.com/office/powerpoint/2010/main" val="17669441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IAM user creation successful</a:t>
            </a:r>
          </a:p>
        </p:txBody>
      </p:sp>
      <p:sp>
        <p:nvSpPr>
          <p:cNvPr id="6" name="Slide Number Placeholder 5">
            <a:extLst>
              <a:ext uri="{FF2B5EF4-FFF2-40B4-BE49-F238E27FC236}">
                <a16:creationId xmlns:a16="http://schemas.microsoft.com/office/drawing/2014/main" id="{34F66DE2-2127-1B4F-A657-11FEBA754B54}"/>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pPr/>
              <a:t>46</a:t>
            </a:fld>
            <a:endParaRPr lang="en-US" dirty="0"/>
          </a:p>
        </p:txBody>
      </p:sp>
      <p:sp>
        <p:nvSpPr>
          <p:cNvPr id="3" name="Footer Placeholder 2">
            <a:extLst>
              <a:ext uri="{FF2B5EF4-FFF2-40B4-BE49-F238E27FC236}">
                <a16:creationId xmlns:a16="http://schemas.microsoft.com/office/drawing/2014/main" id="{9F69811E-91EF-714C-9D55-4E7B4408FB47}"/>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grpSp>
        <p:nvGrpSpPr>
          <p:cNvPr id="8" name="Group 7" descr="screenshot of step 4 in the Add user wizard indicating &quot;success&quot;.">
            <a:extLst>
              <a:ext uri="{FF2B5EF4-FFF2-40B4-BE49-F238E27FC236}">
                <a16:creationId xmlns:a16="http://schemas.microsoft.com/office/drawing/2014/main" id="{12BADAC2-BAE5-CE43-9E7E-DAF48724C0E5}"/>
              </a:ext>
            </a:extLst>
          </p:cNvPr>
          <p:cNvGrpSpPr/>
          <p:nvPr/>
        </p:nvGrpSpPr>
        <p:grpSpPr>
          <a:xfrm>
            <a:off x="461605" y="1566254"/>
            <a:ext cx="11120718" cy="4015493"/>
            <a:chOff x="461605" y="1566254"/>
            <a:chExt cx="11120718" cy="4015493"/>
          </a:xfrm>
        </p:grpSpPr>
        <p:pic>
          <p:nvPicPr>
            <p:cNvPr id="4" name="Picture 3">
              <a:extLst>
                <a:ext uri="{FF2B5EF4-FFF2-40B4-BE49-F238E27FC236}">
                  <a16:creationId xmlns:a16="http://schemas.microsoft.com/office/drawing/2014/main" id="{53E3C048-10BB-604E-B14D-B8DA13C22B9B}"/>
                </a:ext>
              </a:extLst>
            </p:cNvPr>
            <p:cNvPicPr>
              <a:picLocks noChangeAspect="1"/>
            </p:cNvPicPr>
            <p:nvPr/>
          </p:nvPicPr>
          <p:blipFill>
            <a:blip r:embed="rId4"/>
            <a:stretch>
              <a:fillRect/>
            </a:stretch>
          </p:blipFill>
          <p:spPr>
            <a:xfrm>
              <a:off x="461605" y="1566254"/>
              <a:ext cx="11120718" cy="4015493"/>
            </a:xfrm>
            <a:prstGeom prst="rect">
              <a:avLst/>
            </a:prstGeom>
          </p:spPr>
        </p:pic>
        <p:sp>
          <p:nvSpPr>
            <p:cNvPr id="5" name="Rectangle 4">
              <a:extLst>
                <a:ext uri="{FF2B5EF4-FFF2-40B4-BE49-F238E27FC236}">
                  <a16:creationId xmlns:a16="http://schemas.microsoft.com/office/drawing/2014/main" id="{A1FC69A3-1376-2745-A455-1BCD165C790D}"/>
                </a:ext>
              </a:extLst>
            </p:cNvPr>
            <p:cNvSpPr/>
            <p:nvPr/>
          </p:nvSpPr>
          <p:spPr>
            <a:xfrm>
              <a:off x="4154556" y="4518211"/>
              <a:ext cx="1384287" cy="2003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5F15DDE8-FA06-D748-AB63-29245D7EC760}"/>
                </a:ext>
              </a:extLst>
            </p:cNvPr>
            <p:cNvSpPr/>
            <p:nvPr/>
          </p:nvSpPr>
          <p:spPr>
            <a:xfrm>
              <a:off x="1294815" y="4518211"/>
              <a:ext cx="1384287" cy="2003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custDataLst>
      <p:tags r:id="rId1"/>
    </p:custDataLst>
    <p:extLst>
      <p:ext uri="{BB962C8B-B14F-4D97-AF65-F5344CB8AC3E}">
        <p14:creationId xmlns:p14="http://schemas.microsoft.com/office/powerpoint/2010/main" val="24120887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IAM Dashboard security status</a:t>
            </a:r>
          </a:p>
        </p:txBody>
      </p:sp>
      <p:sp>
        <p:nvSpPr>
          <p:cNvPr id="5" name="Slide Number Placeholder 4">
            <a:extLst>
              <a:ext uri="{FF2B5EF4-FFF2-40B4-BE49-F238E27FC236}">
                <a16:creationId xmlns:a16="http://schemas.microsoft.com/office/drawing/2014/main" id="{9B362CB6-FFFE-854C-9EDF-CA236769B822}"/>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pPr/>
              <a:t>47</a:t>
            </a:fld>
            <a:endParaRPr lang="en-US" dirty="0"/>
          </a:p>
        </p:txBody>
      </p:sp>
      <p:sp>
        <p:nvSpPr>
          <p:cNvPr id="3" name="Footer Placeholder 2">
            <a:extLst>
              <a:ext uri="{FF2B5EF4-FFF2-40B4-BE49-F238E27FC236}">
                <a16:creationId xmlns:a16="http://schemas.microsoft.com/office/drawing/2014/main" id="{630CB25A-149D-C746-9A2F-CFDFD4AEEFEB}"/>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grpSp>
        <p:nvGrpSpPr>
          <p:cNvPr id="10" name="Group 9" descr="Screen capture of the AWS Management Console's IAM Dashboard. A Security Status line item named &quot;Apply an IAM password policy&quot; is highlighted and has a warning icon next to it.">
            <a:extLst>
              <a:ext uri="{FF2B5EF4-FFF2-40B4-BE49-F238E27FC236}">
                <a16:creationId xmlns:a16="http://schemas.microsoft.com/office/drawing/2014/main" id="{EF476451-B5DE-C640-9C46-E82EFE70CF75}"/>
              </a:ext>
            </a:extLst>
          </p:cNvPr>
          <p:cNvGrpSpPr/>
          <p:nvPr/>
        </p:nvGrpSpPr>
        <p:grpSpPr>
          <a:xfrm>
            <a:off x="1601357" y="1329690"/>
            <a:ext cx="9231743" cy="4539240"/>
            <a:chOff x="153557" y="1393190"/>
            <a:chExt cx="9231743" cy="4539240"/>
          </a:xfrm>
        </p:grpSpPr>
        <p:pic>
          <p:nvPicPr>
            <p:cNvPr id="4" name="Picture 3">
              <a:extLst>
                <a:ext uri="{FF2B5EF4-FFF2-40B4-BE49-F238E27FC236}">
                  <a16:creationId xmlns:a16="http://schemas.microsoft.com/office/drawing/2014/main" id="{67BD58F2-2341-1847-837F-AD662D472C43}"/>
                </a:ext>
              </a:extLst>
            </p:cNvPr>
            <p:cNvPicPr>
              <a:picLocks noChangeAspect="1"/>
            </p:cNvPicPr>
            <p:nvPr/>
          </p:nvPicPr>
          <p:blipFill rotWithShape="1">
            <a:blip r:embed="rId4"/>
            <a:srcRect r="22270"/>
            <a:stretch/>
          </p:blipFill>
          <p:spPr>
            <a:xfrm>
              <a:off x="165100" y="1393190"/>
              <a:ext cx="9220200" cy="4254500"/>
            </a:xfrm>
            <a:prstGeom prst="rect">
              <a:avLst/>
            </a:prstGeom>
          </p:spPr>
        </p:pic>
        <p:grpSp>
          <p:nvGrpSpPr>
            <p:cNvPr id="9" name="Group 8">
              <a:extLst>
                <a:ext uri="{FF2B5EF4-FFF2-40B4-BE49-F238E27FC236}">
                  <a16:creationId xmlns:a16="http://schemas.microsoft.com/office/drawing/2014/main" id="{2296A76A-EBB4-5B49-8CB1-5873FDCC8E72}"/>
                </a:ext>
              </a:extLst>
            </p:cNvPr>
            <p:cNvGrpSpPr/>
            <p:nvPr/>
          </p:nvGrpSpPr>
          <p:grpSpPr>
            <a:xfrm>
              <a:off x="153557" y="5009100"/>
              <a:ext cx="4923833" cy="923330"/>
              <a:chOff x="178957" y="5009100"/>
              <a:chExt cx="4923833" cy="923330"/>
            </a:xfrm>
          </p:grpSpPr>
          <p:sp>
            <p:nvSpPr>
              <p:cNvPr id="6" name="Rectangle 5">
                <a:extLst>
                  <a:ext uri="{FF2B5EF4-FFF2-40B4-BE49-F238E27FC236}">
                    <a16:creationId xmlns:a16="http://schemas.microsoft.com/office/drawing/2014/main" id="{2A4151A2-6527-9E49-8B78-93C017BCE786}"/>
                  </a:ext>
                </a:extLst>
              </p:cNvPr>
              <p:cNvSpPr/>
              <p:nvPr/>
            </p:nvSpPr>
            <p:spPr>
              <a:xfrm>
                <a:off x="1866609" y="5143939"/>
                <a:ext cx="3236181" cy="43434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 name="Straight Connector 6">
                <a:extLst>
                  <a:ext uri="{FF2B5EF4-FFF2-40B4-BE49-F238E27FC236}">
                    <a16:creationId xmlns:a16="http://schemas.microsoft.com/office/drawing/2014/main" id="{D1D38F86-8A2E-6048-885B-2B63184D0A91}"/>
                  </a:ext>
                </a:extLst>
              </p:cNvPr>
              <p:cNvCxnSpPr>
                <a:cxnSpLocks/>
                <a:stCxn id="8" idx="3"/>
                <a:endCxn id="6" idx="1"/>
              </p:cNvCxnSpPr>
              <p:nvPr/>
            </p:nvCxnSpPr>
            <p:spPr>
              <a:xfrm flipV="1">
                <a:off x="1371601" y="5361109"/>
                <a:ext cx="495008" cy="10965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450C7244-272B-C343-B729-C4705E42AA1E}"/>
                  </a:ext>
                </a:extLst>
              </p:cNvPr>
              <p:cNvSpPr txBox="1"/>
              <p:nvPr/>
            </p:nvSpPr>
            <p:spPr>
              <a:xfrm>
                <a:off x="178957" y="5009100"/>
                <a:ext cx="1192644" cy="923330"/>
              </a:xfrm>
              <a:prstGeom prst="rect">
                <a:avLst/>
              </a:prstGeom>
              <a:noFill/>
            </p:spPr>
            <p:txBody>
              <a:bodyPr wrap="square" rtlCol="0">
                <a:spAutoFit/>
              </a:bodyPr>
              <a:lstStyle/>
              <a:p>
                <a:r>
                  <a:rPr lang="en-US" dirty="0">
                    <a:latin typeface="Amazon Ember" panose="020B0603020204020204" pitchFamily="34" charset="0"/>
                    <a:ea typeface="Amazon Ember" panose="020B0603020204020204" pitchFamily="34" charset="0"/>
                    <a:cs typeface="Amazon Ember" panose="020B0603020204020204" pitchFamily="34" charset="0"/>
                  </a:rPr>
                  <a:t>Password policy creation</a:t>
                </a:r>
              </a:p>
            </p:txBody>
          </p:sp>
        </p:grpSp>
      </p:grpSp>
    </p:spTree>
    <p:custDataLst>
      <p:tags r:id="rId1"/>
    </p:custDataLst>
    <p:extLst>
      <p:ext uri="{BB962C8B-B14F-4D97-AF65-F5344CB8AC3E}">
        <p14:creationId xmlns:p14="http://schemas.microsoft.com/office/powerpoint/2010/main" val="7683089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Set an IAM password policy</a:t>
            </a:r>
          </a:p>
        </p:txBody>
      </p:sp>
      <p:sp>
        <p:nvSpPr>
          <p:cNvPr id="4" name="Slide Number Placeholder 3">
            <a:extLst>
              <a:ext uri="{FF2B5EF4-FFF2-40B4-BE49-F238E27FC236}">
                <a16:creationId xmlns:a16="http://schemas.microsoft.com/office/drawing/2014/main" id="{4C1D245D-99CB-5542-B919-F719C0B9A4B4}"/>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pPr/>
              <a:t>48</a:t>
            </a:fld>
            <a:endParaRPr lang="en-US" dirty="0"/>
          </a:p>
        </p:txBody>
      </p:sp>
      <p:sp>
        <p:nvSpPr>
          <p:cNvPr id="3" name="Footer Placeholder 2">
            <a:extLst>
              <a:ext uri="{FF2B5EF4-FFF2-40B4-BE49-F238E27FC236}">
                <a16:creationId xmlns:a16="http://schemas.microsoft.com/office/drawing/2014/main" id="{08FBC864-5100-AD41-8BDB-B5D81094023F}"/>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pic>
        <p:nvPicPr>
          <p:cNvPr id="5" name="Picture 4" descr="screenshot of the screen in the console where you can set password policy details. There are multiple checkboxes available to require stronger password requirements.">
            <a:extLst>
              <a:ext uri="{FF2B5EF4-FFF2-40B4-BE49-F238E27FC236}">
                <a16:creationId xmlns:a16="http://schemas.microsoft.com/office/drawing/2014/main" id="{3E788B62-9F49-9F49-A178-6A6AA5D3AA10}"/>
              </a:ext>
            </a:extLst>
          </p:cNvPr>
          <p:cNvPicPr>
            <a:picLocks noChangeAspect="1"/>
          </p:cNvPicPr>
          <p:nvPr/>
        </p:nvPicPr>
        <p:blipFill rotWithShape="1">
          <a:blip r:embed="rId4"/>
          <a:srcRect r="40128" b="50681"/>
          <a:stretch/>
        </p:blipFill>
        <p:spPr>
          <a:xfrm>
            <a:off x="2829787" y="1312746"/>
            <a:ext cx="7040597" cy="5043604"/>
          </a:xfrm>
          <a:prstGeom prst="rect">
            <a:avLst/>
          </a:prstGeom>
          <a:ln>
            <a:solidFill>
              <a:schemeClr val="bg1">
                <a:lumMod val="95000"/>
              </a:schemeClr>
            </a:solidFill>
          </a:ln>
        </p:spPr>
      </p:pic>
    </p:spTree>
    <p:custDataLst>
      <p:tags r:id="rId1"/>
    </p:custDataLst>
    <p:extLst>
      <p:ext uri="{BB962C8B-B14F-4D97-AF65-F5344CB8AC3E}">
        <p14:creationId xmlns:p14="http://schemas.microsoft.com/office/powerpoint/2010/main" val="116870135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Security status checks completed</a:t>
            </a:r>
          </a:p>
        </p:txBody>
      </p:sp>
      <p:sp>
        <p:nvSpPr>
          <p:cNvPr id="9" name="Content Placeholder 8">
            <a:extLst>
              <a:ext uri="{FF2B5EF4-FFF2-40B4-BE49-F238E27FC236}">
                <a16:creationId xmlns:a16="http://schemas.microsoft.com/office/drawing/2014/main" id="{9B1B9161-E3D9-8A47-8A99-7BE0C81C8933}"/>
              </a:ext>
            </a:extLst>
          </p:cNvPr>
          <p:cNvSpPr>
            <a:spLocks noGrp="1"/>
          </p:cNvSpPr>
          <p:nvPr>
            <p:ph idx="1"/>
          </p:nvPr>
        </p:nvSpPr>
        <p:spPr/>
        <p:txBody>
          <a:bodyPr/>
          <a:lstStyle/>
          <a:p>
            <a:endParaRPr lang="en-US" dirty="0"/>
          </a:p>
        </p:txBody>
      </p:sp>
      <p:sp>
        <p:nvSpPr>
          <p:cNvPr id="4" name="Slide Number Placeholder 3">
            <a:extLst>
              <a:ext uri="{FF2B5EF4-FFF2-40B4-BE49-F238E27FC236}">
                <a16:creationId xmlns:a16="http://schemas.microsoft.com/office/drawing/2014/main" id="{738F440A-6E38-1E44-8358-8FDF7534FBEA}"/>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pPr/>
              <a:t>49</a:t>
            </a:fld>
            <a:endParaRPr lang="en-US" dirty="0"/>
          </a:p>
        </p:txBody>
      </p:sp>
      <p:sp>
        <p:nvSpPr>
          <p:cNvPr id="3" name="Footer Placeholder 2">
            <a:extLst>
              <a:ext uri="{FF2B5EF4-FFF2-40B4-BE49-F238E27FC236}">
                <a16:creationId xmlns:a16="http://schemas.microsoft.com/office/drawing/2014/main" id="{C3431C38-23E2-B041-91B3-75D29B523426}"/>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pic>
        <p:nvPicPr>
          <p:cNvPr id="7" name="Picture 6" descr="screenshot showing that all 5 &quot;Security Status&quot; checks listed in the IAM dashboard have now been passed.">
            <a:extLst>
              <a:ext uri="{FF2B5EF4-FFF2-40B4-BE49-F238E27FC236}">
                <a16:creationId xmlns:a16="http://schemas.microsoft.com/office/drawing/2014/main" id="{60978B33-603E-1A4A-B4EB-32B5B90F086D}"/>
              </a:ext>
            </a:extLst>
          </p:cNvPr>
          <p:cNvPicPr>
            <a:picLocks noChangeAspect="1"/>
          </p:cNvPicPr>
          <p:nvPr/>
        </p:nvPicPr>
        <p:blipFill rotWithShape="1">
          <a:blip r:embed="rId4"/>
          <a:srcRect r="23498"/>
          <a:stretch/>
        </p:blipFill>
        <p:spPr>
          <a:xfrm>
            <a:off x="419100" y="1564640"/>
            <a:ext cx="11326586" cy="4188460"/>
          </a:xfrm>
          <a:prstGeom prst="rect">
            <a:avLst/>
          </a:prstGeom>
          <a:ln>
            <a:solidFill>
              <a:schemeClr val="bg1">
                <a:lumMod val="95000"/>
              </a:schemeClr>
            </a:solidFill>
          </a:ln>
        </p:spPr>
      </p:pic>
    </p:spTree>
    <p:custDataLst>
      <p:tags r:id="rId1"/>
    </p:custDataLst>
    <p:extLst>
      <p:ext uri="{BB962C8B-B14F-4D97-AF65-F5344CB8AC3E}">
        <p14:creationId xmlns:p14="http://schemas.microsoft.com/office/powerpoint/2010/main" val="36183730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AWS shared responsibility model</a:t>
            </a:r>
          </a:p>
        </p:txBody>
      </p:sp>
      <p:sp>
        <p:nvSpPr>
          <p:cNvPr id="3" name="Footer Placeholder 2">
            <a:extLst>
              <a:ext uri="{FF2B5EF4-FFF2-40B4-BE49-F238E27FC236}">
                <a16:creationId xmlns:a16="http://schemas.microsoft.com/office/drawing/2014/main" id="{375F8C59-779A-2B46-94DB-1E2E62BF6275}"/>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4" name="Slide Number Placeholder 3">
            <a:extLst>
              <a:ext uri="{FF2B5EF4-FFF2-40B4-BE49-F238E27FC236}">
                <a16:creationId xmlns:a16="http://schemas.microsoft.com/office/drawing/2014/main" id="{A24A87C0-BCFD-EC45-8B35-DC9C93912BA5}"/>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5</a:t>
            </a:fld>
            <a:endParaRPr lang="en-US" dirty="0"/>
          </a:p>
        </p:txBody>
      </p:sp>
      <p:pic>
        <p:nvPicPr>
          <p:cNvPr id="6" name="Picture 5" descr="graphic showing at the bottom that AWS is responsible for secruity of the cloud, including the AWS Global Infrastructure, the compute, storage, database, and networking layers, and the software layer. At the top, the graphic shows that the customer is responsible for security in the cloud, including data encryption, networking traffice protection, the OS, firewall and network configurations, platform, application, and IAM management, and customer data as well.">
            <a:extLst>
              <a:ext uri="{FF2B5EF4-FFF2-40B4-BE49-F238E27FC236}">
                <a16:creationId xmlns:a16="http://schemas.microsoft.com/office/drawing/2014/main" id="{D5F4E624-EA61-354F-A853-2DFDFBA31A41}"/>
              </a:ext>
            </a:extLst>
          </p:cNvPr>
          <p:cNvPicPr>
            <a:picLocks noChangeAspect="1"/>
          </p:cNvPicPr>
          <p:nvPr/>
        </p:nvPicPr>
        <p:blipFill>
          <a:blip r:embed="rId4"/>
          <a:stretch>
            <a:fillRect/>
          </a:stretch>
        </p:blipFill>
        <p:spPr>
          <a:xfrm>
            <a:off x="1775153" y="1376416"/>
            <a:ext cx="8641693" cy="4759579"/>
          </a:xfrm>
          <a:prstGeom prst="rect">
            <a:avLst/>
          </a:prstGeom>
        </p:spPr>
      </p:pic>
    </p:spTree>
    <p:custDataLst>
      <p:tags r:id="rId1"/>
    </p:custDataLst>
    <p:extLst>
      <p:ext uri="{BB962C8B-B14F-4D97-AF65-F5344CB8AC3E}">
        <p14:creationId xmlns:p14="http://schemas.microsoft.com/office/powerpoint/2010/main" val="211589734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61F0458-3057-6C4E-AA8A-F09A50D08BCB}"/>
              </a:ext>
              <a:ext uri="{C183D7F6-B498-43B3-948B-1728B52AA6E4}">
                <adec:decorative xmlns:adec="http://schemas.microsoft.com/office/drawing/2017/decorative" val="1"/>
              </a:ext>
            </a:extLst>
          </p:cNvPr>
          <p:cNvSpPr>
            <a:spLocks noGrp="1"/>
          </p:cNvSpPr>
          <p:nvPr>
            <p:ph type="ftr" sz="quarter" idx="11"/>
          </p:nvPr>
        </p:nvSpPr>
        <p:spPr/>
        <p:txBody>
          <a:bodyPr/>
          <a:lstStyle/>
          <a:p>
            <a:r>
              <a:rPr lang="en-US" dirty="0"/>
              <a:t>© 2019 Amazon Web Services, Inc. or its Affiliates. All rights reserved.</a:t>
            </a:r>
          </a:p>
        </p:txBody>
      </p:sp>
      <p:sp>
        <p:nvSpPr>
          <p:cNvPr id="3" name="Title 2">
            <a:extLst>
              <a:ext uri="{FF2B5EF4-FFF2-40B4-BE49-F238E27FC236}">
                <a16:creationId xmlns:a16="http://schemas.microsoft.com/office/drawing/2014/main" id="{34A9215D-56A1-C14C-8D1D-ECD06964D449}"/>
              </a:ext>
            </a:extLst>
          </p:cNvPr>
          <p:cNvSpPr>
            <a:spLocks noGrp="1"/>
          </p:cNvSpPr>
          <p:nvPr>
            <p:ph type="title"/>
          </p:nvPr>
        </p:nvSpPr>
        <p:spPr/>
        <p:txBody>
          <a:bodyPr/>
          <a:lstStyle/>
          <a:p>
            <a:r>
              <a:rPr lang="en-US" dirty="0"/>
              <a:t>Section 3 key takeaways</a:t>
            </a:r>
          </a:p>
        </p:txBody>
      </p:sp>
      <p:sp>
        <p:nvSpPr>
          <p:cNvPr id="4" name="Slide Number Placeholder 3">
            <a:extLst>
              <a:ext uri="{FF2B5EF4-FFF2-40B4-BE49-F238E27FC236}">
                <a16:creationId xmlns:a16="http://schemas.microsoft.com/office/drawing/2014/main" id="{406E8B36-A7F8-3F48-8D41-4C8D5BF9F3EB}"/>
              </a:ext>
              <a:ext uri="{C183D7F6-B498-43B3-948B-1728B52AA6E4}">
                <adec:decorative xmlns:adec="http://schemas.microsoft.com/office/drawing/2017/decorative" val="1"/>
              </a:ext>
            </a:extLst>
          </p:cNvPr>
          <p:cNvSpPr>
            <a:spLocks noGrp="1"/>
          </p:cNvSpPr>
          <p:nvPr>
            <p:ph type="sldNum" sz="quarter" idx="10"/>
          </p:nvPr>
        </p:nvSpPr>
        <p:spPr/>
        <p:txBody>
          <a:bodyPr/>
          <a:lstStyle/>
          <a:p>
            <a:fld id="{B6A95138-A96E-2F42-A959-2EFD44FE4AB7}" type="slidenum">
              <a:rPr lang="en-US" smtClean="0"/>
              <a:pPr/>
              <a:t>50</a:t>
            </a:fld>
            <a:endParaRPr lang="en-US" dirty="0"/>
          </a:p>
        </p:txBody>
      </p:sp>
      <p:sp>
        <p:nvSpPr>
          <p:cNvPr id="5" name="Content Placeholder 4">
            <a:extLst>
              <a:ext uri="{FF2B5EF4-FFF2-40B4-BE49-F238E27FC236}">
                <a16:creationId xmlns:a16="http://schemas.microsoft.com/office/drawing/2014/main" id="{5DED86B2-95F3-E144-93EC-D7312615DDBA}"/>
              </a:ext>
            </a:extLst>
          </p:cNvPr>
          <p:cNvSpPr>
            <a:spLocks noGrp="1"/>
          </p:cNvSpPr>
          <p:nvPr>
            <p:ph idx="16"/>
          </p:nvPr>
        </p:nvSpPr>
        <p:spPr/>
        <p:txBody>
          <a:bodyPr/>
          <a:lstStyle/>
          <a:p>
            <a:pPr marL="0" indent="0">
              <a:buNone/>
            </a:pPr>
            <a:r>
              <a:rPr lang="en-US" sz="2400" dirty="0">
                <a:latin typeface="+mn-lt"/>
              </a:rPr>
              <a:t>Best practices to secure an AWS account:</a:t>
            </a:r>
          </a:p>
          <a:p>
            <a:r>
              <a:rPr lang="en-US" sz="2200" b="1" dirty="0">
                <a:solidFill>
                  <a:schemeClr val="accent5"/>
                </a:solidFill>
                <a:latin typeface="+mn-lt"/>
              </a:rPr>
              <a:t>Secure</a:t>
            </a:r>
            <a:r>
              <a:rPr lang="en-US" sz="2200" dirty="0">
                <a:latin typeface="+mn-lt"/>
              </a:rPr>
              <a:t> logins with multi-factor authentication (MFA).</a:t>
            </a:r>
          </a:p>
          <a:p>
            <a:r>
              <a:rPr lang="en-US" sz="2200" b="1" dirty="0">
                <a:solidFill>
                  <a:schemeClr val="accent5"/>
                </a:solidFill>
                <a:latin typeface="+mn-lt"/>
              </a:rPr>
              <a:t>Delete</a:t>
            </a:r>
            <a:r>
              <a:rPr lang="en-US" sz="2200" dirty="0">
                <a:latin typeface="+mn-lt"/>
              </a:rPr>
              <a:t> account root user </a:t>
            </a:r>
            <a:r>
              <a:rPr lang="en-US" sz="2200" dirty="0">
                <a:solidFill>
                  <a:schemeClr val="accent6"/>
                </a:solidFill>
                <a:latin typeface="+mn-lt"/>
              </a:rPr>
              <a:t>access keys</a:t>
            </a:r>
            <a:r>
              <a:rPr lang="en-US" sz="2200" dirty="0">
                <a:latin typeface="+mn-lt"/>
              </a:rPr>
              <a:t>.</a:t>
            </a:r>
          </a:p>
          <a:p>
            <a:r>
              <a:rPr lang="en-US" sz="2200" b="1" dirty="0">
                <a:solidFill>
                  <a:schemeClr val="accent5"/>
                </a:solidFill>
                <a:latin typeface="+mn-lt"/>
              </a:rPr>
              <a:t>Create</a:t>
            </a:r>
            <a:r>
              <a:rPr lang="en-US" sz="2200" dirty="0">
                <a:latin typeface="+mn-lt"/>
              </a:rPr>
              <a:t> individual </a:t>
            </a:r>
            <a:r>
              <a:rPr lang="en-US" sz="2200" dirty="0">
                <a:solidFill>
                  <a:schemeClr val="accent6"/>
                </a:solidFill>
                <a:latin typeface="+mn-lt"/>
              </a:rPr>
              <a:t>IAM users</a:t>
            </a:r>
            <a:r>
              <a:rPr lang="en-US" sz="2200" dirty="0">
                <a:latin typeface="+mn-lt"/>
              </a:rPr>
              <a:t> and grant permissions according to the principle of least privilege.</a:t>
            </a:r>
          </a:p>
          <a:p>
            <a:r>
              <a:rPr lang="en-US" sz="2200" b="1" dirty="0">
                <a:solidFill>
                  <a:schemeClr val="accent5"/>
                </a:solidFill>
                <a:latin typeface="+mn-lt"/>
              </a:rPr>
              <a:t>Use groups </a:t>
            </a:r>
            <a:r>
              <a:rPr lang="en-US" sz="2200" dirty="0">
                <a:latin typeface="+mn-lt"/>
              </a:rPr>
              <a:t>to assign permissions to IAM users.</a:t>
            </a:r>
          </a:p>
          <a:p>
            <a:r>
              <a:rPr lang="en-US" sz="2200" b="1" dirty="0">
                <a:solidFill>
                  <a:schemeClr val="accent5"/>
                </a:solidFill>
                <a:latin typeface="+mn-lt"/>
              </a:rPr>
              <a:t>Configure</a:t>
            </a:r>
            <a:r>
              <a:rPr lang="en-US" sz="2200" dirty="0">
                <a:latin typeface="+mn-lt"/>
              </a:rPr>
              <a:t> a </a:t>
            </a:r>
            <a:r>
              <a:rPr lang="en-US" sz="2200" dirty="0">
                <a:solidFill>
                  <a:schemeClr val="accent6"/>
                </a:solidFill>
                <a:latin typeface="+mn-lt"/>
              </a:rPr>
              <a:t>strong password policy</a:t>
            </a:r>
            <a:r>
              <a:rPr lang="en-US" sz="2200" dirty="0">
                <a:latin typeface="+mn-lt"/>
              </a:rPr>
              <a:t>.</a:t>
            </a:r>
          </a:p>
          <a:p>
            <a:r>
              <a:rPr lang="en-US" sz="2200" b="1" dirty="0">
                <a:solidFill>
                  <a:schemeClr val="accent5"/>
                </a:solidFill>
                <a:latin typeface="+mn-lt"/>
              </a:rPr>
              <a:t>Delegate</a:t>
            </a:r>
            <a:r>
              <a:rPr lang="en-US" sz="2200" dirty="0">
                <a:latin typeface="+mn-lt"/>
              </a:rPr>
              <a:t> using </a:t>
            </a:r>
            <a:r>
              <a:rPr lang="en-US" sz="2200" dirty="0">
                <a:solidFill>
                  <a:schemeClr val="accent6"/>
                </a:solidFill>
                <a:latin typeface="+mn-lt"/>
              </a:rPr>
              <a:t>roles</a:t>
            </a:r>
            <a:r>
              <a:rPr lang="en-US" sz="2200" dirty="0">
                <a:latin typeface="+mn-lt"/>
              </a:rPr>
              <a:t> instead of sharing credentials.</a:t>
            </a:r>
          </a:p>
          <a:p>
            <a:r>
              <a:rPr lang="en-US" sz="2200" b="1" dirty="0">
                <a:solidFill>
                  <a:schemeClr val="accent5"/>
                </a:solidFill>
                <a:latin typeface="+mn-lt"/>
              </a:rPr>
              <a:t>Monitor</a:t>
            </a:r>
            <a:r>
              <a:rPr lang="en-US" sz="2200" dirty="0">
                <a:latin typeface="+mn-lt"/>
              </a:rPr>
              <a:t> account activity by using AWS CloudTrail.</a:t>
            </a:r>
          </a:p>
        </p:txBody>
      </p:sp>
      <p:pic>
        <p:nvPicPr>
          <p:cNvPr id="6" name="Picture Placeholder 6">
            <a:extLst>
              <a:ext uri="{FF2B5EF4-FFF2-40B4-BE49-F238E27FC236}">
                <a16:creationId xmlns:a16="http://schemas.microsoft.com/office/drawing/2014/main" id="{DF245F4B-F83C-4547-948B-29463175E4C7}"/>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val="0"/>
              </a:ext>
            </a:extLst>
          </a:blip>
          <a:srcRect l="4146" r="4146"/>
          <a:stretch>
            <a:fillRect/>
          </a:stretch>
        </p:blipFill>
        <p:spPr>
          <a:xfrm>
            <a:off x="597222" y="2770357"/>
            <a:ext cx="3931314" cy="3104201"/>
          </a:xfrm>
          <a:prstGeom prst="rect">
            <a:avLst/>
          </a:prstGeom>
        </p:spPr>
      </p:pic>
    </p:spTree>
    <p:custDataLst>
      <p:tags r:id="rId1"/>
    </p:custDataLst>
    <p:extLst>
      <p:ext uri="{BB962C8B-B14F-4D97-AF65-F5344CB8AC3E}">
        <p14:creationId xmlns:p14="http://schemas.microsoft.com/office/powerpoint/2010/main" val="382296765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Lab 1: </a:t>
            </a:r>
            <a:br>
              <a:rPr lang="en-US" dirty="0"/>
            </a:br>
            <a:r>
              <a:rPr lang="en-US" dirty="0"/>
              <a:t>Introduction to IAM</a:t>
            </a:r>
          </a:p>
        </p:txBody>
      </p:sp>
      <p:sp>
        <p:nvSpPr>
          <p:cNvPr id="9" name="Footer Placeholder 8">
            <a:extLst>
              <a:ext uri="{FF2B5EF4-FFF2-40B4-BE49-F238E27FC236}">
                <a16:creationId xmlns:a16="http://schemas.microsoft.com/office/drawing/2014/main" id="{0FDC4436-1FA0-3145-A91C-D328CFDC5107}"/>
              </a:ext>
              <a:ext uri="{C183D7F6-B498-43B3-948B-1728B52AA6E4}">
                <adec:decorative xmlns:adec="http://schemas.microsoft.com/office/drawing/2017/decorative" val="1"/>
              </a:ext>
            </a:extLst>
          </p:cNvPr>
          <p:cNvSpPr>
            <a:spLocks noGrp="1"/>
          </p:cNvSpPr>
          <p:nvPr>
            <p:ph type="ftr" sz="quarter" idx="11"/>
          </p:nvPr>
        </p:nvSpPr>
        <p:spPr/>
        <p:txBody>
          <a:bodyPr/>
          <a:lstStyle/>
          <a:p>
            <a:r>
              <a:rPr lang="en-US" dirty="0"/>
              <a:t>© 2019 Amazon Web Services, Inc. or its Affiliates. All rights reserved.</a:t>
            </a:r>
          </a:p>
        </p:txBody>
      </p:sp>
      <p:sp>
        <p:nvSpPr>
          <p:cNvPr id="10" name="Slide Number Placeholder 9">
            <a:extLst>
              <a:ext uri="{FF2B5EF4-FFF2-40B4-BE49-F238E27FC236}">
                <a16:creationId xmlns:a16="http://schemas.microsoft.com/office/drawing/2014/main" id="{C6DCB4B3-930A-EE42-959B-6BA4FAD5D53A}"/>
              </a:ext>
              <a:ext uri="{C183D7F6-B498-43B3-948B-1728B52AA6E4}">
                <adec:decorative xmlns:adec="http://schemas.microsoft.com/office/drawing/2017/decorative" val="1"/>
              </a:ext>
            </a:extLst>
          </p:cNvPr>
          <p:cNvSpPr>
            <a:spLocks noGrp="1"/>
          </p:cNvSpPr>
          <p:nvPr>
            <p:ph type="sldNum" sz="quarter" idx="10"/>
          </p:nvPr>
        </p:nvSpPr>
        <p:spPr/>
        <p:txBody>
          <a:bodyPr/>
          <a:lstStyle/>
          <a:p>
            <a:fld id="{B6A95138-A96E-2F42-A959-2EFD44FE4AB7}" type="slidenum">
              <a:rPr lang="en-US" smtClean="0"/>
              <a:pPr/>
              <a:t>51</a:t>
            </a:fld>
            <a:endParaRPr lang="en-US" dirty="0"/>
          </a:p>
        </p:txBody>
      </p:sp>
      <p:pic>
        <p:nvPicPr>
          <p:cNvPr id="11" name="Content Placeholder 3">
            <a:extLst>
              <a:ext uri="{FF2B5EF4-FFF2-40B4-BE49-F238E27FC236}">
                <a16:creationId xmlns:a16="http://schemas.microsoft.com/office/drawing/2014/main" id="{22EAB93F-BE5E-1C4C-AF24-FEADC2CB5E4E}"/>
              </a:ext>
              <a:ext uri="{C183D7F6-B498-43B3-948B-1728B52AA6E4}">
                <adec:decorative xmlns:adec="http://schemas.microsoft.com/office/drawing/2017/decorative" val="1"/>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5715000" y="1593453"/>
            <a:ext cx="5767388" cy="3983831"/>
          </a:xfrm>
          <a:prstGeom prst="rect">
            <a:avLst/>
          </a:prstGeom>
        </p:spPr>
      </p:pic>
    </p:spTree>
    <p:custDataLst>
      <p:tags r:id="rId1"/>
    </p:custDataLst>
    <p:extLst>
      <p:ext uri="{BB962C8B-B14F-4D97-AF65-F5344CB8AC3E}">
        <p14:creationId xmlns:p14="http://schemas.microsoft.com/office/powerpoint/2010/main" val="372670159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mj-lt"/>
              </a:rPr>
              <a:t>Lab 1: Tasks</a:t>
            </a:r>
          </a:p>
        </p:txBody>
      </p:sp>
      <p:sp>
        <p:nvSpPr>
          <p:cNvPr id="3" name="Content Placeholder 2"/>
          <p:cNvSpPr>
            <a:spLocks noGrp="1"/>
          </p:cNvSpPr>
          <p:nvPr>
            <p:ph idx="1"/>
          </p:nvPr>
        </p:nvSpPr>
        <p:spPr/>
        <p:txBody>
          <a:bodyPr/>
          <a:lstStyle/>
          <a:p>
            <a:pPr>
              <a:lnSpc>
                <a:spcPct val="200000"/>
              </a:lnSpc>
            </a:pPr>
            <a:r>
              <a:rPr lang="en-US" sz="2400" dirty="0"/>
              <a:t>Task 1: Explore the Users and Groups.</a:t>
            </a:r>
          </a:p>
          <a:p>
            <a:pPr>
              <a:lnSpc>
                <a:spcPct val="200000"/>
              </a:lnSpc>
            </a:pPr>
            <a:r>
              <a:rPr lang="en-US" sz="2400" dirty="0"/>
              <a:t>Task 2: Add Users to Groups.</a:t>
            </a:r>
          </a:p>
          <a:p>
            <a:pPr>
              <a:lnSpc>
                <a:spcPct val="200000"/>
              </a:lnSpc>
            </a:pPr>
            <a:r>
              <a:rPr lang="en-US" sz="2400" dirty="0"/>
              <a:t>Task 3: Sign-In and Test Users.</a:t>
            </a:r>
          </a:p>
        </p:txBody>
      </p:sp>
      <p:sp>
        <p:nvSpPr>
          <p:cNvPr id="5" name="Slide Number Placeholder 4">
            <a:extLst>
              <a:ext uri="{FF2B5EF4-FFF2-40B4-BE49-F238E27FC236}">
                <a16:creationId xmlns:a16="http://schemas.microsoft.com/office/drawing/2014/main" id="{87F41221-0FFA-CE47-AB11-80D53C8EC541}"/>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pPr/>
              <a:t>52</a:t>
            </a:fld>
            <a:endParaRPr lang="en-US" dirty="0"/>
          </a:p>
        </p:txBody>
      </p:sp>
      <p:sp>
        <p:nvSpPr>
          <p:cNvPr id="4" name="Footer Placeholder 3">
            <a:extLst>
              <a:ext uri="{FF2B5EF4-FFF2-40B4-BE49-F238E27FC236}">
                <a16:creationId xmlns:a16="http://schemas.microsoft.com/office/drawing/2014/main" id="{80D58F2F-BA52-994C-B5B6-B9EDD3911843}"/>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pic>
        <p:nvPicPr>
          <p:cNvPr id="14" name="Graphic 13">
            <a:extLst>
              <a:ext uri="{FF2B5EF4-FFF2-40B4-BE49-F238E27FC236}">
                <a16:creationId xmlns:a16="http://schemas.microsoft.com/office/drawing/2014/main" id="{CA54E583-613B-DB4A-93D7-3734CFAFC31C}"/>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471216" y="2254152"/>
            <a:ext cx="982156" cy="982156"/>
          </a:xfrm>
          <a:prstGeom prst="rect">
            <a:avLst/>
          </a:prstGeom>
        </p:spPr>
      </p:pic>
      <p:sp>
        <p:nvSpPr>
          <p:cNvPr id="15" name="TextBox 14">
            <a:extLst>
              <a:ext uri="{FF2B5EF4-FFF2-40B4-BE49-F238E27FC236}">
                <a16:creationId xmlns:a16="http://schemas.microsoft.com/office/drawing/2014/main" id="{3B2353ED-B3C8-BC44-BFDE-FA32FF1F4E21}"/>
              </a:ext>
            </a:extLst>
          </p:cNvPr>
          <p:cNvSpPr txBox="1"/>
          <p:nvPr/>
        </p:nvSpPr>
        <p:spPr>
          <a:xfrm>
            <a:off x="7811342" y="3436065"/>
            <a:ext cx="2301904" cy="830997"/>
          </a:xfrm>
          <a:prstGeom prst="rect">
            <a:avLst/>
          </a:prstGeom>
          <a:noFill/>
        </p:spPr>
        <p:txBody>
          <a:bodyPr wrap="square" rtlCol="0">
            <a:spAutoFit/>
          </a:bodyPr>
          <a:lstStyle/>
          <a:p>
            <a:pPr algn="ctr"/>
            <a:r>
              <a:rPr lang="en-US" sz="1600" dirty="0"/>
              <a:t>AWS Identity and Access Management (IAM)</a:t>
            </a:r>
          </a:p>
        </p:txBody>
      </p:sp>
    </p:spTree>
    <p:custDataLst>
      <p:tags r:id="rId1"/>
    </p:custDataLst>
    <p:extLst>
      <p:ext uri="{BB962C8B-B14F-4D97-AF65-F5344CB8AC3E}">
        <p14:creationId xmlns:p14="http://schemas.microsoft.com/office/powerpoint/2010/main" val="133372506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mj-lt"/>
              </a:rPr>
              <a:t>Lab 1: Final product </a:t>
            </a:r>
          </a:p>
        </p:txBody>
      </p:sp>
      <p:sp>
        <p:nvSpPr>
          <p:cNvPr id="3" name="Footer Placeholder 2">
            <a:extLst>
              <a:ext uri="{FF2B5EF4-FFF2-40B4-BE49-F238E27FC236}">
                <a16:creationId xmlns:a16="http://schemas.microsoft.com/office/drawing/2014/main" id="{A0B3DB7C-3302-5C4D-97DE-602D39BFA56F}"/>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4" name="Slide Number Placeholder 3">
            <a:extLst>
              <a:ext uri="{FF2B5EF4-FFF2-40B4-BE49-F238E27FC236}">
                <a16:creationId xmlns:a16="http://schemas.microsoft.com/office/drawing/2014/main" id="{7DF15A83-8D5A-ED4F-BA32-6245CB09EC53}"/>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53</a:t>
            </a:fld>
            <a:endParaRPr lang="en-US" dirty="0"/>
          </a:p>
        </p:txBody>
      </p:sp>
      <p:grpSp>
        <p:nvGrpSpPr>
          <p:cNvPr id="5" name="Group 4" descr="graphic shows an AWS account with users 1, 2, and 3, and groups. user1 is part of the EC2-Admin group, user2 is part of the EC2-Support group, and user3 is part of the S3-Support group. Each group has different policy rights.">
            <a:extLst>
              <a:ext uri="{FF2B5EF4-FFF2-40B4-BE49-F238E27FC236}">
                <a16:creationId xmlns:a16="http://schemas.microsoft.com/office/drawing/2014/main" id="{0150DA5F-87E2-FA45-843A-0E8AC63A8361}"/>
              </a:ext>
            </a:extLst>
          </p:cNvPr>
          <p:cNvGrpSpPr/>
          <p:nvPr/>
        </p:nvGrpSpPr>
        <p:grpSpPr>
          <a:xfrm>
            <a:off x="1226293" y="1539102"/>
            <a:ext cx="9509094" cy="4547109"/>
            <a:chOff x="1226293" y="1539102"/>
            <a:chExt cx="9509094" cy="4547109"/>
          </a:xfrm>
        </p:grpSpPr>
        <p:sp>
          <p:nvSpPr>
            <p:cNvPr id="38" name="TextBox 37"/>
            <p:cNvSpPr txBox="1"/>
            <p:nvPr/>
          </p:nvSpPr>
          <p:spPr>
            <a:xfrm>
              <a:off x="2587399" y="3052838"/>
              <a:ext cx="1219200" cy="338554"/>
            </a:xfrm>
            <a:prstGeom prst="rect">
              <a:avLst/>
            </a:prstGeom>
            <a:solidFill>
              <a:schemeClr val="accent4">
                <a:lumMod val="20000"/>
                <a:lumOff val="80000"/>
              </a:schemeClr>
            </a:solidFill>
            <a:ln>
              <a:solidFill>
                <a:schemeClr val="accent4">
                  <a:lumMod val="40000"/>
                  <a:lumOff val="60000"/>
                </a:schemeClr>
              </a:solidFill>
            </a:ln>
          </p:spPr>
          <p:txBody>
            <a:bodyPr wrap="square" rtlCol="0">
              <a:spAutoFit/>
            </a:bodyPr>
            <a:lstStyle/>
            <a:p>
              <a:pPr algn="ctr"/>
              <a:r>
                <a:rPr lang="en-US" sz="1600" dirty="0">
                  <a:ea typeface="Amazon Ember" panose="020B0603020204020204" pitchFamily="34" charset="0"/>
                  <a:cs typeface="Amazon Ember" panose="020B0603020204020204" pitchFamily="34" charset="0"/>
                </a:rPr>
                <a:t>user-2</a:t>
              </a:r>
            </a:p>
          </p:txBody>
        </p:sp>
        <p:sp>
          <p:nvSpPr>
            <p:cNvPr id="39" name="TextBox 38"/>
            <p:cNvSpPr txBox="1"/>
            <p:nvPr/>
          </p:nvSpPr>
          <p:spPr>
            <a:xfrm>
              <a:off x="3946062" y="3052838"/>
              <a:ext cx="1106956" cy="338554"/>
            </a:xfrm>
            <a:prstGeom prst="rect">
              <a:avLst/>
            </a:prstGeom>
            <a:solidFill>
              <a:schemeClr val="accent4">
                <a:lumMod val="20000"/>
                <a:lumOff val="80000"/>
              </a:schemeClr>
            </a:solidFill>
            <a:ln>
              <a:solidFill>
                <a:schemeClr val="accent4">
                  <a:lumMod val="40000"/>
                  <a:lumOff val="60000"/>
                </a:schemeClr>
              </a:solidFill>
            </a:ln>
          </p:spPr>
          <p:txBody>
            <a:bodyPr wrap="square" rtlCol="0">
              <a:spAutoFit/>
            </a:bodyPr>
            <a:lstStyle/>
            <a:p>
              <a:pPr algn="ctr"/>
              <a:r>
                <a:rPr lang="en-US" sz="1600" dirty="0">
                  <a:ea typeface="Amazon Ember" panose="020B0603020204020204" pitchFamily="34" charset="0"/>
                  <a:cs typeface="Amazon Ember" panose="020B0603020204020204" pitchFamily="34" charset="0"/>
                </a:rPr>
                <a:t>user-3</a:t>
              </a:r>
            </a:p>
          </p:txBody>
        </p:sp>
        <p:sp>
          <p:nvSpPr>
            <p:cNvPr id="40" name="TextBox 39"/>
            <p:cNvSpPr txBox="1"/>
            <p:nvPr/>
          </p:nvSpPr>
          <p:spPr>
            <a:xfrm>
              <a:off x="5331064" y="3047801"/>
              <a:ext cx="1340827" cy="338554"/>
            </a:xfrm>
            <a:prstGeom prst="rect">
              <a:avLst/>
            </a:prstGeom>
            <a:solidFill>
              <a:schemeClr val="accent6">
                <a:lumMod val="20000"/>
                <a:lumOff val="80000"/>
              </a:schemeClr>
            </a:solidFill>
            <a:ln>
              <a:solidFill>
                <a:srgbClr val="FF99FF"/>
              </a:solidFill>
            </a:ln>
          </p:spPr>
          <p:txBody>
            <a:bodyPr wrap="square" rtlCol="0">
              <a:spAutoFit/>
            </a:bodyPr>
            <a:lstStyle/>
            <a:p>
              <a:pPr algn="ctr"/>
              <a:r>
                <a:rPr lang="en-US" sz="1600" dirty="0">
                  <a:ea typeface="Amazon Ember" panose="020B0603020204020204" pitchFamily="34" charset="0"/>
                  <a:cs typeface="Amazon Ember" panose="020B0603020204020204" pitchFamily="34" charset="0"/>
                </a:rPr>
                <a:t>EC2-Admin</a:t>
              </a:r>
            </a:p>
          </p:txBody>
        </p:sp>
        <p:cxnSp>
          <p:nvCxnSpPr>
            <p:cNvPr id="50" name="Elbow Connector 49"/>
            <p:cNvCxnSpPr>
              <a:cxnSpLocks/>
            </p:cNvCxnSpPr>
            <p:nvPr/>
          </p:nvCxnSpPr>
          <p:spPr>
            <a:xfrm rot="10800000" flipV="1">
              <a:off x="1852733" y="2732093"/>
              <a:ext cx="3488683" cy="667620"/>
            </a:xfrm>
            <a:prstGeom prst="bentConnector2">
              <a:avLst/>
            </a:prstGeom>
            <a:ln w="9525">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51" name="Elbow Connector 50"/>
            <p:cNvCxnSpPr>
              <a:endCxn id="40" idx="0"/>
            </p:cNvCxnSpPr>
            <p:nvPr/>
          </p:nvCxnSpPr>
          <p:spPr>
            <a:xfrm rot="16200000" flipH="1">
              <a:off x="5319034" y="2365357"/>
              <a:ext cx="687982" cy="676906"/>
            </a:xfrm>
            <a:prstGeom prst="bentConnector3">
              <a:avLst>
                <a:gd name="adj1" fmla="val 53692"/>
              </a:avLst>
            </a:prstGeom>
            <a:ln w="9525">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sp>
          <p:nvSpPr>
            <p:cNvPr id="65" name="TextBox 64"/>
            <p:cNvSpPr txBox="1"/>
            <p:nvPr/>
          </p:nvSpPr>
          <p:spPr>
            <a:xfrm>
              <a:off x="7031265" y="2356788"/>
              <a:ext cx="1166613" cy="379656"/>
            </a:xfrm>
            <a:prstGeom prst="rect">
              <a:avLst/>
            </a:prstGeom>
            <a:noFill/>
          </p:spPr>
          <p:txBody>
            <a:bodyPr wrap="square" rtlCol="0">
              <a:spAutoFit/>
            </a:bodyPr>
            <a:lstStyle/>
            <a:p>
              <a:r>
                <a:rPr lang="en-US" sz="1867" b="1" dirty="0">
                  <a:solidFill>
                    <a:schemeClr val="accent6"/>
                  </a:solidFill>
                  <a:ea typeface="Amazon Ember" panose="020B0603020204020204" pitchFamily="34" charset="0"/>
                  <a:cs typeface="Amazon Ember" panose="020B0603020204020204" pitchFamily="34" charset="0"/>
                </a:rPr>
                <a:t>Groups</a:t>
              </a:r>
            </a:p>
          </p:txBody>
        </p:sp>
        <p:sp>
          <p:nvSpPr>
            <p:cNvPr id="67" name="TextBox 66"/>
            <p:cNvSpPr txBox="1"/>
            <p:nvPr/>
          </p:nvSpPr>
          <p:spPr>
            <a:xfrm>
              <a:off x="6775644" y="3047801"/>
              <a:ext cx="1584960" cy="338554"/>
            </a:xfrm>
            <a:prstGeom prst="rect">
              <a:avLst/>
            </a:prstGeom>
            <a:solidFill>
              <a:schemeClr val="accent6">
                <a:lumMod val="20000"/>
                <a:lumOff val="80000"/>
              </a:schemeClr>
            </a:solidFill>
            <a:ln>
              <a:solidFill>
                <a:srgbClr val="FF99FF"/>
              </a:solidFill>
            </a:ln>
          </p:spPr>
          <p:txBody>
            <a:bodyPr wrap="square" rtlCol="0">
              <a:spAutoFit/>
            </a:bodyPr>
            <a:lstStyle/>
            <a:p>
              <a:pPr algn="ctr"/>
              <a:r>
                <a:rPr lang="en-US" sz="1600" dirty="0">
                  <a:ea typeface="Amazon Ember" panose="020B0603020204020204" pitchFamily="34" charset="0"/>
                  <a:cs typeface="Amazon Ember" panose="020B0603020204020204" pitchFamily="34" charset="0"/>
                </a:rPr>
                <a:t>EC2-Support</a:t>
              </a:r>
            </a:p>
          </p:txBody>
        </p:sp>
        <p:cxnSp>
          <p:nvCxnSpPr>
            <p:cNvPr id="73" name="Straight Connector 72"/>
            <p:cNvCxnSpPr>
              <a:cxnSpLocks/>
            </p:cNvCxnSpPr>
            <p:nvPr/>
          </p:nvCxnSpPr>
          <p:spPr>
            <a:xfrm flipV="1">
              <a:off x="9644689" y="3432421"/>
              <a:ext cx="0" cy="548640"/>
            </a:xfrm>
            <a:prstGeom prst="line">
              <a:avLst/>
            </a:prstGeom>
            <a:ln w="9525">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76" name="Elbow Connector 75"/>
            <p:cNvCxnSpPr>
              <a:cxnSpLocks/>
            </p:cNvCxnSpPr>
            <p:nvPr/>
          </p:nvCxnSpPr>
          <p:spPr>
            <a:xfrm>
              <a:off x="5628857" y="2728481"/>
              <a:ext cx="3971431" cy="697221"/>
            </a:xfrm>
            <a:prstGeom prst="bentConnector3">
              <a:avLst>
                <a:gd name="adj1" fmla="val 100813"/>
              </a:avLst>
            </a:prstGeom>
            <a:ln w="9525">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81" name="Elbow Connector 80"/>
            <p:cNvCxnSpPr>
              <a:cxnSpLocks/>
              <a:endCxn id="39" idx="0"/>
            </p:cNvCxnSpPr>
            <p:nvPr/>
          </p:nvCxnSpPr>
          <p:spPr>
            <a:xfrm rot="5400000">
              <a:off x="4567588" y="2293386"/>
              <a:ext cx="691405" cy="827499"/>
            </a:xfrm>
            <a:prstGeom prst="bentConnector3">
              <a:avLst>
                <a:gd name="adj1" fmla="val 53674"/>
              </a:avLst>
            </a:prstGeom>
            <a:ln w="9525">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sp>
          <p:nvSpPr>
            <p:cNvPr id="79" name="TextBox 78"/>
            <p:cNvSpPr txBox="1"/>
            <p:nvPr/>
          </p:nvSpPr>
          <p:spPr>
            <a:xfrm>
              <a:off x="5194794" y="1630283"/>
              <a:ext cx="1343720" cy="379656"/>
            </a:xfrm>
            <a:prstGeom prst="rect">
              <a:avLst/>
            </a:prstGeom>
            <a:noFill/>
            <a:ln>
              <a:noFill/>
            </a:ln>
          </p:spPr>
          <p:txBody>
            <a:bodyPr wrap="square" rtlCol="0">
              <a:spAutoFit/>
            </a:bodyPr>
            <a:lstStyle/>
            <a:p>
              <a:pPr algn="ctr"/>
              <a:r>
                <a:rPr lang="en-US" sz="1867" b="1" dirty="0">
                  <a:solidFill>
                    <a:schemeClr val="bg1"/>
                  </a:solidFill>
                  <a:ea typeface="Amazon Ember" panose="020B0603020204020204" pitchFamily="34" charset="0"/>
                  <a:cs typeface="Amazon Ember" panose="020B0603020204020204" pitchFamily="34" charset="0"/>
                </a:rPr>
                <a:t>Account</a:t>
              </a:r>
            </a:p>
          </p:txBody>
        </p:sp>
        <p:sp>
          <p:nvSpPr>
            <p:cNvPr id="62" name="TextBox 61">
              <a:extLst>
                <a:ext uri="{FF2B5EF4-FFF2-40B4-BE49-F238E27FC236}">
                  <a16:creationId xmlns:a16="http://schemas.microsoft.com/office/drawing/2014/main" id="{6DC81C1C-A3DF-6347-8581-7C0174813EF0}"/>
                </a:ext>
              </a:extLst>
            </p:cNvPr>
            <p:cNvSpPr txBox="1"/>
            <p:nvPr/>
          </p:nvSpPr>
          <p:spPr>
            <a:xfrm>
              <a:off x="2728595" y="2352437"/>
              <a:ext cx="1166613" cy="379656"/>
            </a:xfrm>
            <a:prstGeom prst="rect">
              <a:avLst/>
            </a:prstGeom>
            <a:noFill/>
          </p:spPr>
          <p:txBody>
            <a:bodyPr wrap="square" rtlCol="0">
              <a:spAutoFit/>
            </a:bodyPr>
            <a:lstStyle/>
            <a:p>
              <a:r>
                <a:rPr lang="en-US" sz="1867" b="1" dirty="0">
                  <a:solidFill>
                    <a:schemeClr val="accent5"/>
                  </a:solidFill>
                  <a:ea typeface="Amazon Ember" panose="020B0603020204020204" pitchFamily="34" charset="0"/>
                  <a:cs typeface="Amazon Ember" panose="020B0603020204020204" pitchFamily="34" charset="0"/>
                </a:rPr>
                <a:t>Users</a:t>
              </a:r>
            </a:p>
          </p:txBody>
        </p:sp>
        <p:cxnSp>
          <p:nvCxnSpPr>
            <p:cNvPr id="64" name="Straight Connector 63">
              <a:extLst>
                <a:ext uri="{FF2B5EF4-FFF2-40B4-BE49-F238E27FC236}">
                  <a16:creationId xmlns:a16="http://schemas.microsoft.com/office/drawing/2014/main" id="{49AC08E4-4328-1449-8A16-ADE25E24688E}"/>
                </a:ext>
              </a:extLst>
            </p:cNvPr>
            <p:cNvCxnSpPr/>
            <p:nvPr/>
          </p:nvCxnSpPr>
          <p:spPr>
            <a:xfrm>
              <a:off x="3207505" y="2744221"/>
              <a:ext cx="0" cy="295726"/>
            </a:xfrm>
            <a:prstGeom prst="line">
              <a:avLst/>
            </a:prstGeom>
            <a:ln w="9525">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E6C9B189-37BF-D841-AE73-C1F763386A64}"/>
                </a:ext>
              </a:extLst>
            </p:cNvPr>
            <p:cNvCxnSpPr>
              <a:cxnSpLocks/>
              <a:endCxn id="67" idx="0"/>
            </p:cNvCxnSpPr>
            <p:nvPr/>
          </p:nvCxnSpPr>
          <p:spPr>
            <a:xfrm>
              <a:off x="7568123" y="2688661"/>
              <a:ext cx="1" cy="359140"/>
            </a:xfrm>
            <a:prstGeom prst="line">
              <a:avLst/>
            </a:prstGeom>
            <a:ln w="9525">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sp>
          <p:nvSpPr>
            <p:cNvPr id="75" name="TextBox 74">
              <a:extLst>
                <a:ext uri="{FF2B5EF4-FFF2-40B4-BE49-F238E27FC236}">
                  <a16:creationId xmlns:a16="http://schemas.microsoft.com/office/drawing/2014/main" id="{25C2B8FA-263E-8B4C-A984-A24C0DBA33EF}"/>
                </a:ext>
              </a:extLst>
            </p:cNvPr>
            <p:cNvSpPr txBox="1"/>
            <p:nvPr/>
          </p:nvSpPr>
          <p:spPr>
            <a:xfrm>
              <a:off x="8788388" y="3047801"/>
              <a:ext cx="1584960" cy="338554"/>
            </a:xfrm>
            <a:prstGeom prst="rect">
              <a:avLst/>
            </a:prstGeom>
            <a:solidFill>
              <a:schemeClr val="accent6">
                <a:lumMod val="20000"/>
                <a:lumOff val="80000"/>
              </a:schemeClr>
            </a:solidFill>
            <a:ln>
              <a:solidFill>
                <a:srgbClr val="FF99FF"/>
              </a:solidFill>
            </a:ln>
          </p:spPr>
          <p:txBody>
            <a:bodyPr wrap="square" rtlCol="0">
              <a:spAutoFit/>
            </a:bodyPr>
            <a:lstStyle/>
            <a:p>
              <a:pPr algn="ctr"/>
              <a:r>
                <a:rPr lang="en-US" sz="1600" dirty="0">
                  <a:ea typeface="Amazon Ember" panose="020B0603020204020204" pitchFamily="34" charset="0"/>
                  <a:cs typeface="Amazon Ember" panose="020B0603020204020204" pitchFamily="34" charset="0"/>
                </a:rPr>
                <a:t>S3-Support</a:t>
              </a:r>
            </a:p>
          </p:txBody>
        </p:sp>
        <p:sp>
          <p:nvSpPr>
            <p:cNvPr id="86" name="TextBox 85">
              <a:extLst>
                <a:ext uri="{FF2B5EF4-FFF2-40B4-BE49-F238E27FC236}">
                  <a16:creationId xmlns:a16="http://schemas.microsoft.com/office/drawing/2014/main" id="{7A9E5E5E-0A92-8046-83CE-A6C3A455938D}"/>
                </a:ext>
              </a:extLst>
            </p:cNvPr>
            <p:cNvSpPr txBox="1"/>
            <p:nvPr/>
          </p:nvSpPr>
          <p:spPr>
            <a:xfrm>
              <a:off x="8914801" y="4737371"/>
              <a:ext cx="1584960" cy="710997"/>
            </a:xfrm>
            <a:prstGeom prst="rect">
              <a:avLst/>
            </a:prstGeom>
            <a:noFill/>
          </p:spPr>
          <p:txBody>
            <a:bodyPr wrap="square" lIns="0" tIns="0" rIns="0" bIns="0" rtlCol="0">
              <a:noAutofit/>
            </a:bodyPr>
            <a:lstStyle/>
            <a:p>
              <a:pPr algn="ctr"/>
              <a:r>
                <a:rPr lang="en-US" sz="1600" dirty="0">
                  <a:ea typeface="Amazon Ember Light" panose="020B0403020204020204" pitchFamily="34" charset="0"/>
                  <a:cs typeface="Amazon Ember Light" panose="020B0403020204020204" pitchFamily="34" charset="0"/>
                </a:rPr>
                <a:t>IAM managed policy S3 read-only access</a:t>
              </a:r>
            </a:p>
          </p:txBody>
        </p:sp>
        <p:cxnSp>
          <p:nvCxnSpPr>
            <p:cNvPr id="87" name="Straight Connector 86">
              <a:extLst>
                <a:ext uri="{FF2B5EF4-FFF2-40B4-BE49-F238E27FC236}">
                  <a16:creationId xmlns:a16="http://schemas.microsoft.com/office/drawing/2014/main" id="{2AF8EB10-E6CE-FD47-AC2F-0F992A379D6B}"/>
                </a:ext>
              </a:extLst>
            </p:cNvPr>
            <p:cNvCxnSpPr>
              <a:cxnSpLocks/>
            </p:cNvCxnSpPr>
            <p:nvPr/>
          </p:nvCxnSpPr>
          <p:spPr>
            <a:xfrm flipV="1">
              <a:off x="5981818" y="3427163"/>
              <a:ext cx="0" cy="548640"/>
            </a:xfrm>
            <a:prstGeom prst="line">
              <a:avLst/>
            </a:prstGeom>
            <a:ln w="9525">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sp>
          <p:nvSpPr>
            <p:cNvPr id="92" name="TextBox 91">
              <a:extLst>
                <a:ext uri="{FF2B5EF4-FFF2-40B4-BE49-F238E27FC236}">
                  <a16:creationId xmlns:a16="http://schemas.microsoft.com/office/drawing/2014/main" id="{8655083F-C863-C54F-A4DB-0835F6059448}"/>
                </a:ext>
              </a:extLst>
            </p:cNvPr>
            <p:cNvSpPr txBox="1"/>
            <p:nvPr/>
          </p:nvSpPr>
          <p:spPr>
            <a:xfrm>
              <a:off x="5321587" y="4708732"/>
              <a:ext cx="1359780" cy="494568"/>
            </a:xfrm>
            <a:prstGeom prst="rect">
              <a:avLst/>
            </a:prstGeom>
            <a:noFill/>
          </p:spPr>
          <p:txBody>
            <a:bodyPr wrap="square" lIns="0" tIns="0" rIns="0" bIns="0" rtlCol="0">
              <a:noAutofit/>
            </a:bodyPr>
            <a:lstStyle/>
            <a:p>
              <a:pPr algn="ctr"/>
              <a:r>
                <a:rPr lang="en-US" sz="1600" dirty="0">
                  <a:ea typeface="Amazon Ember Light" panose="020B0403020204020204" pitchFamily="34" charset="0"/>
                  <a:cs typeface="Amazon Ember Light" panose="020B0403020204020204" pitchFamily="34" charset="0"/>
                </a:rPr>
                <a:t>IAM inline policy</a:t>
              </a:r>
            </a:p>
          </p:txBody>
        </p:sp>
        <p:sp>
          <p:nvSpPr>
            <p:cNvPr id="98" name="TextBox 97">
              <a:extLst>
                <a:ext uri="{FF2B5EF4-FFF2-40B4-BE49-F238E27FC236}">
                  <a16:creationId xmlns:a16="http://schemas.microsoft.com/office/drawing/2014/main" id="{4F5B1357-FA0A-B445-AA99-8F7932D02754}"/>
                </a:ext>
              </a:extLst>
            </p:cNvPr>
            <p:cNvSpPr txBox="1"/>
            <p:nvPr/>
          </p:nvSpPr>
          <p:spPr>
            <a:xfrm>
              <a:off x="7625312" y="4328789"/>
              <a:ext cx="1453736" cy="934045"/>
            </a:xfrm>
            <a:prstGeom prst="rect">
              <a:avLst/>
            </a:prstGeom>
            <a:noFill/>
          </p:spPr>
          <p:txBody>
            <a:bodyPr wrap="square" lIns="0" tIns="0" rIns="0" bIns="0" rtlCol="0">
              <a:noAutofit/>
            </a:bodyPr>
            <a:lstStyle/>
            <a:p>
              <a:pPr algn="ctr"/>
              <a:r>
                <a:rPr lang="en-US" sz="1600" dirty="0">
                  <a:latin typeface="Amazon Ember" panose="02000000000000000000" pitchFamily="2" charset="0"/>
                  <a:ea typeface="Amazon Ember" panose="02000000000000000000" pitchFamily="2" charset="0"/>
                  <a:cs typeface="Amazon Ember Light" panose="020B0403020204020204" pitchFamily="34" charset="0"/>
                </a:rPr>
                <a:t>Amazon EC2 </a:t>
              </a:r>
              <a:br>
                <a:rPr lang="en-US" sz="1600" dirty="0">
                  <a:latin typeface="Amazon Ember" panose="02000000000000000000" pitchFamily="2" charset="0"/>
                  <a:ea typeface="Amazon Ember" panose="02000000000000000000" pitchFamily="2" charset="0"/>
                  <a:cs typeface="Amazon Ember Light" panose="020B0403020204020204" pitchFamily="34" charset="0"/>
                </a:rPr>
              </a:br>
              <a:r>
                <a:rPr lang="en-US" sz="1600" dirty="0">
                  <a:latin typeface="Amazon Ember" panose="02000000000000000000" pitchFamily="2" charset="0"/>
                  <a:ea typeface="Amazon Ember" panose="02000000000000000000" pitchFamily="2" charset="0"/>
                  <a:cs typeface="Amazon Ember Light" panose="020B0403020204020204" pitchFamily="34" charset="0"/>
                </a:rPr>
                <a:t>read-only access</a:t>
              </a:r>
            </a:p>
          </p:txBody>
        </p:sp>
        <p:sp>
          <p:nvSpPr>
            <p:cNvPr id="101" name="TextBox 100">
              <a:extLst>
                <a:ext uri="{FF2B5EF4-FFF2-40B4-BE49-F238E27FC236}">
                  <a16:creationId xmlns:a16="http://schemas.microsoft.com/office/drawing/2014/main" id="{95C0DEEF-01E6-B744-B3A6-2767C9D07B4D}"/>
                </a:ext>
              </a:extLst>
            </p:cNvPr>
            <p:cNvSpPr txBox="1"/>
            <p:nvPr/>
          </p:nvSpPr>
          <p:spPr>
            <a:xfrm>
              <a:off x="3971700" y="4708732"/>
              <a:ext cx="1661478" cy="746461"/>
            </a:xfrm>
            <a:prstGeom prst="rect">
              <a:avLst/>
            </a:prstGeom>
            <a:noFill/>
          </p:spPr>
          <p:txBody>
            <a:bodyPr wrap="square" lIns="0" tIns="0" rIns="0" bIns="0" rtlCol="0">
              <a:noAutofit/>
            </a:bodyPr>
            <a:lstStyle/>
            <a:p>
              <a:pPr algn="ctr"/>
              <a:r>
                <a:rPr lang="en-US" sz="1600" dirty="0">
                  <a:ea typeface="Amazon Ember Light" panose="020B0403020204020204" pitchFamily="34" charset="0"/>
                  <a:cs typeface="Amazon Ember Light" panose="020B0403020204020204" pitchFamily="34" charset="0"/>
                </a:rPr>
                <a:t>Amazon EC2 –  </a:t>
              </a:r>
              <a:br>
                <a:rPr lang="en-US" sz="1600" dirty="0">
                  <a:ea typeface="Amazon Ember Light" panose="020B0403020204020204" pitchFamily="34" charset="0"/>
                  <a:cs typeface="Amazon Ember Light" panose="020B0403020204020204" pitchFamily="34" charset="0"/>
                </a:rPr>
              </a:br>
              <a:r>
                <a:rPr lang="en-US" sz="1600" dirty="0">
                  <a:ea typeface="Amazon Ember Light" panose="020B0403020204020204" pitchFamily="34" charset="0"/>
                  <a:cs typeface="Amazon Ember Light" panose="020B0403020204020204" pitchFamily="34" charset="0"/>
                </a:rPr>
                <a:t>View, start, and stop access</a:t>
              </a:r>
            </a:p>
          </p:txBody>
        </p:sp>
        <p:sp>
          <p:nvSpPr>
            <p:cNvPr id="102" name="TextBox 101">
              <a:extLst>
                <a:ext uri="{FF2B5EF4-FFF2-40B4-BE49-F238E27FC236}">
                  <a16:creationId xmlns:a16="http://schemas.microsoft.com/office/drawing/2014/main" id="{E53E2D1A-1E09-1642-9C54-A718B38B4287}"/>
                </a:ext>
              </a:extLst>
            </p:cNvPr>
            <p:cNvSpPr txBox="1"/>
            <p:nvPr/>
          </p:nvSpPr>
          <p:spPr>
            <a:xfrm>
              <a:off x="1226293" y="3052838"/>
              <a:ext cx="1219200" cy="338554"/>
            </a:xfrm>
            <a:prstGeom prst="rect">
              <a:avLst/>
            </a:prstGeom>
            <a:solidFill>
              <a:schemeClr val="accent4">
                <a:lumMod val="20000"/>
                <a:lumOff val="80000"/>
              </a:schemeClr>
            </a:solidFill>
            <a:ln>
              <a:solidFill>
                <a:schemeClr val="accent4">
                  <a:lumMod val="40000"/>
                  <a:lumOff val="60000"/>
                </a:schemeClr>
              </a:solidFill>
            </a:ln>
          </p:spPr>
          <p:txBody>
            <a:bodyPr wrap="square" rtlCol="0">
              <a:spAutoFit/>
            </a:bodyPr>
            <a:lstStyle/>
            <a:p>
              <a:pPr algn="ctr"/>
              <a:r>
                <a:rPr lang="en-US" sz="1600" dirty="0">
                  <a:ea typeface="Amazon Ember" panose="020B0603020204020204" pitchFamily="34" charset="0"/>
                  <a:cs typeface="Amazon Ember" panose="020B0603020204020204" pitchFamily="34" charset="0"/>
                </a:rPr>
                <a:t>user-1</a:t>
              </a:r>
            </a:p>
          </p:txBody>
        </p:sp>
        <p:sp>
          <p:nvSpPr>
            <p:cNvPr id="103" name="TextBox 102">
              <a:extLst>
                <a:ext uri="{FF2B5EF4-FFF2-40B4-BE49-F238E27FC236}">
                  <a16:creationId xmlns:a16="http://schemas.microsoft.com/office/drawing/2014/main" id="{ECCECB3C-5100-DB4F-A4C2-62BB2E923E80}"/>
                </a:ext>
              </a:extLst>
            </p:cNvPr>
            <p:cNvSpPr txBox="1"/>
            <p:nvPr/>
          </p:nvSpPr>
          <p:spPr>
            <a:xfrm>
              <a:off x="9073305" y="5747657"/>
              <a:ext cx="1219200" cy="338554"/>
            </a:xfrm>
            <a:prstGeom prst="rect">
              <a:avLst/>
            </a:prstGeom>
            <a:solidFill>
              <a:schemeClr val="accent4">
                <a:lumMod val="20000"/>
                <a:lumOff val="80000"/>
              </a:schemeClr>
            </a:solidFill>
            <a:ln>
              <a:solidFill>
                <a:schemeClr val="accent4">
                  <a:lumMod val="40000"/>
                  <a:lumOff val="60000"/>
                </a:schemeClr>
              </a:solidFill>
            </a:ln>
          </p:spPr>
          <p:txBody>
            <a:bodyPr wrap="square" rtlCol="0">
              <a:spAutoFit/>
            </a:bodyPr>
            <a:lstStyle/>
            <a:p>
              <a:pPr algn="ctr"/>
              <a:r>
                <a:rPr lang="en-US" sz="1600" dirty="0">
                  <a:ea typeface="Amazon Ember" panose="020B0603020204020204" pitchFamily="34" charset="0"/>
                  <a:cs typeface="Amazon Ember" panose="020B0603020204020204" pitchFamily="34" charset="0"/>
                </a:rPr>
                <a:t>user-1</a:t>
              </a:r>
            </a:p>
          </p:txBody>
        </p:sp>
        <p:cxnSp>
          <p:nvCxnSpPr>
            <p:cNvPr id="104" name="Straight Connector 103">
              <a:extLst>
                <a:ext uri="{FF2B5EF4-FFF2-40B4-BE49-F238E27FC236}">
                  <a16:creationId xmlns:a16="http://schemas.microsoft.com/office/drawing/2014/main" id="{4D81EED8-D18E-324E-9B74-4325714E471B}"/>
                </a:ext>
              </a:extLst>
            </p:cNvPr>
            <p:cNvCxnSpPr>
              <a:cxnSpLocks/>
            </p:cNvCxnSpPr>
            <p:nvPr/>
          </p:nvCxnSpPr>
          <p:spPr>
            <a:xfrm flipV="1">
              <a:off x="9651373" y="5489697"/>
              <a:ext cx="0" cy="182880"/>
            </a:xfrm>
            <a:prstGeom prst="line">
              <a:avLst/>
            </a:prstGeom>
            <a:ln w="9525">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sp>
          <p:nvSpPr>
            <p:cNvPr id="105" name="TextBox 104">
              <a:extLst>
                <a:ext uri="{FF2B5EF4-FFF2-40B4-BE49-F238E27FC236}">
                  <a16:creationId xmlns:a16="http://schemas.microsoft.com/office/drawing/2014/main" id="{57E4D609-FF61-6143-8A51-43F9DBA15486}"/>
                </a:ext>
              </a:extLst>
            </p:cNvPr>
            <p:cNvSpPr txBox="1"/>
            <p:nvPr/>
          </p:nvSpPr>
          <p:spPr>
            <a:xfrm>
              <a:off x="6692252" y="3664890"/>
              <a:ext cx="1219200" cy="338554"/>
            </a:xfrm>
            <a:prstGeom prst="rect">
              <a:avLst/>
            </a:prstGeom>
            <a:solidFill>
              <a:schemeClr val="accent4">
                <a:lumMod val="20000"/>
                <a:lumOff val="80000"/>
              </a:schemeClr>
            </a:solidFill>
            <a:ln>
              <a:solidFill>
                <a:schemeClr val="accent4">
                  <a:lumMod val="40000"/>
                  <a:lumOff val="60000"/>
                </a:schemeClr>
              </a:solidFill>
            </a:ln>
          </p:spPr>
          <p:txBody>
            <a:bodyPr wrap="square" rtlCol="0">
              <a:spAutoFit/>
            </a:bodyPr>
            <a:lstStyle/>
            <a:p>
              <a:pPr algn="ctr"/>
              <a:r>
                <a:rPr lang="en-US" sz="1600" dirty="0">
                  <a:ea typeface="Amazon Ember" panose="020B0603020204020204" pitchFamily="34" charset="0"/>
                  <a:cs typeface="Amazon Ember" panose="020B0603020204020204" pitchFamily="34" charset="0"/>
                </a:rPr>
                <a:t>user-2</a:t>
              </a:r>
            </a:p>
          </p:txBody>
        </p:sp>
        <p:cxnSp>
          <p:nvCxnSpPr>
            <p:cNvPr id="106" name="Straight Connector 105">
              <a:extLst>
                <a:ext uri="{FF2B5EF4-FFF2-40B4-BE49-F238E27FC236}">
                  <a16:creationId xmlns:a16="http://schemas.microsoft.com/office/drawing/2014/main" id="{6C2F6522-63E0-DF4A-A781-4BD93219B840}"/>
                </a:ext>
              </a:extLst>
            </p:cNvPr>
            <p:cNvCxnSpPr>
              <a:cxnSpLocks/>
            </p:cNvCxnSpPr>
            <p:nvPr/>
          </p:nvCxnSpPr>
          <p:spPr>
            <a:xfrm flipV="1">
              <a:off x="7238792" y="3454606"/>
              <a:ext cx="0" cy="182880"/>
            </a:xfrm>
            <a:prstGeom prst="line">
              <a:avLst/>
            </a:prstGeom>
            <a:ln w="9525">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sp>
          <p:nvSpPr>
            <p:cNvPr id="107" name="TextBox 106">
              <a:extLst>
                <a:ext uri="{FF2B5EF4-FFF2-40B4-BE49-F238E27FC236}">
                  <a16:creationId xmlns:a16="http://schemas.microsoft.com/office/drawing/2014/main" id="{B387DA5D-58B1-A84E-9D6A-2458C73422F9}"/>
                </a:ext>
              </a:extLst>
            </p:cNvPr>
            <p:cNvSpPr txBox="1"/>
            <p:nvPr/>
          </p:nvSpPr>
          <p:spPr>
            <a:xfrm>
              <a:off x="5391877" y="5747657"/>
              <a:ext cx="1219200" cy="338554"/>
            </a:xfrm>
            <a:prstGeom prst="rect">
              <a:avLst/>
            </a:prstGeom>
            <a:solidFill>
              <a:schemeClr val="accent4">
                <a:lumMod val="20000"/>
                <a:lumOff val="80000"/>
              </a:schemeClr>
            </a:solidFill>
            <a:ln>
              <a:solidFill>
                <a:schemeClr val="accent4">
                  <a:lumMod val="40000"/>
                  <a:lumOff val="60000"/>
                </a:schemeClr>
              </a:solidFill>
            </a:ln>
          </p:spPr>
          <p:txBody>
            <a:bodyPr wrap="square" rtlCol="0">
              <a:spAutoFit/>
            </a:bodyPr>
            <a:lstStyle/>
            <a:p>
              <a:pPr algn="ctr"/>
              <a:r>
                <a:rPr lang="en-US" sz="1600" dirty="0">
                  <a:ea typeface="Amazon Ember" panose="020B0603020204020204" pitchFamily="34" charset="0"/>
                  <a:cs typeface="Amazon Ember" panose="020B0603020204020204" pitchFamily="34" charset="0"/>
                </a:rPr>
                <a:t>user-3</a:t>
              </a:r>
            </a:p>
          </p:txBody>
        </p:sp>
        <p:cxnSp>
          <p:nvCxnSpPr>
            <p:cNvPr id="108" name="Straight Connector 107">
              <a:extLst>
                <a:ext uri="{FF2B5EF4-FFF2-40B4-BE49-F238E27FC236}">
                  <a16:creationId xmlns:a16="http://schemas.microsoft.com/office/drawing/2014/main" id="{FBCA2428-FF9C-C34E-8B97-F899D93BAA97}"/>
                </a:ext>
              </a:extLst>
            </p:cNvPr>
            <p:cNvCxnSpPr>
              <a:cxnSpLocks/>
              <a:stCxn id="107" idx="0"/>
              <a:endCxn id="92" idx="2"/>
            </p:cNvCxnSpPr>
            <p:nvPr/>
          </p:nvCxnSpPr>
          <p:spPr>
            <a:xfrm flipV="1">
              <a:off x="6001477" y="5203300"/>
              <a:ext cx="0" cy="544357"/>
            </a:xfrm>
            <a:prstGeom prst="line">
              <a:avLst/>
            </a:prstGeom>
            <a:ln w="9525">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pic>
          <p:nvPicPr>
            <p:cNvPr id="49" name="Graphic 48">
              <a:extLst>
                <a:ext uri="{FF2B5EF4-FFF2-40B4-BE49-F238E27FC236}">
                  <a16:creationId xmlns:a16="http://schemas.microsoft.com/office/drawing/2014/main" id="{708D6778-7C75-8841-AF8E-0DC7BE9509E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345918" y="4014646"/>
              <a:ext cx="722726" cy="722726"/>
            </a:xfrm>
            <a:prstGeom prst="rect">
              <a:avLst/>
            </a:prstGeom>
          </p:spPr>
        </p:pic>
        <p:pic>
          <p:nvPicPr>
            <p:cNvPr id="54" name="Graphic 53">
              <a:extLst>
                <a:ext uri="{FF2B5EF4-FFF2-40B4-BE49-F238E27FC236}">
                  <a16:creationId xmlns:a16="http://schemas.microsoft.com/office/drawing/2014/main" id="{503EDD9A-249A-F648-B08A-A0FFCE43D66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640114" y="3940289"/>
              <a:ext cx="722726" cy="722726"/>
            </a:xfrm>
            <a:prstGeom prst="rect">
              <a:avLst/>
            </a:prstGeom>
          </p:spPr>
        </p:pic>
        <p:pic>
          <p:nvPicPr>
            <p:cNvPr id="57" name="Graphic 56">
              <a:extLst>
                <a:ext uri="{FF2B5EF4-FFF2-40B4-BE49-F238E27FC236}">
                  <a16:creationId xmlns:a16="http://schemas.microsoft.com/office/drawing/2014/main" id="{43EA3A3B-3900-E647-AA75-0E62A693E3A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012662" y="3981061"/>
              <a:ext cx="722725" cy="722725"/>
            </a:xfrm>
            <a:prstGeom prst="rect">
              <a:avLst/>
            </a:prstGeom>
          </p:spPr>
        </p:pic>
        <p:pic>
          <p:nvPicPr>
            <p:cNvPr id="58" name="Graphic 57">
              <a:extLst>
                <a:ext uri="{FF2B5EF4-FFF2-40B4-BE49-F238E27FC236}">
                  <a16:creationId xmlns:a16="http://schemas.microsoft.com/office/drawing/2014/main" id="{44954288-B078-034F-8CD9-E76DA71380B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562070" y="3931951"/>
              <a:ext cx="711200" cy="711200"/>
            </a:xfrm>
            <a:prstGeom prst="rect">
              <a:avLst/>
            </a:prstGeom>
          </p:spPr>
        </p:pic>
        <p:pic>
          <p:nvPicPr>
            <p:cNvPr id="59" name="Graphic 58">
              <a:extLst>
                <a:ext uri="{FF2B5EF4-FFF2-40B4-BE49-F238E27FC236}">
                  <a16:creationId xmlns:a16="http://schemas.microsoft.com/office/drawing/2014/main" id="{CA155D3C-022B-934E-BB26-E9F088B933A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005004" y="3595346"/>
              <a:ext cx="711200" cy="711200"/>
            </a:xfrm>
            <a:prstGeom prst="rect">
              <a:avLst/>
            </a:prstGeom>
          </p:spPr>
        </p:pic>
        <p:pic>
          <p:nvPicPr>
            <p:cNvPr id="60" name="Graphic 59">
              <a:extLst>
                <a:ext uri="{FF2B5EF4-FFF2-40B4-BE49-F238E27FC236}">
                  <a16:creationId xmlns:a16="http://schemas.microsoft.com/office/drawing/2014/main" id="{DCDCB276-9B8D-954F-B10B-024EE2185EB0}"/>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532734" y="1539102"/>
              <a:ext cx="740597" cy="740597"/>
            </a:xfrm>
            <a:prstGeom prst="rect">
              <a:avLst/>
            </a:prstGeom>
          </p:spPr>
        </p:pic>
        <p:sp>
          <p:nvSpPr>
            <p:cNvPr id="61" name="TextBox 60">
              <a:extLst>
                <a:ext uri="{FF2B5EF4-FFF2-40B4-BE49-F238E27FC236}">
                  <a16:creationId xmlns:a16="http://schemas.microsoft.com/office/drawing/2014/main" id="{B7D9AD46-09C2-8B4A-85C4-1D92DB4AE985}"/>
                </a:ext>
              </a:extLst>
            </p:cNvPr>
            <p:cNvSpPr txBox="1"/>
            <p:nvPr/>
          </p:nvSpPr>
          <p:spPr>
            <a:xfrm>
              <a:off x="5173553" y="1791175"/>
              <a:ext cx="1857712" cy="400110"/>
            </a:xfrm>
            <a:prstGeom prst="rect">
              <a:avLst/>
            </a:prstGeom>
            <a:noFill/>
          </p:spPr>
          <p:txBody>
            <a:bodyPr wrap="square" rtlCol="0">
              <a:spAutoFit/>
            </a:bodyPr>
            <a:lstStyle/>
            <a:p>
              <a:pPr algn="ctr"/>
              <a:r>
                <a:rPr lang="en-US" sz="2000" b="1" dirty="0"/>
                <a:t>AWS account</a:t>
              </a:r>
            </a:p>
          </p:txBody>
        </p:sp>
      </p:grpSp>
    </p:spTree>
    <p:custDataLst>
      <p:tags r:id="rId1"/>
    </p:custDataLst>
    <p:extLst>
      <p:ext uri="{BB962C8B-B14F-4D97-AF65-F5344CB8AC3E}">
        <p14:creationId xmlns:p14="http://schemas.microsoft.com/office/powerpoint/2010/main" val="12710343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59DAD90-EC3E-EA46-9DC7-1F2261B8BA84}"/>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3" name="Slide Number Placeholder 2">
            <a:extLst>
              <a:ext uri="{FF2B5EF4-FFF2-40B4-BE49-F238E27FC236}">
                <a16:creationId xmlns:a16="http://schemas.microsoft.com/office/drawing/2014/main" id="{24C9B835-4E5B-8D47-9CFC-533ADAB1CB13}"/>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pPr/>
              <a:t>54</a:t>
            </a:fld>
            <a:endParaRPr lang="en-US" dirty="0"/>
          </a:p>
        </p:txBody>
      </p:sp>
      <p:pic>
        <p:nvPicPr>
          <p:cNvPr id="4" name="Picture 3">
            <a:extLst>
              <a:ext uri="{FF2B5EF4-FFF2-40B4-BE49-F238E27FC236}">
                <a16:creationId xmlns:a16="http://schemas.microsoft.com/office/drawing/2014/main" id="{425E8405-D4BA-7847-9F9B-BD8A99A69246}"/>
              </a:ext>
              <a:ext uri="{C183D7F6-B498-43B3-948B-1728B52AA6E4}">
                <adec:decorative xmlns:adec="http://schemas.microsoft.com/office/drawing/2017/decorative" val="1"/>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l="-126"/>
          <a:stretch/>
        </p:blipFill>
        <p:spPr>
          <a:xfrm>
            <a:off x="-60960" y="1920240"/>
            <a:ext cx="12252960" cy="4358640"/>
          </a:xfrm>
          <a:prstGeom prst="rect">
            <a:avLst/>
          </a:prstGeom>
        </p:spPr>
      </p:pic>
      <p:sp>
        <p:nvSpPr>
          <p:cNvPr id="8" name="Title 5">
            <a:extLst>
              <a:ext uri="{FF2B5EF4-FFF2-40B4-BE49-F238E27FC236}">
                <a16:creationId xmlns:a16="http://schemas.microsoft.com/office/drawing/2014/main" id="{E2649A16-71FE-704E-AE3D-37A2D88068C4}"/>
              </a:ext>
            </a:extLst>
          </p:cNvPr>
          <p:cNvSpPr txBox="1">
            <a:spLocks/>
          </p:cNvSpPr>
          <p:nvPr/>
        </p:nvSpPr>
        <p:spPr>
          <a:xfrm>
            <a:off x="6617368" y="2168012"/>
            <a:ext cx="5155532" cy="384932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mj-lt"/>
                <a:ea typeface="Amazon Ember" panose="02000000000000000000" pitchFamily="2" charset="0"/>
              </a:rPr>
              <a:t>Begin Lab 1: Introduction to AWS IAM</a:t>
            </a:r>
          </a:p>
        </p:txBody>
      </p:sp>
      <p:grpSp>
        <p:nvGrpSpPr>
          <p:cNvPr id="9" name="Group 8" descr="A stopwatch icon.">
            <a:extLst>
              <a:ext uri="{FF2B5EF4-FFF2-40B4-BE49-F238E27FC236}">
                <a16:creationId xmlns:a16="http://schemas.microsoft.com/office/drawing/2014/main" id="{10DC9E4A-8285-4049-983B-7423DA3CE8FF}"/>
              </a:ext>
            </a:extLst>
          </p:cNvPr>
          <p:cNvGrpSpPr/>
          <p:nvPr/>
        </p:nvGrpSpPr>
        <p:grpSpPr>
          <a:xfrm>
            <a:off x="419099" y="579120"/>
            <a:ext cx="834514" cy="953731"/>
            <a:chOff x="11271015" y="5905029"/>
            <a:chExt cx="403626" cy="461287"/>
          </a:xfrm>
        </p:grpSpPr>
        <p:sp>
          <p:nvSpPr>
            <p:cNvPr id="10" name="Oval 9">
              <a:extLst>
                <a:ext uri="{FF2B5EF4-FFF2-40B4-BE49-F238E27FC236}">
                  <a16:creationId xmlns:a16="http://schemas.microsoft.com/office/drawing/2014/main" id="{AAC56321-5D68-4446-BED2-5F762D71FEF3}"/>
                </a:ext>
              </a:extLst>
            </p:cNvPr>
            <p:cNvSpPr/>
            <p:nvPr/>
          </p:nvSpPr>
          <p:spPr>
            <a:xfrm>
              <a:off x="11307093" y="5998845"/>
              <a:ext cx="331470" cy="333181"/>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a:extLst>
                <a:ext uri="{FF2B5EF4-FFF2-40B4-BE49-F238E27FC236}">
                  <a16:creationId xmlns:a16="http://schemas.microsoft.com/office/drawing/2014/main" id="{45C163E9-58FA-F745-9B8A-FE0E60F9CF77}"/>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11271015" y="5905029"/>
              <a:ext cx="403626" cy="461287"/>
            </a:xfrm>
            <a:prstGeom prst="rect">
              <a:avLst/>
            </a:prstGeom>
          </p:spPr>
        </p:pic>
      </p:grpSp>
      <p:sp>
        <p:nvSpPr>
          <p:cNvPr id="12" name="TextBox 11">
            <a:extLst>
              <a:ext uri="{FF2B5EF4-FFF2-40B4-BE49-F238E27FC236}">
                <a16:creationId xmlns:a16="http://schemas.microsoft.com/office/drawing/2014/main" id="{93CB1352-7A73-A74D-9F66-0C5041597E9C}"/>
              </a:ext>
            </a:extLst>
          </p:cNvPr>
          <p:cNvSpPr txBox="1"/>
          <p:nvPr/>
        </p:nvSpPr>
        <p:spPr>
          <a:xfrm>
            <a:off x="836356" y="1225074"/>
            <a:ext cx="1926530" cy="338554"/>
          </a:xfrm>
          <a:prstGeom prst="rect">
            <a:avLst/>
          </a:prstGeom>
          <a:noFill/>
        </p:spPr>
        <p:txBody>
          <a:bodyPr wrap="square" rtlCol="0">
            <a:spAutoFit/>
          </a:bodyPr>
          <a:lstStyle/>
          <a:p>
            <a:pPr algn="ctr"/>
            <a:r>
              <a:rPr lang="en-US" sz="1600" dirty="0">
                <a:ea typeface="Amazon Ember Light" panose="020B0403020204020204" pitchFamily="34" charset="0"/>
                <a:cs typeface="Amazon Ember Light" panose="020B0403020204020204" pitchFamily="34" charset="0"/>
              </a:rPr>
              <a:t>~ 40 minutes</a:t>
            </a:r>
          </a:p>
        </p:txBody>
      </p:sp>
      <p:sp>
        <p:nvSpPr>
          <p:cNvPr id="14" name="Title 13">
            <a:extLst>
              <a:ext uri="{FF2B5EF4-FFF2-40B4-BE49-F238E27FC236}">
                <a16:creationId xmlns:a16="http://schemas.microsoft.com/office/drawing/2014/main" id="{062620F9-9E23-8345-BF0E-52EDCFD48FFE}"/>
              </a:ext>
            </a:extLst>
          </p:cNvPr>
          <p:cNvSpPr>
            <a:spLocks noGrp="1"/>
          </p:cNvSpPr>
          <p:nvPr>
            <p:ph type="title" idx="4294967295"/>
          </p:nvPr>
        </p:nvSpPr>
        <p:spPr/>
        <p:txBody>
          <a:bodyPr>
            <a:normAutofit/>
          </a:bodyPr>
          <a:lstStyle/>
          <a:p>
            <a:pPr algn="r"/>
            <a:r>
              <a:rPr lang="en-US" sz="800" dirty="0">
                <a:solidFill>
                  <a:schemeClr val="bg2"/>
                </a:solidFill>
              </a:rPr>
              <a:t>Begin Lab 1: Introduction</a:t>
            </a:r>
            <a:r>
              <a:rPr lang="en-US" sz="800" baseline="0" dirty="0">
                <a:solidFill>
                  <a:schemeClr val="bg2"/>
                </a:solidFill>
              </a:rPr>
              <a:t> to AWS IAM</a:t>
            </a:r>
            <a:endParaRPr lang="en-US" sz="800" dirty="0">
              <a:solidFill>
                <a:schemeClr val="bg2"/>
              </a:solidFill>
            </a:endParaRPr>
          </a:p>
        </p:txBody>
      </p:sp>
    </p:spTree>
    <p:custDataLst>
      <p:tags r:id="rId1"/>
    </p:custDataLst>
    <p:extLst>
      <p:ext uri="{BB962C8B-B14F-4D97-AF65-F5344CB8AC3E}">
        <p14:creationId xmlns:p14="http://schemas.microsoft.com/office/powerpoint/2010/main" val="82094909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89D4C57-8ACE-7A46-BE45-25F2ADAE9651}"/>
              </a:ext>
            </a:extLst>
          </p:cNvPr>
          <p:cNvSpPr>
            <a:spLocks noGrp="1"/>
          </p:cNvSpPr>
          <p:nvPr>
            <p:ph type="title"/>
          </p:nvPr>
        </p:nvSpPr>
        <p:spPr>
          <a:xfrm>
            <a:off x="419100" y="2420133"/>
            <a:ext cx="3735456" cy="2017734"/>
          </a:xfrm>
        </p:spPr>
        <p:txBody>
          <a:bodyPr/>
          <a:lstStyle/>
          <a:p>
            <a:r>
              <a:rPr lang="en-US" sz="4000" dirty="0">
                <a:latin typeface="+mj-lt"/>
              </a:rPr>
              <a:t>Lab debrief: </a:t>
            </a:r>
            <a:br>
              <a:rPr lang="en-US" sz="4000" dirty="0">
                <a:latin typeface="+mj-lt"/>
              </a:rPr>
            </a:br>
            <a:r>
              <a:rPr lang="en-US" sz="4000" dirty="0">
                <a:latin typeface="+mj-lt"/>
              </a:rPr>
              <a:t>Key takeaways</a:t>
            </a:r>
          </a:p>
        </p:txBody>
      </p:sp>
      <p:sp>
        <p:nvSpPr>
          <p:cNvPr id="3" name="Slide Number Placeholder 2">
            <a:extLst>
              <a:ext uri="{FF2B5EF4-FFF2-40B4-BE49-F238E27FC236}">
                <a16:creationId xmlns:a16="http://schemas.microsoft.com/office/drawing/2014/main" id="{51DB29AB-AD97-C840-8439-66F28982EBFC}"/>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55</a:t>
            </a:fld>
            <a:endParaRPr lang="en-US" dirty="0"/>
          </a:p>
        </p:txBody>
      </p:sp>
      <p:pic>
        <p:nvPicPr>
          <p:cNvPr id="5" name="Picture 4">
            <a:extLst>
              <a:ext uri="{FF2B5EF4-FFF2-40B4-BE49-F238E27FC236}">
                <a16:creationId xmlns:a16="http://schemas.microsoft.com/office/drawing/2014/main" id="{79125E67-2530-304C-9CF1-F3BC25E3B1E2}"/>
              </a:ext>
              <a:ext uri="{C183D7F6-B498-43B3-948B-1728B52AA6E4}">
                <adec:decorative xmlns:adec="http://schemas.microsoft.com/office/drawing/2017/decorative" val="1"/>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4154556" y="1168065"/>
            <a:ext cx="7421479" cy="4947653"/>
          </a:xfrm>
          <a:prstGeom prst="rect">
            <a:avLst/>
          </a:prstGeom>
          <a:ln>
            <a:solidFill>
              <a:schemeClr val="accent1"/>
            </a:solidFill>
          </a:ln>
        </p:spPr>
      </p:pic>
      <p:sp>
        <p:nvSpPr>
          <p:cNvPr id="2" name="Footer Placeholder 1">
            <a:extLst>
              <a:ext uri="{FF2B5EF4-FFF2-40B4-BE49-F238E27FC236}">
                <a16:creationId xmlns:a16="http://schemas.microsoft.com/office/drawing/2014/main" id="{21F4AD83-111D-E948-8D8A-FA2A918C2EFE}"/>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Tree>
    <p:custDataLst>
      <p:tags r:id="rId1"/>
    </p:custDataLst>
    <p:extLst>
      <p:ext uri="{BB962C8B-B14F-4D97-AF65-F5344CB8AC3E}">
        <p14:creationId xmlns:p14="http://schemas.microsoft.com/office/powerpoint/2010/main" val="102537553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B52655-02E1-5E49-8117-91751919ACE5}"/>
              </a:ext>
            </a:extLst>
          </p:cNvPr>
          <p:cNvSpPr>
            <a:spLocks noGrp="1"/>
          </p:cNvSpPr>
          <p:nvPr>
            <p:ph type="title"/>
          </p:nvPr>
        </p:nvSpPr>
        <p:spPr/>
        <p:txBody>
          <a:bodyPr/>
          <a:lstStyle/>
          <a:p>
            <a:r>
              <a:rPr lang="en-US" sz="4000" dirty="0"/>
              <a:t>Section 4: Securing accounts</a:t>
            </a:r>
          </a:p>
        </p:txBody>
      </p:sp>
      <p:sp>
        <p:nvSpPr>
          <p:cNvPr id="3" name="Text Placeholder 2">
            <a:extLst>
              <a:ext uri="{FF2B5EF4-FFF2-40B4-BE49-F238E27FC236}">
                <a16:creationId xmlns:a16="http://schemas.microsoft.com/office/drawing/2014/main" id="{DAECDC7C-D9FE-8744-AB85-3C316E17754B}"/>
              </a:ext>
            </a:extLst>
          </p:cNvPr>
          <p:cNvSpPr>
            <a:spLocks noGrp="1"/>
          </p:cNvSpPr>
          <p:nvPr>
            <p:ph type="body" sz="quarter" idx="10"/>
          </p:nvPr>
        </p:nvSpPr>
        <p:spPr/>
        <p:txBody>
          <a:bodyPr/>
          <a:lstStyle/>
          <a:p>
            <a:r>
              <a:rPr lang="en-US" dirty="0"/>
              <a:t>Module 4: AWS Cloud Security</a:t>
            </a:r>
          </a:p>
          <a:p>
            <a:endParaRPr lang="en-US" dirty="0"/>
          </a:p>
        </p:txBody>
      </p:sp>
      <p:sp>
        <p:nvSpPr>
          <p:cNvPr id="4" name="Footer Placeholder 3">
            <a:extLst>
              <a:ext uri="{FF2B5EF4-FFF2-40B4-BE49-F238E27FC236}">
                <a16:creationId xmlns:a16="http://schemas.microsoft.com/office/drawing/2014/main" id="{111EFB2D-EB78-7141-8973-BCD5A21FE909}"/>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Tree>
    <p:custDataLst>
      <p:tags r:id="rId1"/>
    </p:custDataLst>
    <p:extLst>
      <p:ext uri="{BB962C8B-B14F-4D97-AF65-F5344CB8AC3E}">
        <p14:creationId xmlns:p14="http://schemas.microsoft.com/office/powerpoint/2010/main" val="222771670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37A28D1-E527-2F4D-A1B3-E479EEAADFCC}"/>
              </a:ext>
            </a:extLst>
          </p:cNvPr>
          <p:cNvSpPr>
            <a:spLocks noGrp="1"/>
          </p:cNvSpPr>
          <p:nvPr>
            <p:ph type="title"/>
          </p:nvPr>
        </p:nvSpPr>
        <p:spPr/>
        <p:txBody>
          <a:bodyPr/>
          <a:lstStyle/>
          <a:p>
            <a:r>
              <a:rPr lang="en-US" dirty="0"/>
              <a:t>AWS Organizations</a:t>
            </a:r>
          </a:p>
        </p:txBody>
      </p:sp>
      <p:sp>
        <p:nvSpPr>
          <p:cNvPr id="6" name="Content Placeholder 5">
            <a:extLst>
              <a:ext uri="{FF2B5EF4-FFF2-40B4-BE49-F238E27FC236}">
                <a16:creationId xmlns:a16="http://schemas.microsoft.com/office/drawing/2014/main" id="{7FE494F3-CA29-3C4C-9D7E-FC0755475D23}"/>
              </a:ext>
            </a:extLst>
          </p:cNvPr>
          <p:cNvSpPr>
            <a:spLocks noGrp="1"/>
          </p:cNvSpPr>
          <p:nvPr>
            <p:ph idx="1"/>
          </p:nvPr>
        </p:nvSpPr>
        <p:spPr>
          <a:xfrm>
            <a:off x="419100" y="1528175"/>
            <a:ext cx="9469967" cy="4648788"/>
          </a:xfrm>
        </p:spPr>
        <p:txBody>
          <a:bodyPr/>
          <a:lstStyle/>
          <a:p>
            <a:r>
              <a:rPr lang="en-US" sz="2400" b="1" dirty="0">
                <a:solidFill>
                  <a:schemeClr val="accent5"/>
                </a:solidFill>
              </a:rPr>
              <a:t>AWS Organizations </a:t>
            </a:r>
            <a:r>
              <a:rPr lang="en-US" sz="2400" dirty="0"/>
              <a:t>enables you to consolidate multiple AWS accounts so that you centrally manage them.</a:t>
            </a:r>
          </a:p>
          <a:p>
            <a:pPr lvl="1"/>
            <a:endParaRPr lang="en-US" sz="2000" dirty="0"/>
          </a:p>
          <a:p>
            <a:r>
              <a:rPr lang="en-US" sz="2400" dirty="0">
                <a:solidFill>
                  <a:schemeClr val="accent6"/>
                </a:solidFill>
              </a:rPr>
              <a:t>Security features</a:t>
            </a:r>
            <a:r>
              <a:rPr lang="en-US" sz="2400" dirty="0"/>
              <a:t> of AWS Organizations:</a:t>
            </a:r>
            <a:br>
              <a:rPr lang="en-US" sz="2400" dirty="0"/>
            </a:br>
            <a:endParaRPr lang="en-US" sz="2400" dirty="0"/>
          </a:p>
          <a:p>
            <a:pPr lvl="1"/>
            <a:r>
              <a:rPr lang="en-US" sz="2000" b="1" dirty="0">
                <a:solidFill>
                  <a:schemeClr val="accent5"/>
                </a:solidFill>
              </a:rPr>
              <a:t>Group AWS accounts into organizational units</a:t>
            </a:r>
            <a:r>
              <a:rPr lang="en-US" sz="2000" dirty="0"/>
              <a:t> (OUs) and attach different access policies to each OU.</a:t>
            </a:r>
          </a:p>
          <a:p>
            <a:pPr lvl="1"/>
            <a:endParaRPr lang="en-US" sz="2000" dirty="0"/>
          </a:p>
          <a:p>
            <a:pPr lvl="1"/>
            <a:r>
              <a:rPr lang="en-US" sz="2000" b="1" dirty="0">
                <a:solidFill>
                  <a:schemeClr val="accent5"/>
                </a:solidFill>
              </a:rPr>
              <a:t>Integration and support for IAM</a:t>
            </a:r>
          </a:p>
          <a:p>
            <a:pPr lvl="2"/>
            <a:r>
              <a:rPr lang="en-US" sz="1800" dirty="0"/>
              <a:t>Permissions to a user are the intersection of what is allowed by AWS Organizations and what is granted by IAM in that account.</a:t>
            </a:r>
          </a:p>
          <a:p>
            <a:pPr lvl="2"/>
            <a:endParaRPr lang="en-US" sz="1800" dirty="0"/>
          </a:p>
          <a:p>
            <a:pPr lvl="1"/>
            <a:r>
              <a:rPr lang="en-US" sz="2000" b="1" dirty="0">
                <a:solidFill>
                  <a:schemeClr val="accent5"/>
                </a:solidFill>
              </a:rPr>
              <a:t>Use service control policies</a:t>
            </a:r>
            <a:r>
              <a:rPr lang="en-US" sz="2000" dirty="0"/>
              <a:t> to establish control over the AWS services and API actions that each AWS account can access </a:t>
            </a:r>
          </a:p>
        </p:txBody>
      </p:sp>
      <p:sp>
        <p:nvSpPr>
          <p:cNvPr id="4" name="Footer Placeholder 3">
            <a:extLst>
              <a:ext uri="{FF2B5EF4-FFF2-40B4-BE49-F238E27FC236}">
                <a16:creationId xmlns:a16="http://schemas.microsoft.com/office/drawing/2014/main" id="{2ADFEBCC-AEB0-AF44-9D76-96DA4417EB5C}"/>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7" name="TextBox 6">
            <a:extLst>
              <a:ext uri="{FF2B5EF4-FFF2-40B4-BE49-F238E27FC236}">
                <a16:creationId xmlns:a16="http://schemas.microsoft.com/office/drawing/2014/main" id="{9A72C5B2-A015-1B43-9824-23DC9AA64443}"/>
              </a:ext>
            </a:extLst>
          </p:cNvPr>
          <p:cNvSpPr txBox="1"/>
          <p:nvPr/>
        </p:nvSpPr>
        <p:spPr>
          <a:xfrm>
            <a:off x="9470996" y="2235850"/>
            <a:ext cx="2301904" cy="338554"/>
          </a:xfrm>
          <a:prstGeom prst="rect">
            <a:avLst/>
          </a:prstGeom>
          <a:noFill/>
        </p:spPr>
        <p:txBody>
          <a:bodyPr wrap="square" rtlCol="0">
            <a:spAutoFit/>
          </a:bodyPr>
          <a:lstStyle/>
          <a:p>
            <a:pPr algn="ctr"/>
            <a:r>
              <a:rPr lang="en-US" sz="1600" b="1" dirty="0"/>
              <a:t>AWS Organizations</a:t>
            </a:r>
          </a:p>
        </p:txBody>
      </p:sp>
      <p:pic>
        <p:nvPicPr>
          <p:cNvPr id="8" name="Graphic 7">
            <a:extLst>
              <a:ext uri="{FF2B5EF4-FFF2-40B4-BE49-F238E27FC236}">
                <a16:creationId xmlns:a16="http://schemas.microsoft.com/office/drawing/2014/main" id="{DF066CE6-0A28-4948-B696-4A7ABE24C0BE}"/>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266348" y="1528175"/>
            <a:ext cx="711200" cy="711200"/>
          </a:xfrm>
          <a:prstGeom prst="rect">
            <a:avLst/>
          </a:prstGeom>
        </p:spPr>
      </p:pic>
      <p:sp>
        <p:nvSpPr>
          <p:cNvPr id="9" name="Slide Number Placeholder 8">
            <a:extLst>
              <a:ext uri="{FF2B5EF4-FFF2-40B4-BE49-F238E27FC236}">
                <a16:creationId xmlns:a16="http://schemas.microsoft.com/office/drawing/2014/main" id="{26B9065C-5B47-994B-933F-04BBD6C88090}"/>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57</a:t>
            </a:fld>
            <a:endParaRPr lang="en-US" dirty="0"/>
          </a:p>
        </p:txBody>
      </p:sp>
    </p:spTree>
    <p:custDataLst>
      <p:tags r:id="rId1"/>
    </p:custDataLst>
    <p:extLst>
      <p:ext uri="{BB962C8B-B14F-4D97-AF65-F5344CB8AC3E}">
        <p14:creationId xmlns:p14="http://schemas.microsoft.com/office/powerpoint/2010/main" val="18882414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573E1F-0F0B-E945-8347-15CF6902DD33}"/>
              </a:ext>
            </a:extLst>
          </p:cNvPr>
          <p:cNvSpPr>
            <a:spLocks noGrp="1"/>
          </p:cNvSpPr>
          <p:nvPr>
            <p:ph type="title"/>
          </p:nvPr>
        </p:nvSpPr>
        <p:spPr/>
        <p:txBody>
          <a:bodyPr/>
          <a:lstStyle/>
          <a:p>
            <a:r>
              <a:rPr lang="en-US" sz="3600" dirty="0"/>
              <a:t>AWS Organizations: Service control policies</a:t>
            </a:r>
          </a:p>
        </p:txBody>
      </p:sp>
      <p:sp>
        <p:nvSpPr>
          <p:cNvPr id="3" name="Content Placeholder 2">
            <a:extLst>
              <a:ext uri="{FF2B5EF4-FFF2-40B4-BE49-F238E27FC236}">
                <a16:creationId xmlns:a16="http://schemas.microsoft.com/office/drawing/2014/main" id="{F35CF6C4-A8CE-AC4E-BC4F-89359A612B22}"/>
              </a:ext>
            </a:extLst>
          </p:cNvPr>
          <p:cNvSpPr>
            <a:spLocks noGrp="1"/>
          </p:cNvSpPr>
          <p:nvPr>
            <p:ph idx="1"/>
          </p:nvPr>
        </p:nvSpPr>
        <p:spPr/>
        <p:txBody>
          <a:bodyPr/>
          <a:lstStyle/>
          <a:p>
            <a:r>
              <a:rPr lang="en-US" b="1" dirty="0">
                <a:solidFill>
                  <a:schemeClr val="accent5"/>
                </a:solidFill>
              </a:rPr>
              <a:t>Service control policies (SCPs) </a:t>
            </a:r>
            <a:r>
              <a:rPr lang="en-US" dirty="0"/>
              <a:t>offer centralized control over accounts.</a:t>
            </a:r>
          </a:p>
          <a:p>
            <a:pPr lvl="1"/>
            <a:r>
              <a:rPr lang="en-US" dirty="0"/>
              <a:t>Limit permissions that are available in an account that is part of an organization.</a:t>
            </a:r>
          </a:p>
          <a:p>
            <a:pPr lvl="1"/>
            <a:endParaRPr lang="en-US" dirty="0"/>
          </a:p>
          <a:p>
            <a:r>
              <a:rPr lang="en-US" dirty="0"/>
              <a:t>Ensures that accounts comply with access control guidelines.</a:t>
            </a:r>
          </a:p>
          <a:p>
            <a:pPr lvl="1"/>
            <a:endParaRPr lang="en-US" dirty="0"/>
          </a:p>
          <a:p>
            <a:r>
              <a:rPr lang="en-US" dirty="0"/>
              <a:t>SCPs are </a:t>
            </a:r>
            <a:r>
              <a:rPr lang="en-US" i="1" dirty="0"/>
              <a:t>similar</a:t>
            </a:r>
            <a:r>
              <a:rPr lang="en-US" dirty="0"/>
              <a:t> to IAM permissions policies – </a:t>
            </a:r>
          </a:p>
          <a:p>
            <a:pPr lvl="1"/>
            <a:r>
              <a:rPr lang="en-US" dirty="0"/>
              <a:t>They use similar syntax.</a:t>
            </a:r>
          </a:p>
          <a:p>
            <a:pPr lvl="1"/>
            <a:r>
              <a:rPr lang="en-US" dirty="0"/>
              <a:t>However, an SCP never grants permissions. </a:t>
            </a:r>
          </a:p>
          <a:p>
            <a:pPr lvl="1"/>
            <a:r>
              <a:rPr lang="en-US" dirty="0"/>
              <a:t>Instead, SCPs </a:t>
            </a:r>
            <a:r>
              <a:rPr lang="en-US" dirty="0">
                <a:solidFill>
                  <a:schemeClr val="accent6"/>
                </a:solidFill>
              </a:rPr>
              <a:t>specify the maximum permissions </a:t>
            </a:r>
            <a:r>
              <a:rPr lang="en-US" dirty="0"/>
              <a:t>for an organization. </a:t>
            </a:r>
          </a:p>
        </p:txBody>
      </p:sp>
      <p:sp>
        <p:nvSpPr>
          <p:cNvPr id="4" name="Slide Number Placeholder 3">
            <a:extLst>
              <a:ext uri="{FF2B5EF4-FFF2-40B4-BE49-F238E27FC236}">
                <a16:creationId xmlns:a16="http://schemas.microsoft.com/office/drawing/2014/main" id="{4C3F62DA-00F1-184A-93A6-171345B1964C}"/>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pPr/>
              <a:t>58</a:t>
            </a:fld>
            <a:endParaRPr lang="en-US" dirty="0"/>
          </a:p>
        </p:txBody>
      </p:sp>
      <p:sp>
        <p:nvSpPr>
          <p:cNvPr id="5" name="Footer Placeholder 4">
            <a:extLst>
              <a:ext uri="{FF2B5EF4-FFF2-40B4-BE49-F238E27FC236}">
                <a16:creationId xmlns:a16="http://schemas.microsoft.com/office/drawing/2014/main" id="{48EB6A90-C6A3-6748-89A8-10E5F0A8EB09}"/>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Tree>
    <p:custDataLst>
      <p:tags r:id="rId1"/>
    </p:custDataLst>
    <p:extLst>
      <p:ext uri="{BB962C8B-B14F-4D97-AF65-F5344CB8AC3E}">
        <p14:creationId xmlns:p14="http://schemas.microsoft.com/office/powerpoint/2010/main" val="194626818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65A5D0-0165-9F4E-8686-2C17725D0533}"/>
              </a:ext>
            </a:extLst>
          </p:cNvPr>
          <p:cNvSpPr>
            <a:spLocks noGrp="1"/>
          </p:cNvSpPr>
          <p:nvPr>
            <p:ph type="title"/>
          </p:nvPr>
        </p:nvSpPr>
        <p:spPr/>
        <p:txBody>
          <a:bodyPr/>
          <a:lstStyle/>
          <a:p>
            <a:r>
              <a:rPr lang="en-US" sz="3600" dirty="0"/>
              <a:t>AWS Key Management Service (AWS KMS)</a:t>
            </a:r>
          </a:p>
        </p:txBody>
      </p:sp>
      <p:sp>
        <p:nvSpPr>
          <p:cNvPr id="3" name="Content Placeholder 2">
            <a:extLst>
              <a:ext uri="{FF2B5EF4-FFF2-40B4-BE49-F238E27FC236}">
                <a16:creationId xmlns:a16="http://schemas.microsoft.com/office/drawing/2014/main" id="{8A518922-1DAB-F042-AA87-B92522378D97}"/>
              </a:ext>
            </a:extLst>
          </p:cNvPr>
          <p:cNvSpPr>
            <a:spLocks noGrp="1"/>
          </p:cNvSpPr>
          <p:nvPr>
            <p:ph idx="1"/>
          </p:nvPr>
        </p:nvSpPr>
        <p:spPr>
          <a:xfrm>
            <a:off x="419099" y="1528175"/>
            <a:ext cx="11208793" cy="4648788"/>
          </a:xfrm>
        </p:spPr>
        <p:txBody>
          <a:bodyPr/>
          <a:lstStyle/>
          <a:p>
            <a:pPr marL="0" indent="0">
              <a:buNone/>
            </a:pPr>
            <a:r>
              <a:rPr lang="en-US" b="1" dirty="0">
                <a:solidFill>
                  <a:schemeClr val="accent5"/>
                </a:solidFill>
                <a:latin typeface="+mn-lt"/>
                <a:ea typeface="Amazon Ember" panose="02000000000000000000" pitchFamily="2" charset="0"/>
              </a:rPr>
              <a:t>AWS Key Management Service (AWS KMS) </a:t>
            </a:r>
            <a:r>
              <a:rPr lang="en-US" dirty="0"/>
              <a:t>features:</a:t>
            </a:r>
          </a:p>
          <a:p>
            <a:pPr lvl="1">
              <a:lnSpc>
                <a:spcPct val="150000"/>
              </a:lnSpc>
            </a:pPr>
            <a:r>
              <a:rPr lang="en-US" dirty="0"/>
              <a:t>Enables you to </a:t>
            </a:r>
            <a:r>
              <a:rPr lang="en-US" b="1" dirty="0">
                <a:solidFill>
                  <a:schemeClr val="accent5"/>
                </a:solidFill>
              </a:rPr>
              <a:t>create and manage encryption keys</a:t>
            </a:r>
          </a:p>
          <a:p>
            <a:pPr lvl="1">
              <a:lnSpc>
                <a:spcPct val="150000"/>
              </a:lnSpc>
            </a:pPr>
            <a:r>
              <a:rPr lang="en-US" dirty="0"/>
              <a:t>Enables you to control the use of encryption across AWS services and in your applications.</a:t>
            </a:r>
          </a:p>
          <a:p>
            <a:pPr lvl="1">
              <a:lnSpc>
                <a:spcPct val="150000"/>
              </a:lnSpc>
            </a:pPr>
            <a:r>
              <a:rPr lang="en-US" dirty="0"/>
              <a:t>Integrates with AWS CloudTrail to log all key usage.</a:t>
            </a:r>
          </a:p>
          <a:p>
            <a:pPr lvl="1">
              <a:lnSpc>
                <a:spcPct val="150000"/>
              </a:lnSpc>
            </a:pPr>
            <a:r>
              <a:rPr lang="en-US" dirty="0"/>
              <a:t>Uses hardware security modules (HSMs) that are validated by Federal Information Processing Standards (FIPS) 140-2 to protect keys</a:t>
            </a:r>
          </a:p>
        </p:txBody>
      </p:sp>
      <p:sp>
        <p:nvSpPr>
          <p:cNvPr id="4" name="Slide Number Placeholder 3">
            <a:extLst>
              <a:ext uri="{FF2B5EF4-FFF2-40B4-BE49-F238E27FC236}">
                <a16:creationId xmlns:a16="http://schemas.microsoft.com/office/drawing/2014/main" id="{40680A18-D30F-E541-92FF-5ECA5818AF8A}"/>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59</a:t>
            </a:fld>
            <a:endParaRPr lang="en-US" dirty="0"/>
          </a:p>
        </p:txBody>
      </p:sp>
      <p:sp>
        <p:nvSpPr>
          <p:cNvPr id="5" name="Footer Placeholder 4">
            <a:extLst>
              <a:ext uri="{FF2B5EF4-FFF2-40B4-BE49-F238E27FC236}">
                <a16:creationId xmlns:a16="http://schemas.microsoft.com/office/drawing/2014/main" id="{136B153D-74AE-6C45-AA20-3D7913FCDF7A}"/>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6" name="TextBox 5">
            <a:extLst>
              <a:ext uri="{FF2B5EF4-FFF2-40B4-BE49-F238E27FC236}">
                <a16:creationId xmlns:a16="http://schemas.microsoft.com/office/drawing/2014/main" id="{EA5A66B3-14E1-C344-A377-33A44AD00E0A}"/>
              </a:ext>
            </a:extLst>
          </p:cNvPr>
          <p:cNvSpPr txBox="1"/>
          <p:nvPr/>
        </p:nvSpPr>
        <p:spPr>
          <a:xfrm>
            <a:off x="9702061" y="5586632"/>
            <a:ext cx="2301904" cy="584775"/>
          </a:xfrm>
          <a:prstGeom prst="rect">
            <a:avLst/>
          </a:prstGeom>
          <a:noFill/>
        </p:spPr>
        <p:txBody>
          <a:bodyPr wrap="square" rtlCol="0">
            <a:spAutoFit/>
          </a:bodyPr>
          <a:lstStyle/>
          <a:p>
            <a:pPr algn="ctr"/>
            <a:r>
              <a:rPr lang="en-US" sz="1600" dirty="0"/>
              <a:t>AWS Key Management Service (AWS KMS)</a:t>
            </a:r>
          </a:p>
        </p:txBody>
      </p:sp>
      <p:pic>
        <p:nvPicPr>
          <p:cNvPr id="7" name="Graphic 6">
            <a:extLst>
              <a:ext uri="{FF2B5EF4-FFF2-40B4-BE49-F238E27FC236}">
                <a16:creationId xmlns:a16="http://schemas.microsoft.com/office/drawing/2014/main" id="{15D38719-12F2-1244-84EC-7BAB179FD016}"/>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500868" y="4830572"/>
            <a:ext cx="711200" cy="711200"/>
          </a:xfrm>
          <a:prstGeom prst="rect">
            <a:avLst/>
          </a:prstGeom>
        </p:spPr>
      </p:pic>
    </p:spTree>
    <p:custDataLst>
      <p:tags r:id="rId1"/>
    </p:custDataLst>
    <p:extLst>
      <p:ext uri="{BB962C8B-B14F-4D97-AF65-F5344CB8AC3E}">
        <p14:creationId xmlns:p14="http://schemas.microsoft.com/office/powerpoint/2010/main" val="33451265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800" dirty="0">
                <a:latin typeface="+mj-lt"/>
              </a:rPr>
              <a:t>AWS responsibility: Security </a:t>
            </a:r>
            <a:r>
              <a:rPr lang="en-US" sz="3800" i="1" dirty="0">
                <a:latin typeface="+mj-lt"/>
                <a:ea typeface="Amazon Ember Medium" panose="020B0603020204030204" pitchFamily="34" charset="0"/>
                <a:cs typeface="Amazon Ember Medium" panose="020B0603020204030204" pitchFamily="34" charset="0"/>
              </a:rPr>
              <a:t>of</a:t>
            </a:r>
            <a:r>
              <a:rPr lang="en-US" sz="3800" dirty="0">
                <a:latin typeface="+mj-lt"/>
              </a:rPr>
              <a:t> the cloud</a:t>
            </a:r>
          </a:p>
        </p:txBody>
      </p:sp>
      <p:sp>
        <p:nvSpPr>
          <p:cNvPr id="7" name="Slide Number Placeholder 6">
            <a:extLst>
              <a:ext uri="{FF2B5EF4-FFF2-40B4-BE49-F238E27FC236}">
                <a16:creationId xmlns:a16="http://schemas.microsoft.com/office/drawing/2014/main" id="{BBFEC340-B24E-7F46-896A-C6AABAAC16C3}"/>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6</a:t>
            </a:fld>
            <a:endParaRPr lang="en-US" dirty="0"/>
          </a:p>
        </p:txBody>
      </p:sp>
      <p:sp>
        <p:nvSpPr>
          <p:cNvPr id="5" name="Content Placeholder 4">
            <a:extLst>
              <a:ext uri="{FF2B5EF4-FFF2-40B4-BE49-F238E27FC236}">
                <a16:creationId xmlns:a16="http://schemas.microsoft.com/office/drawing/2014/main" id="{40751EE0-0829-BA4D-840A-AB4C542CD4C6}"/>
              </a:ext>
            </a:extLst>
          </p:cNvPr>
          <p:cNvSpPr>
            <a:spLocks noGrp="1"/>
          </p:cNvSpPr>
          <p:nvPr>
            <p:ph idx="13"/>
          </p:nvPr>
        </p:nvSpPr>
        <p:spPr/>
        <p:txBody>
          <a:bodyPr/>
          <a:lstStyle/>
          <a:p>
            <a:pPr marL="0" indent="0">
              <a:buNone/>
            </a:pPr>
            <a:r>
              <a:rPr lang="en-US" sz="2400" dirty="0"/>
              <a:t>AWS responsibilities:</a:t>
            </a:r>
          </a:p>
          <a:p>
            <a:r>
              <a:rPr lang="en-US" sz="2000" dirty="0"/>
              <a:t>Physical security of data centers</a:t>
            </a:r>
          </a:p>
          <a:p>
            <a:pPr lvl="1"/>
            <a:r>
              <a:rPr lang="en-US" sz="1800" dirty="0"/>
              <a:t>Controlled, need-based access</a:t>
            </a:r>
          </a:p>
          <a:p>
            <a:pPr lvl="1"/>
            <a:endParaRPr lang="en-US" sz="1800" dirty="0"/>
          </a:p>
          <a:p>
            <a:r>
              <a:rPr lang="en-US" sz="2000" dirty="0"/>
              <a:t>Hardware and software infrastructure</a:t>
            </a:r>
          </a:p>
          <a:p>
            <a:pPr lvl="1"/>
            <a:r>
              <a:rPr lang="en-US" sz="1800" dirty="0"/>
              <a:t>Storage decommissioning, host operating system (OS) access logging, and auditing</a:t>
            </a:r>
          </a:p>
          <a:p>
            <a:pPr lvl="1"/>
            <a:endParaRPr lang="en-US" sz="1800" dirty="0"/>
          </a:p>
          <a:p>
            <a:r>
              <a:rPr lang="en-US" sz="2000" dirty="0"/>
              <a:t>Network infrastructure</a:t>
            </a:r>
          </a:p>
          <a:p>
            <a:pPr lvl="1"/>
            <a:r>
              <a:rPr lang="en-US" sz="1800" dirty="0"/>
              <a:t>Intrusion detection</a:t>
            </a:r>
          </a:p>
          <a:p>
            <a:pPr lvl="1"/>
            <a:endParaRPr lang="en-US" sz="1800" dirty="0"/>
          </a:p>
          <a:p>
            <a:r>
              <a:rPr lang="en-US" sz="2000" dirty="0"/>
              <a:t>Virtualization infrastructure</a:t>
            </a:r>
          </a:p>
          <a:p>
            <a:pPr lvl="1"/>
            <a:r>
              <a:rPr lang="en-US" sz="1800" dirty="0"/>
              <a:t>Instance isolation</a:t>
            </a:r>
          </a:p>
        </p:txBody>
      </p:sp>
      <p:sp>
        <p:nvSpPr>
          <p:cNvPr id="6" name="Footer Placeholder 5">
            <a:extLst>
              <a:ext uri="{FF2B5EF4-FFF2-40B4-BE49-F238E27FC236}">
                <a16:creationId xmlns:a16="http://schemas.microsoft.com/office/drawing/2014/main" id="{C7D9DACE-AE15-E146-9172-B65FCD4A7A3F}"/>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grpSp>
        <p:nvGrpSpPr>
          <p:cNvPr id="4" name="Group 3" descr="box labeled AWS Services showing four icons labeled as follows: compute, storage, database, and networking.">
            <a:extLst>
              <a:ext uri="{FF2B5EF4-FFF2-40B4-BE49-F238E27FC236}">
                <a16:creationId xmlns:a16="http://schemas.microsoft.com/office/drawing/2014/main" id="{CA3AA4AC-E42F-2844-B8A1-F2D77A824250}"/>
              </a:ext>
            </a:extLst>
          </p:cNvPr>
          <p:cNvGrpSpPr/>
          <p:nvPr/>
        </p:nvGrpSpPr>
        <p:grpSpPr>
          <a:xfrm>
            <a:off x="441000" y="2172634"/>
            <a:ext cx="5323665" cy="1375517"/>
            <a:chOff x="441000" y="2172634"/>
            <a:chExt cx="5323665" cy="1375517"/>
          </a:xfrm>
        </p:grpSpPr>
        <p:sp>
          <p:nvSpPr>
            <p:cNvPr id="18" name="Rectangle 17">
              <a:extLst>
                <a:ext uri="{FF2B5EF4-FFF2-40B4-BE49-F238E27FC236}">
                  <a16:creationId xmlns:a16="http://schemas.microsoft.com/office/drawing/2014/main" id="{1204C99E-1809-DC4F-AA5D-4B07C5CB4A64}"/>
                </a:ext>
              </a:extLst>
            </p:cNvPr>
            <p:cNvSpPr/>
            <p:nvPr/>
          </p:nvSpPr>
          <p:spPr>
            <a:xfrm>
              <a:off x="441000" y="2172634"/>
              <a:ext cx="5323665" cy="1362465"/>
            </a:xfrm>
            <a:prstGeom prst="rect">
              <a:avLst/>
            </a:prstGeom>
            <a:solidFill>
              <a:srgbClr val="5A6B86">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r>
                <a:rPr lang="en-US" b="1" dirty="0">
                  <a:solidFill>
                    <a:schemeClr val="tx1"/>
                  </a:solidFill>
                </a:rPr>
                <a:t>AWS services</a:t>
              </a:r>
            </a:p>
          </p:txBody>
        </p:sp>
        <p:pic>
          <p:nvPicPr>
            <p:cNvPr id="10" name="Graphic 9">
              <a:extLst>
                <a:ext uri="{FF2B5EF4-FFF2-40B4-BE49-F238E27FC236}">
                  <a16:creationId xmlns:a16="http://schemas.microsoft.com/office/drawing/2014/main" id="{0A401706-D3C2-4240-8BCC-E191126A684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36992" y="2582294"/>
              <a:ext cx="659595" cy="659595"/>
            </a:xfrm>
            <a:prstGeom prst="rect">
              <a:avLst/>
            </a:prstGeom>
          </p:spPr>
        </p:pic>
        <p:sp>
          <p:nvSpPr>
            <p:cNvPr id="3" name="TextBox 2">
              <a:extLst>
                <a:ext uri="{FF2B5EF4-FFF2-40B4-BE49-F238E27FC236}">
                  <a16:creationId xmlns:a16="http://schemas.microsoft.com/office/drawing/2014/main" id="{1B20CD48-D3E3-8649-99CD-E7BBAC1D5D35}"/>
                </a:ext>
              </a:extLst>
            </p:cNvPr>
            <p:cNvSpPr txBox="1"/>
            <p:nvPr/>
          </p:nvSpPr>
          <p:spPr>
            <a:xfrm>
              <a:off x="570613" y="3196545"/>
              <a:ext cx="1016625" cy="338554"/>
            </a:xfrm>
            <a:prstGeom prst="rect">
              <a:avLst/>
            </a:prstGeom>
            <a:noFill/>
          </p:spPr>
          <p:txBody>
            <a:bodyPr wrap="none" rtlCol="0">
              <a:spAutoFit/>
            </a:bodyPr>
            <a:lstStyle/>
            <a:p>
              <a:r>
                <a:rPr lang="en-US" sz="1600" dirty="0">
                  <a:latin typeface="Arial" panose="020B0604020202020204" pitchFamily="34" charset="0"/>
                  <a:ea typeface="Amazon Ember Light" panose="020B0403020204020204" pitchFamily="34" charset="0"/>
                  <a:cs typeface="Arial" panose="020B0604020202020204" pitchFamily="34" charset="0"/>
                </a:rPr>
                <a:t>Compute</a:t>
              </a:r>
            </a:p>
          </p:txBody>
        </p:sp>
        <p:sp>
          <p:nvSpPr>
            <p:cNvPr id="12" name="TextBox 11">
              <a:extLst>
                <a:ext uri="{FF2B5EF4-FFF2-40B4-BE49-F238E27FC236}">
                  <a16:creationId xmlns:a16="http://schemas.microsoft.com/office/drawing/2014/main" id="{A3335D24-F115-9B4E-963F-7E5DE065A869}"/>
                </a:ext>
              </a:extLst>
            </p:cNvPr>
            <p:cNvSpPr txBox="1"/>
            <p:nvPr/>
          </p:nvSpPr>
          <p:spPr>
            <a:xfrm>
              <a:off x="1883201" y="3195910"/>
              <a:ext cx="902811" cy="338554"/>
            </a:xfrm>
            <a:prstGeom prst="rect">
              <a:avLst/>
            </a:prstGeom>
            <a:noFill/>
          </p:spPr>
          <p:txBody>
            <a:bodyPr wrap="none" rtlCol="0">
              <a:spAutoFit/>
            </a:bodyPr>
            <a:lstStyle/>
            <a:p>
              <a:r>
                <a:rPr lang="en-US" sz="1600" dirty="0">
                  <a:latin typeface="Arial" panose="020B0604020202020204" pitchFamily="34" charset="0"/>
                  <a:ea typeface="Amazon Ember Light" panose="020B0403020204020204" pitchFamily="34" charset="0"/>
                  <a:cs typeface="Arial" panose="020B0604020202020204" pitchFamily="34" charset="0"/>
                </a:rPr>
                <a:t>Storage</a:t>
              </a:r>
            </a:p>
          </p:txBody>
        </p:sp>
        <p:sp>
          <p:nvSpPr>
            <p:cNvPr id="13" name="TextBox 12">
              <a:extLst>
                <a:ext uri="{FF2B5EF4-FFF2-40B4-BE49-F238E27FC236}">
                  <a16:creationId xmlns:a16="http://schemas.microsoft.com/office/drawing/2014/main" id="{66C48087-CD60-0E4A-BC00-261EE7B3DBD8}"/>
                </a:ext>
              </a:extLst>
            </p:cNvPr>
            <p:cNvSpPr txBox="1"/>
            <p:nvPr/>
          </p:nvSpPr>
          <p:spPr>
            <a:xfrm>
              <a:off x="3092260" y="3209597"/>
              <a:ext cx="1061509" cy="338554"/>
            </a:xfrm>
            <a:prstGeom prst="rect">
              <a:avLst/>
            </a:prstGeom>
            <a:noFill/>
          </p:spPr>
          <p:txBody>
            <a:bodyPr wrap="none" rtlCol="0">
              <a:spAutoFit/>
            </a:bodyPr>
            <a:lstStyle/>
            <a:p>
              <a:r>
                <a:rPr lang="en-US" sz="1600" dirty="0">
                  <a:latin typeface="Arial" panose="020B0604020202020204" pitchFamily="34" charset="0"/>
                  <a:ea typeface="Amazon Ember Light" panose="020B0403020204020204" pitchFamily="34" charset="0"/>
                  <a:cs typeface="Arial" panose="020B0604020202020204" pitchFamily="34" charset="0"/>
                </a:rPr>
                <a:t>Database</a:t>
              </a:r>
            </a:p>
          </p:txBody>
        </p:sp>
        <p:sp>
          <p:nvSpPr>
            <p:cNvPr id="14" name="TextBox 13">
              <a:extLst>
                <a:ext uri="{FF2B5EF4-FFF2-40B4-BE49-F238E27FC236}">
                  <a16:creationId xmlns:a16="http://schemas.microsoft.com/office/drawing/2014/main" id="{EFDF146A-9CD5-AB48-BD87-2DC140812655}"/>
                </a:ext>
              </a:extLst>
            </p:cNvPr>
            <p:cNvSpPr txBox="1"/>
            <p:nvPr/>
          </p:nvSpPr>
          <p:spPr>
            <a:xfrm>
              <a:off x="4289432" y="3209597"/>
              <a:ext cx="1208985" cy="338554"/>
            </a:xfrm>
            <a:prstGeom prst="rect">
              <a:avLst/>
            </a:prstGeom>
            <a:noFill/>
          </p:spPr>
          <p:txBody>
            <a:bodyPr wrap="none" rtlCol="0">
              <a:spAutoFit/>
            </a:bodyPr>
            <a:lstStyle/>
            <a:p>
              <a:r>
                <a:rPr lang="en-US" sz="1600" dirty="0">
                  <a:latin typeface="Arial" panose="020B0604020202020204" pitchFamily="34" charset="0"/>
                  <a:ea typeface="Amazon Ember Light" panose="020B0403020204020204" pitchFamily="34" charset="0"/>
                  <a:cs typeface="Arial" panose="020B0604020202020204" pitchFamily="34" charset="0"/>
                </a:rPr>
                <a:t>Networking</a:t>
              </a:r>
            </a:p>
          </p:txBody>
        </p:sp>
        <p:pic>
          <p:nvPicPr>
            <p:cNvPr id="15" name="Graphic 14">
              <a:extLst>
                <a:ext uri="{FF2B5EF4-FFF2-40B4-BE49-F238E27FC236}">
                  <a16:creationId xmlns:a16="http://schemas.microsoft.com/office/drawing/2014/main" id="{9500C1C1-62F5-0145-B5BD-61AEE95E6B3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306967" y="2582294"/>
              <a:ext cx="659595" cy="659595"/>
            </a:xfrm>
            <a:prstGeom prst="rect">
              <a:avLst/>
            </a:prstGeom>
          </p:spPr>
        </p:pic>
        <p:pic>
          <p:nvPicPr>
            <p:cNvPr id="16" name="Graphic 15">
              <a:extLst>
                <a:ext uri="{FF2B5EF4-FFF2-40B4-BE49-F238E27FC236}">
                  <a16:creationId xmlns:a16="http://schemas.microsoft.com/office/drawing/2014/main" id="{A06448C9-6A1E-E74F-A9AF-2B21ED1B525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021979" y="2582294"/>
              <a:ext cx="659596" cy="659596"/>
            </a:xfrm>
            <a:prstGeom prst="rect">
              <a:avLst/>
            </a:prstGeom>
          </p:spPr>
        </p:pic>
        <p:pic>
          <p:nvPicPr>
            <p:cNvPr id="17" name="Graphic 16">
              <a:extLst>
                <a:ext uri="{FF2B5EF4-FFF2-40B4-BE49-F238E27FC236}">
                  <a16:creationId xmlns:a16="http://schemas.microsoft.com/office/drawing/2014/main" id="{4C83EBCD-3B3F-CC4D-931C-23846B80B140}"/>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591955" y="2582294"/>
              <a:ext cx="659595" cy="659595"/>
            </a:xfrm>
            <a:prstGeom prst="rect">
              <a:avLst/>
            </a:prstGeom>
          </p:spPr>
        </p:pic>
      </p:grpSp>
      <p:grpSp>
        <p:nvGrpSpPr>
          <p:cNvPr id="31" name="Group 30" descr="lower box of two - it is labeled AWS Global Infrastructure and it contains an icon labeled &quot;Edge locations&quot; and another labeled &quot;Regions&quot; that contains an item labeled &quot;Availability Zones.&quot;">
            <a:extLst>
              <a:ext uri="{FF2B5EF4-FFF2-40B4-BE49-F238E27FC236}">
                <a16:creationId xmlns:a16="http://schemas.microsoft.com/office/drawing/2014/main" id="{17BDB7DD-BE15-3840-A9BE-F5E600806777}"/>
              </a:ext>
            </a:extLst>
          </p:cNvPr>
          <p:cNvGrpSpPr/>
          <p:nvPr/>
        </p:nvGrpSpPr>
        <p:grpSpPr>
          <a:xfrm>
            <a:off x="441000" y="3660495"/>
            <a:ext cx="5323665" cy="1362464"/>
            <a:chOff x="441000" y="3660495"/>
            <a:chExt cx="5323665" cy="1362464"/>
          </a:xfrm>
        </p:grpSpPr>
        <p:sp>
          <p:nvSpPr>
            <p:cNvPr id="19" name="Rectangle 18">
              <a:extLst>
                <a:ext uri="{FF2B5EF4-FFF2-40B4-BE49-F238E27FC236}">
                  <a16:creationId xmlns:a16="http://schemas.microsoft.com/office/drawing/2014/main" id="{C859B9F7-4319-CB42-A6B4-B6C986D043D6}"/>
                </a:ext>
              </a:extLst>
            </p:cNvPr>
            <p:cNvSpPr/>
            <p:nvPr/>
          </p:nvSpPr>
          <p:spPr>
            <a:xfrm>
              <a:off x="441000" y="3660495"/>
              <a:ext cx="5323665" cy="1362464"/>
            </a:xfrm>
            <a:prstGeom prst="rect">
              <a:avLst/>
            </a:prstGeom>
            <a:solidFill>
              <a:srgbClr val="5A6B86">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r>
                <a:rPr lang="en-US" dirty="0">
                  <a:solidFill>
                    <a:schemeClr val="tx1"/>
                  </a:solidFill>
                  <a:latin typeface="Amazon Ember" panose="02000000000000000000" pitchFamily="2" charset="0"/>
                  <a:ea typeface="Amazon Ember" panose="02000000000000000000" pitchFamily="2" charset="0"/>
                </a:rPr>
                <a:t>AWS Global </a:t>
              </a:r>
              <a:br>
                <a:rPr lang="en-US" dirty="0">
                  <a:solidFill>
                    <a:schemeClr val="tx1"/>
                  </a:solidFill>
                  <a:latin typeface="Amazon Ember" panose="02000000000000000000" pitchFamily="2" charset="0"/>
                  <a:ea typeface="Amazon Ember" panose="02000000000000000000" pitchFamily="2" charset="0"/>
                </a:rPr>
              </a:br>
              <a:r>
                <a:rPr lang="en-US" dirty="0">
                  <a:solidFill>
                    <a:schemeClr val="tx1"/>
                  </a:solidFill>
                  <a:latin typeface="Amazon Ember" panose="02000000000000000000" pitchFamily="2" charset="0"/>
                  <a:ea typeface="Amazon Ember" panose="02000000000000000000" pitchFamily="2" charset="0"/>
                </a:rPr>
                <a:t>Infrastructure</a:t>
              </a:r>
            </a:p>
          </p:txBody>
        </p:sp>
        <p:sp>
          <p:nvSpPr>
            <p:cNvPr id="20" name="Rectangle 19">
              <a:extLst>
                <a:ext uri="{FF2B5EF4-FFF2-40B4-BE49-F238E27FC236}">
                  <a16:creationId xmlns:a16="http://schemas.microsoft.com/office/drawing/2014/main" id="{B56B23F6-830F-BE4B-BF7A-870E0F8EC5D8}"/>
                </a:ext>
              </a:extLst>
            </p:cNvPr>
            <p:cNvSpPr/>
            <p:nvPr/>
          </p:nvSpPr>
          <p:spPr>
            <a:xfrm>
              <a:off x="2010012" y="3773587"/>
              <a:ext cx="2013886" cy="1024566"/>
            </a:xfrm>
            <a:prstGeom prst="rect">
              <a:avLst/>
            </a:prstGeom>
            <a:noFill/>
            <a:ln w="12700">
              <a:solidFill>
                <a:schemeClr val="accent3"/>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600" dirty="0">
                  <a:solidFill>
                    <a:schemeClr val="tx1"/>
                  </a:solidFill>
                  <a:latin typeface="Amazon Ember" panose="02000000000000000000" pitchFamily="2" charset="0"/>
                  <a:ea typeface="Amazon Ember" panose="02000000000000000000" pitchFamily="2" charset="0"/>
                </a:rPr>
                <a:t>Regions</a:t>
              </a:r>
              <a:endParaRPr lang="en-US" sz="1200" dirty="0">
                <a:solidFill>
                  <a:schemeClr val="tx1"/>
                </a:solidFill>
                <a:latin typeface="Amazon Ember" panose="02000000000000000000" pitchFamily="2" charset="0"/>
                <a:ea typeface="Amazon Ember" panose="02000000000000000000" pitchFamily="2" charset="0"/>
              </a:endParaRPr>
            </a:p>
          </p:txBody>
        </p:sp>
        <p:pic>
          <p:nvPicPr>
            <p:cNvPr id="21" name="Graphic 20">
              <a:extLst>
                <a:ext uri="{FF2B5EF4-FFF2-40B4-BE49-F238E27FC236}">
                  <a16:creationId xmlns:a16="http://schemas.microsoft.com/office/drawing/2014/main" id="{D8269494-C325-A941-BC53-08B5862DBB8F}"/>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010012" y="3773587"/>
              <a:ext cx="330200" cy="330200"/>
            </a:xfrm>
            <a:prstGeom prst="rect">
              <a:avLst/>
            </a:prstGeom>
          </p:spPr>
        </p:pic>
        <p:sp>
          <p:nvSpPr>
            <p:cNvPr id="22" name="Rectangle 21">
              <a:extLst>
                <a:ext uri="{FF2B5EF4-FFF2-40B4-BE49-F238E27FC236}">
                  <a16:creationId xmlns:a16="http://schemas.microsoft.com/office/drawing/2014/main" id="{E9CA7CAF-24D0-9748-8D87-F79A061B2AC9}"/>
                </a:ext>
              </a:extLst>
            </p:cNvPr>
            <p:cNvSpPr/>
            <p:nvPr/>
          </p:nvSpPr>
          <p:spPr>
            <a:xfrm>
              <a:off x="2072779" y="4224459"/>
              <a:ext cx="1877626" cy="466604"/>
            </a:xfrm>
            <a:prstGeom prst="rect">
              <a:avLst/>
            </a:prstGeom>
            <a:noFill/>
            <a:ln w="1270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r>
                <a:rPr lang="en-US" sz="1600" dirty="0">
                  <a:solidFill>
                    <a:schemeClr val="tx1"/>
                  </a:solidFill>
                  <a:latin typeface="Amazon Ember" panose="02000000000000000000" pitchFamily="2" charset="0"/>
                  <a:ea typeface="Amazon Ember" panose="02000000000000000000" pitchFamily="2" charset="0"/>
                </a:rPr>
                <a:t>Availability Zones</a:t>
              </a:r>
            </a:p>
          </p:txBody>
        </p:sp>
        <p:sp>
          <p:nvSpPr>
            <p:cNvPr id="24" name="TextBox 23" descr="box labeled AWS Global Infrastructure. Shows  a Regions box containing Availability Zones and an icon labeled Edge locations.">
              <a:extLst>
                <a:ext uri="{FF2B5EF4-FFF2-40B4-BE49-F238E27FC236}">
                  <a16:creationId xmlns:a16="http://schemas.microsoft.com/office/drawing/2014/main" id="{35FE19B9-7FDC-C64D-99F4-6D3C264F05D4}"/>
                </a:ext>
              </a:extLst>
            </p:cNvPr>
            <p:cNvSpPr txBox="1"/>
            <p:nvPr/>
          </p:nvSpPr>
          <p:spPr>
            <a:xfrm>
              <a:off x="4109806" y="4386028"/>
              <a:ext cx="1654859" cy="338554"/>
            </a:xfrm>
            <a:prstGeom prst="rect">
              <a:avLst/>
            </a:prstGeom>
            <a:noFill/>
          </p:spPr>
          <p:txBody>
            <a:bodyPr wrap="square" rtlCol="0">
              <a:spAutoFit/>
            </a:bodyPr>
            <a:lstStyle/>
            <a:p>
              <a:pPr algn="ctr"/>
              <a:r>
                <a:rPr lang="en-US" sz="1600" dirty="0">
                  <a:latin typeface="Amazon Ember" panose="02000000000000000000" pitchFamily="2" charset="0"/>
                  <a:ea typeface="Amazon Ember" panose="02000000000000000000" pitchFamily="2" charset="0"/>
                  <a:cs typeface="Arial" panose="020B0604020202020204" pitchFamily="34" charset="0"/>
                </a:rPr>
                <a:t>Edge locations</a:t>
              </a:r>
            </a:p>
          </p:txBody>
        </p:sp>
        <p:pic>
          <p:nvPicPr>
            <p:cNvPr id="25" name="Graphic 24">
              <a:extLst>
                <a:ext uri="{FF2B5EF4-FFF2-40B4-BE49-F238E27FC236}">
                  <a16:creationId xmlns:a16="http://schemas.microsoft.com/office/drawing/2014/main" id="{78A233E0-26B9-DF4D-9339-6BD1AC512A42}"/>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4659331" y="3894752"/>
              <a:ext cx="469900" cy="469900"/>
            </a:xfrm>
            <a:prstGeom prst="rect">
              <a:avLst/>
            </a:prstGeom>
          </p:spPr>
        </p:pic>
      </p:grpSp>
      <p:pic>
        <p:nvPicPr>
          <p:cNvPr id="11" name="Picture 10">
            <a:extLst>
              <a:ext uri="{FF2B5EF4-FFF2-40B4-BE49-F238E27FC236}">
                <a16:creationId xmlns:a16="http://schemas.microsoft.com/office/drawing/2014/main" id="{B7C3252A-593F-224A-8569-BF6868508692}"/>
              </a:ext>
              <a:ext uri="{C183D7F6-B498-43B3-948B-1728B52AA6E4}">
                <adec:decorative xmlns:adec="http://schemas.microsoft.com/office/drawing/2017/decorative" val="1"/>
              </a:ext>
            </a:extLst>
          </p:cNvPr>
          <p:cNvPicPr>
            <a:picLocks noChangeAspect="1"/>
          </p:cNvPicPr>
          <p:nvPr/>
        </p:nvPicPr>
        <p:blipFill>
          <a:blip r:embed="rId16"/>
          <a:stretch>
            <a:fillRect/>
          </a:stretch>
        </p:blipFill>
        <p:spPr>
          <a:xfrm>
            <a:off x="10580459" y="1524228"/>
            <a:ext cx="1192441" cy="1199988"/>
          </a:xfrm>
          <a:prstGeom prst="rect">
            <a:avLst/>
          </a:prstGeom>
        </p:spPr>
      </p:pic>
      <p:pic>
        <p:nvPicPr>
          <p:cNvPr id="26" name="Picture 25">
            <a:extLst>
              <a:ext uri="{FF2B5EF4-FFF2-40B4-BE49-F238E27FC236}">
                <a16:creationId xmlns:a16="http://schemas.microsoft.com/office/drawing/2014/main" id="{E9D390CA-BA69-2C45-AE15-2219534BD377}"/>
              </a:ext>
              <a:ext uri="{C183D7F6-B498-43B3-948B-1728B52AA6E4}">
                <adec:decorative xmlns:adec="http://schemas.microsoft.com/office/drawing/2017/decorative" val="1"/>
              </a:ext>
            </a:extLst>
          </p:cNvPr>
          <p:cNvPicPr>
            <a:picLocks noChangeAspect="1"/>
          </p:cNvPicPr>
          <p:nvPr/>
        </p:nvPicPr>
        <p:blipFill>
          <a:blip r:embed="rId17"/>
          <a:stretch>
            <a:fillRect/>
          </a:stretch>
        </p:blipFill>
        <p:spPr>
          <a:xfrm>
            <a:off x="10046669" y="4088576"/>
            <a:ext cx="1704331" cy="1204973"/>
          </a:xfrm>
          <a:prstGeom prst="rect">
            <a:avLst/>
          </a:prstGeom>
        </p:spPr>
      </p:pic>
    </p:spTree>
    <p:custDataLst>
      <p:tags r:id="rId1"/>
    </p:custDataLst>
    <p:extLst>
      <p:ext uri="{BB962C8B-B14F-4D97-AF65-F5344CB8AC3E}">
        <p14:creationId xmlns:p14="http://schemas.microsoft.com/office/powerpoint/2010/main" val="153598019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5F5E7-360A-2343-A3DB-D662EBCE2295}"/>
              </a:ext>
            </a:extLst>
          </p:cNvPr>
          <p:cNvSpPr>
            <a:spLocks noGrp="1"/>
          </p:cNvSpPr>
          <p:nvPr>
            <p:ph type="title"/>
          </p:nvPr>
        </p:nvSpPr>
        <p:spPr/>
        <p:txBody>
          <a:bodyPr/>
          <a:lstStyle/>
          <a:p>
            <a:r>
              <a:rPr lang="en-US" dirty="0"/>
              <a:t>Amazon Cognito</a:t>
            </a:r>
          </a:p>
        </p:txBody>
      </p:sp>
      <p:sp>
        <p:nvSpPr>
          <p:cNvPr id="3" name="Content Placeholder 2">
            <a:extLst>
              <a:ext uri="{FF2B5EF4-FFF2-40B4-BE49-F238E27FC236}">
                <a16:creationId xmlns:a16="http://schemas.microsoft.com/office/drawing/2014/main" id="{4C084BB7-E877-9E42-B509-A52D18D1A942}"/>
              </a:ext>
            </a:extLst>
          </p:cNvPr>
          <p:cNvSpPr>
            <a:spLocks noGrp="1"/>
          </p:cNvSpPr>
          <p:nvPr>
            <p:ph idx="1"/>
          </p:nvPr>
        </p:nvSpPr>
        <p:spPr>
          <a:xfrm>
            <a:off x="419100" y="1528174"/>
            <a:ext cx="11353800" cy="3814743"/>
          </a:xfrm>
        </p:spPr>
        <p:txBody>
          <a:bodyPr/>
          <a:lstStyle/>
          <a:p>
            <a:pPr marL="0" indent="0">
              <a:buNone/>
            </a:pPr>
            <a:r>
              <a:rPr lang="en-US" b="1" dirty="0">
                <a:solidFill>
                  <a:schemeClr val="accent5"/>
                </a:solidFill>
              </a:rPr>
              <a:t>Amazon Cognito </a:t>
            </a:r>
            <a:r>
              <a:rPr lang="en-US" dirty="0"/>
              <a:t>features:</a:t>
            </a:r>
          </a:p>
          <a:p>
            <a:pPr lvl="1">
              <a:lnSpc>
                <a:spcPct val="150000"/>
              </a:lnSpc>
            </a:pPr>
            <a:r>
              <a:rPr lang="en-US" b="1" dirty="0">
                <a:solidFill>
                  <a:schemeClr val="accent5"/>
                </a:solidFill>
              </a:rPr>
              <a:t>Adds user sign-up, sign-in, and access control to your web and mobile applications</a:t>
            </a:r>
            <a:r>
              <a:rPr lang="en-US" dirty="0"/>
              <a:t>.</a:t>
            </a:r>
          </a:p>
          <a:p>
            <a:pPr lvl="1">
              <a:lnSpc>
                <a:spcPct val="150000"/>
              </a:lnSpc>
            </a:pPr>
            <a:r>
              <a:rPr lang="en-US" dirty="0"/>
              <a:t>Scales to millions of users.</a:t>
            </a:r>
          </a:p>
          <a:p>
            <a:pPr lvl="1">
              <a:lnSpc>
                <a:spcPct val="150000"/>
              </a:lnSpc>
            </a:pPr>
            <a:endParaRPr lang="en-US" sz="600" dirty="0"/>
          </a:p>
          <a:p>
            <a:pPr lvl="1">
              <a:lnSpc>
                <a:spcPct val="100000"/>
              </a:lnSpc>
            </a:pPr>
            <a:r>
              <a:rPr lang="en-US" dirty="0"/>
              <a:t>Supports sign-in with social identity providers, such as Facebook, Google, and Amazon; and enterprise identity providers, such as Microsoft Active Directory via Security Assertion Markup Language (SAML) 2.0.</a:t>
            </a:r>
          </a:p>
          <a:p>
            <a:pPr lvl="1"/>
            <a:endParaRPr lang="en-US" dirty="0"/>
          </a:p>
        </p:txBody>
      </p:sp>
      <p:sp>
        <p:nvSpPr>
          <p:cNvPr id="4" name="Slide Number Placeholder 3">
            <a:extLst>
              <a:ext uri="{FF2B5EF4-FFF2-40B4-BE49-F238E27FC236}">
                <a16:creationId xmlns:a16="http://schemas.microsoft.com/office/drawing/2014/main" id="{F3D92152-8D0C-E541-BD2F-08DAD5A98075}"/>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60</a:t>
            </a:fld>
            <a:endParaRPr lang="en-US" dirty="0"/>
          </a:p>
        </p:txBody>
      </p:sp>
      <p:sp>
        <p:nvSpPr>
          <p:cNvPr id="5" name="Footer Placeholder 4">
            <a:extLst>
              <a:ext uri="{FF2B5EF4-FFF2-40B4-BE49-F238E27FC236}">
                <a16:creationId xmlns:a16="http://schemas.microsoft.com/office/drawing/2014/main" id="{40ED9E83-AC63-A046-A908-8F9A7F01B385}"/>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6" name="TextBox 5">
            <a:extLst>
              <a:ext uri="{FF2B5EF4-FFF2-40B4-BE49-F238E27FC236}">
                <a16:creationId xmlns:a16="http://schemas.microsoft.com/office/drawing/2014/main" id="{924404AD-4DF5-6C4C-BF2A-0C66206A4C24}"/>
              </a:ext>
            </a:extLst>
          </p:cNvPr>
          <p:cNvSpPr txBox="1"/>
          <p:nvPr/>
        </p:nvSpPr>
        <p:spPr>
          <a:xfrm>
            <a:off x="9048295" y="5966116"/>
            <a:ext cx="2301904" cy="338554"/>
          </a:xfrm>
          <a:prstGeom prst="rect">
            <a:avLst/>
          </a:prstGeom>
          <a:noFill/>
        </p:spPr>
        <p:txBody>
          <a:bodyPr wrap="square" rtlCol="0">
            <a:spAutoFit/>
          </a:bodyPr>
          <a:lstStyle/>
          <a:p>
            <a:pPr algn="ctr"/>
            <a:r>
              <a:rPr lang="en-US" sz="1600" dirty="0">
                <a:ea typeface="Amazon Ember Light" panose="020B0403020204020204" pitchFamily="34" charset="0"/>
                <a:cs typeface="Amazon Ember Light" panose="020B0403020204020204" pitchFamily="34" charset="0"/>
              </a:rPr>
              <a:t>Amazon Cognito</a:t>
            </a:r>
          </a:p>
        </p:txBody>
      </p:sp>
      <p:pic>
        <p:nvPicPr>
          <p:cNvPr id="7" name="Graphic 6">
            <a:extLst>
              <a:ext uri="{FF2B5EF4-FFF2-40B4-BE49-F238E27FC236}">
                <a16:creationId xmlns:a16="http://schemas.microsoft.com/office/drawing/2014/main" id="{48881EA6-1594-484F-ACDA-A86E2465556F}"/>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830947" y="5205231"/>
            <a:ext cx="711200" cy="711200"/>
          </a:xfrm>
          <a:prstGeom prst="rect">
            <a:avLst/>
          </a:prstGeom>
        </p:spPr>
      </p:pic>
    </p:spTree>
    <p:custDataLst>
      <p:tags r:id="rId1"/>
    </p:custDataLst>
    <p:extLst>
      <p:ext uri="{BB962C8B-B14F-4D97-AF65-F5344CB8AC3E}">
        <p14:creationId xmlns:p14="http://schemas.microsoft.com/office/powerpoint/2010/main" val="256358865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28E9B-864B-3748-A57B-8E56E57F940D}"/>
              </a:ext>
            </a:extLst>
          </p:cNvPr>
          <p:cNvSpPr>
            <a:spLocks noGrp="1"/>
          </p:cNvSpPr>
          <p:nvPr>
            <p:ph type="title"/>
          </p:nvPr>
        </p:nvSpPr>
        <p:spPr/>
        <p:txBody>
          <a:bodyPr/>
          <a:lstStyle/>
          <a:p>
            <a:r>
              <a:rPr lang="en-US" dirty="0"/>
              <a:t>AWS Shield</a:t>
            </a:r>
          </a:p>
        </p:txBody>
      </p:sp>
      <p:sp>
        <p:nvSpPr>
          <p:cNvPr id="3" name="Content Placeholder 2">
            <a:extLst>
              <a:ext uri="{FF2B5EF4-FFF2-40B4-BE49-F238E27FC236}">
                <a16:creationId xmlns:a16="http://schemas.microsoft.com/office/drawing/2014/main" id="{329481BF-2540-C643-ABFF-C7DE9ACFF34C}"/>
              </a:ext>
            </a:extLst>
          </p:cNvPr>
          <p:cNvSpPr>
            <a:spLocks noGrp="1"/>
          </p:cNvSpPr>
          <p:nvPr>
            <p:ph idx="1"/>
          </p:nvPr>
        </p:nvSpPr>
        <p:spPr>
          <a:xfrm>
            <a:off x="419100" y="1528175"/>
            <a:ext cx="11353800" cy="3053858"/>
          </a:xfrm>
        </p:spPr>
        <p:txBody>
          <a:bodyPr/>
          <a:lstStyle/>
          <a:p>
            <a:r>
              <a:rPr lang="en-US" b="1" dirty="0">
                <a:solidFill>
                  <a:schemeClr val="accent5"/>
                </a:solidFill>
              </a:rPr>
              <a:t>AWS Shield </a:t>
            </a:r>
            <a:r>
              <a:rPr lang="en-US" dirty="0"/>
              <a:t>features:</a:t>
            </a:r>
          </a:p>
          <a:p>
            <a:pPr lvl="1">
              <a:lnSpc>
                <a:spcPct val="150000"/>
              </a:lnSpc>
            </a:pPr>
            <a:r>
              <a:rPr lang="en-US" dirty="0"/>
              <a:t>Is a managed distributed denial of service (DDoS) protection service</a:t>
            </a:r>
          </a:p>
          <a:p>
            <a:pPr lvl="1">
              <a:lnSpc>
                <a:spcPct val="150000"/>
              </a:lnSpc>
            </a:pPr>
            <a:r>
              <a:rPr lang="en-US" dirty="0"/>
              <a:t>Safeguards applications running on AWS</a:t>
            </a:r>
          </a:p>
          <a:p>
            <a:pPr lvl="1">
              <a:lnSpc>
                <a:spcPct val="150000"/>
              </a:lnSpc>
            </a:pPr>
            <a:r>
              <a:rPr lang="en-US" dirty="0"/>
              <a:t>Provides always-on detection and automatic inline mitigations </a:t>
            </a:r>
          </a:p>
          <a:p>
            <a:pPr lvl="1">
              <a:lnSpc>
                <a:spcPct val="150000"/>
              </a:lnSpc>
            </a:pPr>
            <a:endParaRPr lang="en-US" sz="300" dirty="0"/>
          </a:p>
          <a:p>
            <a:pPr lvl="1">
              <a:lnSpc>
                <a:spcPct val="100000"/>
              </a:lnSpc>
            </a:pPr>
            <a:r>
              <a:rPr lang="en-US" i="1" dirty="0"/>
              <a:t>AWS Shield Standard </a:t>
            </a:r>
            <a:r>
              <a:rPr lang="en-US" dirty="0"/>
              <a:t>enabled for at no additional cost. </a:t>
            </a:r>
            <a:r>
              <a:rPr lang="en-US" i="1" dirty="0"/>
              <a:t>AWS Shield Advanced</a:t>
            </a:r>
            <a:r>
              <a:rPr lang="en-US" dirty="0"/>
              <a:t> is an optional paid service.</a:t>
            </a:r>
          </a:p>
          <a:p>
            <a:pPr>
              <a:lnSpc>
                <a:spcPct val="150000"/>
              </a:lnSpc>
            </a:pPr>
            <a:r>
              <a:rPr lang="en-US" dirty="0"/>
              <a:t>Use it to</a:t>
            </a:r>
            <a:r>
              <a:rPr lang="en-US" b="1" dirty="0">
                <a:solidFill>
                  <a:schemeClr val="accent5"/>
                </a:solidFill>
              </a:rPr>
              <a:t> minimize application downtime and latency</a:t>
            </a:r>
            <a:r>
              <a:rPr lang="en-US" b="1" dirty="0"/>
              <a:t>.</a:t>
            </a:r>
          </a:p>
          <a:p>
            <a:pPr lvl="1"/>
            <a:endParaRPr lang="en-US" dirty="0"/>
          </a:p>
        </p:txBody>
      </p:sp>
      <p:sp>
        <p:nvSpPr>
          <p:cNvPr id="4" name="Slide Number Placeholder 3">
            <a:extLst>
              <a:ext uri="{FF2B5EF4-FFF2-40B4-BE49-F238E27FC236}">
                <a16:creationId xmlns:a16="http://schemas.microsoft.com/office/drawing/2014/main" id="{A5775929-8CAB-3443-A5D2-6276C4DF88B1}"/>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61</a:t>
            </a:fld>
            <a:endParaRPr lang="en-US" dirty="0"/>
          </a:p>
        </p:txBody>
      </p:sp>
      <p:sp>
        <p:nvSpPr>
          <p:cNvPr id="5" name="Footer Placeholder 4">
            <a:extLst>
              <a:ext uri="{FF2B5EF4-FFF2-40B4-BE49-F238E27FC236}">
                <a16:creationId xmlns:a16="http://schemas.microsoft.com/office/drawing/2014/main" id="{E7B34E46-EBE3-104D-9981-68BA70E8841E}"/>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6" name="TextBox 5">
            <a:extLst>
              <a:ext uri="{FF2B5EF4-FFF2-40B4-BE49-F238E27FC236}">
                <a16:creationId xmlns:a16="http://schemas.microsoft.com/office/drawing/2014/main" id="{4381477C-6155-4A4A-9D8F-44CE7DD1AD01}"/>
              </a:ext>
            </a:extLst>
          </p:cNvPr>
          <p:cNvSpPr txBox="1"/>
          <p:nvPr/>
        </p:nvSpPr>
        <p:spPr>
          <a:xfrm>
            <a:off x="9292770" y="5680357"/>
            <a:ext cx="2301904" cy="338554"/>
          </a:xfrm>
          <a:prstGeom prst="rect">
            <a:avLst/>
          </a:prstGeom>
          <a:noFill/>
        </p:spPr>
        <p:txBody>
          <a:bodyPr wrap="square" rtlCol="0">
            <a:spAutoFit/>
          </a:bodyPr>
          <a:lstStyle/>
          <a:p>
            <a:pPr algn="ctr"/>
            <a:r>
              <a:rPr lang="en-US" sz="1600" dirty="0">
                <a:ea typeface="Amazon Ember Light" panose="020B0403020204020204" pitchFamily="34" charset="0"/>
                <a:cs typeface="Amazon Ember Light" panose="020B0403020204020204" pitchFamily="34" charset="0"/>
              </a:rPr>
              <a:t>AWS Shield</a:t>
            </a:r>
          </a:p>
        </p:txBody>
      </p:sp>
      <p:pic>
        <p:nvPicPr>
          <p:cNvPr id="7" name="Graphic 6">
            <a:extLst>
              <a:ext uri="{FF2B5EF4-FFF2-40B4-BE49-F238E27FC236}">
                <a16:creationId xmlns:a16="http://schemas.microsoft.com/office/drawing/2014/main" id="{020B9110-8059-5C4D-8253-EFBCFF34A1BA}"/>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088122" y="4919472"/>
            <a:ext cx="711200" cy="711200"/>
          </a:xfrm>
          <a:prstGeom prst="rect">
            <a:avLst/>
          </a:prstGeom>
        </p:spPr>
      </p:pic>
    </p:spTree>
    <p:custDataLst>
      <p:tags r:id="rId1"/>
    </p:custDataLst>
    <p:extLst>
      <p:ext uri="{BB962C8B-B14F-4D97-AF65-F5344CB8AC3E}">
        <p14:creationId xmlns:p14="http://schemas.microsoft.com/office/powerpoint/2010/main" val="331840350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B52655-02E1-5E49-8117-91751919ACE5}"/>
              </a:ext>
            </a:extLst>
          </p:cNvPr>
          <p:cNvSpPr>
            <a:spLocks noGrp="1"/>
          </p:cNvSpPr>
          <p:nvPr>
            <p:ph type="title"/>
          </p:nvPr>
        </p:nvSpPr>
        <p:spPr/>
        <p:txBody>
          <a:bodyPr/>
          <a:lstStyle/>
          <a:p>
            <a:r>
              <a:rPr lang="en-US" sz="4000" dirty="0"/>
              <a:t>Section 5: Securing data on AWS</a:t>
            </a:r>
          </a:p>
        </p:txBody>
      </p:sp>
      <p:sp>
        <p:nvSpPr>
          <p:cNvPr id="3" name="Text Placeholder 2">
            <a:extLst>
              <a:ext uri="{FF2B5EF4-FFF2-40B4-BE49-F238E27FC236}">
                <a16:creationId xmlns:a16="http://schemas.microsoft.com/office/drawing/2014/main" id="{DAECDC7C-D9FE-8744-AB85-3C316E17754B}"/>
              </a:ext>
            </a:extLst>
          </p:cNvPr>
          <p:cNvSpPr>
            <a:spLocks noGrp="1"/>
          </p:cNvSpPr>
          <p:nvPr>
            <p:ph type="body" sz="quarter" idx="10"/>
          </p:nvPr>
        </p:nvSpPr>
        <p:spPr/>
        <p:txBody>
          <a:bodyPr/>
          <a:lstStyle/>
          <a:p>
            <a:r>
              <a:rPr lang="en-US" dirty="0"/>
              <a:t>Module 4: AWS Cloud Security</a:t>
            </a:r>
          </a:p>
          <a:p>
            <a:endParaRPr lang="en-US" dirty="0"/>
          </a:p>
        </p:txBody>
      </p:sp>
      <p:sp>
        <p:nvSpPr>
          <p:cNvPr id="4" name="Footer Placeholder 3">
            <a:extLst>
              <a:ext uri="{FF2B5EF4-FFF2-40B4-BE49-F238E27FC236}">
                <a16:creationId xmlns:a16="http://schemas.microsoft.com/office/drawing/2014/main" id="{111EFB2D-EB78-7141-8973-BCD5A21FE909}"/>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Tree>
    <p:custDataLst>
      <p:tags r:id="rId1"/>
    </p:custDataLst>
    <p:extLst>
      <p:ext uri="{BB962C8B-B14F-4D97-AF65-F5344CB8AC3E}">
        <p14:creationId xmlns:p14="http://schemas.microsoft.com/office/powerpoint/2010/main" val="207131548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22EF57F-D342-FE4E-904B-84EF23F2FD16}"/>
              </a:ext>
            </a:extLst>
          </p:cNvPr>
          <p:cNvSpPr>
            <a:spLocks noGrp="1"/>
          </p:cNvSpPr>
          <p:nvPr>
            <p:ph type="title"/>
          </p:nvPr>
        </p:nvSpPr>
        <p:spPr/>
        <p:txBody>
          <a:bodyPr/>
          <a:lstStyle/>
          <a:p>
            <a:r>
              <a:rPr lang="en-US" dirty="0"/>
              <a:t>Encryption of data </a:t>
            </a:r>
            <a:r>
              <a:rPr lang="en-US" i="1" dirty="0"/>
              <a:t>at rest</a:t>
            </a:r>
          </a:p>
        </p:txBody>
      </p:sp>
      <p:sp>
        <p:nvSpPr>
          <p:cNvPr id="6" name="Content Placeholder 5">
            <a:extLst>
              <a:ext uri="{FF2B5EF4-FFF2-40B4-BE49-F238E27FC236}">
                <a16:creationId xmlns:a16="http://schemas.microsoft.com/office/drawing/2014/main" id="{6EC9A840-75A0-E142-B90F-52153AD2824A}"/>
              </a:ext>
            </a:extLst>
          </p:cNvPr>
          <p:cNvSpPr>
            <a:spLocks noGrp="1"/>
          </p:cNvSpPr>
          <p:nvPr>
            <p:ph idx="1"/>
          </p:nvPr>
        </p:nvSpPr>
        <p:spPr>
          <a:xfrm>
            <a:off x="419100" y="1528175"/>
            <a:ext cx="10294083" cy="4648788"/>
          </a:xfrm>
        </p:spPr>
        <p:txBody>
          <a:bodyPr/>
          <a:lstStyle/>
          <a:p>
            <a:r>
              <a:rPr lang="en-US" b="1" dirty="0">
                <a:solidFill>
                  <a:schemeClr val="accent5"/>
                </a:solidFill>
              </a:rPr>
              <a:t>Encryption</a:t>
            </a:r>
            <a:r>
              <a:rPr lang="en-US" dirty="0"/>
              <a:t> encodes data with a </a:t>
            </a:r>
            <a:r>
              <a:rPr lang="en-US" dirty="0">
                <a:solidFill>
                  <a:schemeClr val="accent6"/>
                </a:solidFill>
              </a:rPr>
              <a:t>secret key</a:t>
            </a:r>
            <a:r>
              <a:rPr lang="en-US" dirty="0"/>
              <a:t>, which makes it unreadable</a:t>
            </a:r>
          </a:p>
          <a:p>
            <a:pPr lvl="1"/>
            <a:r>
              <a:rPr lang="en-US" dirty="0"/>
              <a:t>Only those who have the secret key can decode the data</a:t>
            </a:r>
          </a:p>
          <a:p>
            <a:pPr lvl="1"/>
            <a:r>
              <a:rPr lang="en-US" dirty="0">
                <a:solidFill>
                  <a:schemeClr val="accent6"/>
                </a:solidFill>
              </a:rPr>
              <a:t>AWS KMS </a:t>
            </a:r>
            <a:r>
              <a:rPr lang="en-US" dirty="0"/>
              <a:t>can manage your secret keys</a:t>
            </a:r>
          </a:p>
          <a:p>
            <a:pPr lvl="1"/>
            <a:endParaRPr lang="en-US" dirty="0"/>
          </a:p>
          <a:p>
            <a:r>
              <a:rPr lang="en-US" dirty="0"/>
              <a:t>AWS supports encryption of </a:t>
            </a:r>
            <a:r>
              <a:rPr lang="en-US" b="1" dirty="0">
                <a:solidFill>
                  <a:schemeClr val="accent5"/>
                </a:solidFill>
              </a:rPr>
              <a:t>data at rest</a:t>
            </a:r>
          </a:p>
          <a:p>
            <a:pPr lvl="1"/>
            <a:r>
              <a:rPr lang="en-US" dirty="0"/>
              <a:t>Data at rest = Data stored physically (on disk or on tape)</a:t>
            </a:r>
            <a:endParaRPr lang="en-US" sz="2000" dirty="0"/>
          </a:p>
          <a:p>
            <a:pPr lvl="1"/>
            <a:r>
              <a:rPr lang="en-US" dirty="0"/>
              <a:t>You can encrypt data stored in any service that is supported by AWS KMS, including:</a:t>
            </a:r>
          </a:p>
          <a:p>
            <a:pPr lvl="2"/>
            <a:r>
              <a:rPr lang="en-US" sz="1800" dirty="0"/>
              <a:t>Amazon S3</a:t>
            </a:r>
          </a:p>
          <a:p>
            <a:pPr lvl="2"/>
            <a:r>
              <a:rPr lang="en-US" sz="1800" dirty="0"/>
              <a:t>Amazon EBS</a:t>
            </a:r>
          </a:p>
          <a:p>
            <a:pPr lvl="2"/>
            <a:r>
              <a:rPr lang="en-US" sz="1800" dirty="0"/>
              <a:t>Amazon Elastic File System (Amazon EFS)</a:t>
            </a:r>
          </a:p>
          <a:p>
            <a:pPr lvl="2"/>
            <a:r>
              <a:rPr lang="en-US" sz="1800" dirty="0"/>
              <a:t>Amazon RDS managed databases</a:t>
            </a:r>
            <a:endParaRPr lang="en-US" dirty="0"/>
          </a:p>
          <a:p>
            <a:endParaRPr lang="en-US" dirty="0"/>
          </a:p>
        </p:txBody>
      </p:sp>
      <p:sp>
        <p:nvSpPr>
          <p:cNvPr id="4" name="Footer Placeholder 3">
            <a:extLst>
              <a:ext uri="{FF2B5EF4-FFF2-40B4-BE49-F238E27FC236}">
                <a16:creationId xmlns:a16="http://schemas.microsoft.com/office/drawing/2014/main" id="{E5E882EE-8AE2-7A4E-BE51-382E968ABA73}"/>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pic>
        <p:nvPicPr>
          <p:cNvPr id="7" name="Graphic 6">
            <a:extLst>
              <a:ext uri="{FF2B5EF4-FFF2-40B4-BE49-F238E27FC236}">
                <a16:creationId xmlns:a16="http://schemas.microsoft.com/office/drawing/2014/main" id="{F0AE3648-7335-EC4B-B9DA-3E06651D49CE}"/>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343212" y="4528476"/>
            <a:ext cx="1158787" cy="1158787"/>
          </a:xfrm>
          <a:prstGeom prst="rect">
            <a:avLst/>
          </a:prstGeom>
        </p:spPr>
      </p:pic>
      <p:pic>
        <p:nvPicPr>
          <p:cNvPr id="8" name="Graphic 7">
            <a:extLst>
              <a:ext uri="{FF2B5EF4-FFF2-40B4-BE49-F238E27FC236}">
                <a16:creationId xmlns:a16="http://schemas.microsoft.com/office/drawing/2014/main" id="{DD02F647-3426-3F47-8EB3-D0BC18EFF7D7}"/>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343212" y="2068721"/>
            <a:ext cx="1158787" cy="1158787"/>
          </a:xfrm>
          <a:prstGeom prst="rect">
            <a:avLst/>
          </a:prstGeom>
        </p:spPr>
      </p:pic>
      <p:pic>
        <p:nvPicPr>
          <p:cNvPr id="9" name="Graphic 8">
            <a:extLst>
              <a:ext uri="{FF2B5EF4-FFF2-40B4-BE49-F238E27FC236}">
                <a16:creationId xmlns:a16="http://schemas.microsoft.com/office/drawing/2014/main" id="{106D1768-F270-514A-AECF-DEB0ACF0F630}"/>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973240" y="3429000"/>
            <a:ext cx="739943" cy="739943"/>
          </a:xfrm>
          <a:prstGeom prst="rect">
            <a:avLst/>
          </a:prstGeom>
        </p:spPr>
      </p:pic>
      <p:pic>
        <p:nvPicPr>
          <p:cNvPr id="10" name="Graphic 9">
            <a:extLst>
              <a:ext uri="{FF2B5EF4-FFF2-40B4-BE49-F238E27FC236}">
                <a16:creationId xmlns:a16="http://schemas.microsoft.com/office/drawing/2014/main" id="{8FDD700D-D77F-D040-9C76-0A641FD106F8}"/>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0916786" y="3429000"/>
            <a:ext cx="593816" cy="593816"/>
          </a:xfrm>
          <a:prstGeom prst="rect">
            <a:avLst/>
          </a:prstGeom>
        </p:spPr>
      </p:pic>
      <p:sp>
        <p:nvSpPr>
          <p:cNvPr id="11" name="Slide Number Placeholder 10">
            <a:extLst>
              <a:ext uri="{FF2B5EF4-FFF2-40B4-BE49-F238E27FC236}">
                <a16:creationId xmlns:a16="http://schemas.microsoft.com/office/drawing/2014/main" id="{C0FEC8A9-017B-E34D-A2B0-7010071F0328}"/>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63</a:t>
            </a:fld>
            <a:endParaRPr lang="en-US" dirty="0"/>
          </a:p>
        </p:txBody>
      </p:sp>
    </p:spTree>
    <p:custDataLst>
      <p:tags r:id="rId1"/>
    </p:custDataLst>
    <p:extLst>
      <p:ext uri="{BB962C8B-B14F-4D97-AF65-F5344CB8AC3E}">
        <p14:creationId xmlns:p14="http://schemas.microsoft.com/office/powerpoint/2010/main" val="119793956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22EF57F-D342-FE4E-904B-84EF23F2FD16}"/>
              </a:ext>
            </a:extLst>
          </p:cNvPr>
          <p:cNvSpPr>
            <a:spLocks noGrp="1"/>
          </p:cNvSpPr>
          <p:nvPr>
            <p:ph type="title"/>
          </p:nvPr>
        </p:nvSpPr>
        <p:spPr/>
        <p:txBody>
          <a:bodyPr/>
          <a:lstStyle/>
          <a:p>
            <a:r>
              <a:rPr lang="en-US" dirty="0"/>
              <a:t>Encryption of data </a:t>
            </a:r>
            <a:r>
              <a:rPr lang="en-US" i="1" dirty="0"/>
              <a:t>in transit</a:t>
            </a:r>
          </a:p>
        </p:txBody>
      </p:sp>
      <p:sp>
        <p:nvSpPr>
          <p:cNvPr id="6" name="Content Placeholder 5">
            <a:extLst>
              <a:ext uri="{FF2B5EF4-FFF2-40B4-BE49-F238E27FC236}">
                <a16:creationId xmlns:a16="http://schemas.microsoft.com/office/drawing/2014/main" id="{6EC9A840-75A0-E142-B90F-52153AD2824A}"/>
              </a:ext>
            </a:extLst>
          </p:cNvPr>
          <p:cNvSpPr>
            <a:spLocks noGrp="1"/>
          </p:cNvSpPr>
          <p:nvPr>
            <p:ph idx="1"/>
          </p:nvPr>
        </p:nvSpPr>
        <p:spPr>
          <a:xfrm>
            <a:off x="419100" y="1528175"/>
            <a:ext cx="10643641" cy="4648788"/>
          </a:xfrm>
        </p:spPr>
        <p:txBody>
          <a:bodyPr/>
          <a:lstStyle/>
          <a:p>
            <a:r>
              <a:rPr lang="en-US" sz="2600" dirty="0"/>
              <a:t>Encryption of </a:t>
            </a:r>
            <a:r>
              <a:rPr lang="en-US" sz="2600" b="1" dirty="0">
                <a:solidFill>
                  <a:schemeClr val="accent5"/>
                </a:solidFill>
              </a:rPr>
              <a:t>data in transit</a:t>
            </a:r>
            <a:r>
              <a:rPr lang="en-US" sz="2600" dirty="0"/>
              <a:t> (data moving across a network)</a:t>
            </a:r>
          </a:p>
          <a:p>
            <a:pPr lvl="1"/>
            <a:r>
              <a:rPr lang="en-US" sz="2200" b="1" dirty="0"/>
              <a:t>Transport Layer Security (TLS)</a:t>
            </a:r>
            <a:r>
              <a:rPr lang="en-US" sz="2200" dirty="0"/>
              <a:t>—formerly SSL—is an open standard protocol </a:t>
            </a:r>
          </a:p>
          <a:p>
            <a:pPr lvl="1"/>
            <a:r>
              <a:rPr lang="en-US" sz="2200" b="1" dirty="0">
                <a:solidFill>
                  <a:schemeClr val="accent5"/>
                </a:solidFill>
              </a:rPr>
              <a:t>AWS Certificate Manager </a:t>
            </a:r>
            <a:r>
              <a:rPr lang="en-US" sz="2200" dirty="0"/>
              <a:t>provides a way to manage, deploy, and renew TLS or SSL certificates </a:t>
            </a:r>
          </a:p>
          <a:p>
            <a:r>
              <a:rPr lang="en-US" sz="2600" dirty="0"/>
              <a:t>Secure HTTP (HTTPS) creates a secure tunnel</a:t>
            </a:r>
          </a:p>
          <a:p>
            <a:pPr lvl="1"/>
            <a:r>
              <a:rPr lang="en-US" sz="2200" dirty="0"/>
              <a:t>Uses TLS or SSL for the bidirectional exchange of data</a:t>
            </a:r>
            <a:endParaRPr lang="en-US" sz="2600" dirty="0"/>
          </a:p>
          <a:p>
            <a:r>
              <a:rPr lang="en-US" sz="2600" b="1" dirty="0">
                <a:solidFill>
                  <a:schemeClr val="accent5"/>
                </a:solidFill>
              </a:rPr>
              <a:t>AWS services support data in transit encryption</a:t>
            </a:r>
            <a:r>
              <a:rPr lang="en-US" sz="2600" dirty="0"/>
              <a:t>. </a:t>
            </a:r>
          </a:p>
          <a:p>
            <a:pPr lvl="1"/>
            <a:r>
              <a:rPr lang="en-US" sz="2200" dirty="0"/>
              <a:t>Two examples:</a:t>
            </a:r>
          </a:p>
          <a:p>
            <a:endParaRPr lang="en-US" dirty="0"/>
          </a:p>
        </p:txBody>
      </p:sp>
      <p:sp>
        <p:nvSpPr>
          <p:cNvPr id="4" name="Footer Placeholder 3">
            <a:extLst>
              <a:ext uri="{FF2B5EF4-FFF2-40B4-BE49-F238E27FC236}">
                <a16:creationId xmlns:a16="http://schemas.microsoft.com/office/drawing/2014/main" id="{E5E882EE-8AE2-7A4E-BE51-382E968ABA73}"/>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pic>
        <p:nvPicPr>
          <p:cNvPr id="7" name="Graphic 6">
            <a:extLst>
              <a:ext uri="{FF2B5EF4-FFF2-40B4-BE49-F238E27FC236}">
                <a16:creationId xmlns:a16="http://schemas.microsoft.com/office/drawing/2014/main" id="{3E975BBF-D113-BF4A-96B0-87632F079140}"/>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104099" y="2880200"/>
            <a:ext cx="1331834" cy="1331834"/>
          </a:xfrm>
          <a:prstGeom prst="rect">
            <a:avLst/>
          </a:prstGeom>
        </p:spPr>
      </p:pic>
      <p:grpSp>
        <p:nvGrpSpPr>
          <p:cNvPr id="33" name="Group 32" descr="diagram shows two services in the AWS cloud: EC2 and Elastic File System and it shows an arrow between them labeled &quot;TLS encrypted data traffic&quot;.">
            <a:extLst>
              <a:ext uri="{FF2B5EF4-FFF2-40B4-BE49-F238E27FC236}">
                <a16:creationId xmlns:a16="http://schemas.microsoft.com/office/drawing/2014/main" id="{CA512BF9-A030-8646-B352-9F28EBE695E0}"/>
              </a:ext>
            </a:extLst>
          </p:cNvPr>
          <p:cNvGrpSpPr/>
          <p:nvPr/>
        </p:nvGrpSpPr>
        <p:grpSpPr>
          <a:xfrm>
            <a:off x="1020684" y="4848975"/>
            <a:ext cx="4295454" cy="1567335"/>
            <a:chOff x="1223884" y="4848975"/>
            <a:chExt cx="4295454" cy="1567335"/>
          </a:xfrm>
        </p:grpSpPr>
        <p:pic>
          <p:nvPicPr>
            <p:cNvPr id="20" name="Graphic 19">
              <a:extLst>
                <a:ext uri="{FF2B5EF4-FFF2-40B4-BE49-F238E27FC236}">
                  <a16:creationId xmlns:a16="http://schemas.microsoft.com/office/drawing/2014/main" id="{D168BF77-BBA5-BE4D-9213-2D505967900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223884" y="4853262"/>
              <a:ext cx="330200" cy="330200"/>
            </a:xfrm>
            <a:prstGeom prst="rect">
              <a:avLst/>
            </a:prstGeom>
          </p:spPr>
        </p:pic>
        <p:sp>
          <p:nvSpPr>
            <p:cNvPr id="21" name="Rectangle 20">
              <a:extLst>
                <a:ext uri="{FF2B5EF4-FFF2-40B4-BE49-F238E27FC236}">
                  <a16:creationId xmlns:a16="http://schemas.microsoft.com/office/drawing/2014/main" id="{4BD35962-03E2-D64B-B35C-B069FBD3CD18}"/>
                </a:ext>
              </a:extLst>
            </p:cNvPr>
            <p:cNvSpPr/>
            <p:nvPr/>
          </p:nvSpPr>
          <p:spPr>
            <a:xfrm>
              <a:off x="1223884" y="4848975"/>
              <a:ext cx="4295454" cy="1567335"/>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600" dirty="0">
                  <a:ln w="0"/>
                  <a:solidFill>
                    <a:sysClr val="windowText" lastClr="000000"/>
                  </a:solidFill>
                </a:rPr>
                <a:t>AWS Cloud</a:t>
              </a:r>
            </a:p>
          </p:txBody>
        </p:sp>
        <p:sp>
          <p:nvSpPr>
            <p:cNvPr id="22" name="TextBox 21">
              <a:extLst>
                <a:ext uri="{FF2B5EF4-FFF2-40B4-BE49-F238E27FC236}">
                  <a16:creationId xmlns:a16="http://schemas.microsoft.com/office/drawing/2014/main" id="{2DD7E3DC-AE21-F444-BCF8-D43FD8C1105E}"/>
                </a:ext>
              </a:extLst>
            </p:cNvPr>
            <p:cNvSpPr txBox="1"/>
            <p:nvPr/>
          </p:nvSpPr>
          <p:spPr>
            <a:xfrm>
              <a:off x="3981029" y="5915353"/>
              <a:ext cx="1506552" cy="338554"/>
            </a:xfrm>
            <a:prstGeom prst="rect">
              <a:avLst/>
            </a:prstGeom>
            <a:noFill/>
          </p:spPr>
          <p:txBody>
            <a:bodyPr wrap="square" rtlCol="0">
              <a:spAutoFit/>
            </a:bodyPr>
            <a:lstStyle/>
            <a:p>
              <a:pPr algn="ctr"/>
              <a:r>
                <a:rPr lang="en-US" sz="1600" dirty="0"/>
                <a:t>Amazon EFS</a:t>
              </a:r>
            </a:p>
          </p:txBody>
        </p:sp>
        <p:pic>
          <p:nvPicPr>
            <p:cNvPr id="23" name="Graphic 22">
              <a:extLst>
                <a:ext uri="{FF2B5EF4-FFF2-40B4-BE49-F238E27FC236}">
                  <a16:creationId xmlns:a16="http://schemas.microsoft.com/office/drawing/2014/main" id="{BCAAAB36-1FE0-1146-BF35-0C4948FB4B5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378705" y="5229224"/>
              <a:ext cx="711200" cy="711200"/>
            </a:xfrm>
            <a:prstGeom prst="rect">
              <a:avLst/>
            </a:prstGeom>
          </p:spPr>
        </p:pic>
        <p:sp>
          <p:nvSpPr>
            <p:cNvPr id="24" name="TextBox 23">
              <a:extLst>
                <a:ext uri="{FF2B5EF4-FFF2-40B4-BE49-F238E27FC236}">
                  <a16:creationId xmlns:a16="http://schemas.microsoft.com/office/drawing/2014/main" id="{E8E0C15C-ED27-A44B-9453-3E4CDAE9C0DC}"/>
                </a:ext>
              </a:extLst>
            </p:cNvPr>
            <p:cNvSpPr txBox="1"/>
            <p:nvPr/>
          </p:nvSpPr>
          <p:spPr>
            <a:xfrm>
              <a:off x="1636957" y="5979971"/>
              <a:ext cx="1513305" cy="338554"/>
            </a:xfrm>
            <a:prstGeom prst="rect">
              <a:avLst/>
            </a:prstGeom>
            <a:noFill/>
          </p:spPr>
          <p:txBody>
            <a:bodyPr wrap="square" rtlCol="0">
              <a:spAutoFit/>
            </a:bodyPr>
            <a:lstStyle/>
            <a:p>
              <a:pPr algn="ctr"/>
              <a:r>
                <a:rPr lang="en-US" sz="1600" dirty="0"/>
                <a:t>Amazon EC2</a:t>
              </a:r>
            </a:p>
          </p:txBody>
        </p:sp>
        <p:pic>
          <p:nvPicPr>
            <p:cNvPr id="25" name="Graphic 24">
              <a:extLst>
                <a:ext uri="{FF2B5EF4-FFF2-40B4-BE49-F238E27FC236}">
                  <a16:creationId xmlns:a16="http://schemas.microsoft.com/office/drawing/2014/main" id="{AF9D5CC4-9081-2545-82DD-287CBCC164F2}"/>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038009" y="5229224"/>
              <a:ext cx="711200" cy="711200"/>
            </a:xfrm>
            <a:prstGeom prst="rect">
              <a:avLst/>
            </a:prstGeom>
          </p:spPr>
        </p:pic>
        <p:cxnSp>
          <p:nvCxnSpPr>
            <p:cNvPr id="26" name="Straight Arrow Connector 25">
              <a:extLst>
                <a:ext uri="{FF2B5EF4-FFF2-40B4-BE49-F238E27FC236}">
                  <a16:creationId xmlns:a16="http://schemas.microsoft.com/office/drawing/2014/main" id="{133C17CC-1070-7548-88C4-8EC91B186D7B}"/>
                </a:ext>
              </a:extLst>
            </p:cNvPr>
            <p:cNvCxnSpPr>
              <a:cxnSpLocks/>
              <a:stCxn id="25" idx="3"/>
              <a:endCxn id="23" idx="1"/>
            </p:cNvCxnSpPr>
            <p:nvPr/>
          </p:nvCxnSpPr>
          <p:spPr>
            <a:xfrm>
              <a:off x="2749209" y="5584824"/>
              <a:ext cx="1629496" cy="0"/>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7286FBFA-AE07-7040-B255-A34262C53979}"/>
                </a:ext>
              </a:extLst>
            </p:cNvPr>
            <p:cNvSpPr txBox="1"/>
            <p:nvPr/>
          </p:nvSpPr>
          <p:spPr>
            <a:xfrm>
              <a:off x="2749208" y="5284316"/>
              <a:ext cx="1470274" cy="830997"/>
            </a:xfrm>
            <a:prstGeom prst="rect">
              <a:avLst/>
            </a:prstGeom>
            <a:noFill/>
          </p:spPr>
          <p:txBody>
            <a:bodyPr wrap="none" rtlCol="0">
              <a:spAutoFit/>
            </a:bodyPr>
            <a:lstStyle/>
            <a:p>
              <a:pPr algn="ctr"/>
              <a:r>
                <a:rPr lang="en-US" sz="1600" dirty="0">
                  <a:ea typeface="Amazon Ember Light" panose="020B0403020204020204" pitchFamily="34" charset="0"/>
                  <a:cs typeface="Amazon Ember Light" panose="020B0403020204020204" pitchFamily="34" charset="0"/>
                </a:rPr>
                <a:t>TLS encrypted</a:t>
              </a:r>
              <a:br>
                <a:rPr lang="en-US" sz="1600" dirty="0">
                  <a:ea typeface="Amazon Ember Light" panose="020B0403020204020204" pitchFamily="34" charset="0"/>
                  <a:cs typeface="Amazon Ember Light" panose="020B0403020204020204" pitchFamily="34" charset="0"/>
                </a:rPr>
              </a:br>
              <a:r>
                <a:rPr lang="en-US" sz="1600" dirty="0">
                  <a:ea typeface="Amazon Ember Light" panose="020B0403020204020204" pitchFamily="34" charset="0"/>
                  <a:cs typeface="Amazon Ember Light" panose="020B0403020204020204" pitchFamily="34" charset="0"/>
                </a:rPr>
                <a:t>data traffic</a:t>
              </a:r>
              <a:br>
                <a:rPr lang="en-US" sz="1600" dirty="0">
                  <a:ea typeface="Amazon Ember Light" panose="020B0403020204020204" pitchFamily="34" charset="0"/>
                  <a:cs typeface="Amazon Ember Light" panose="020B0403020204020204" pitchFamily="34" charset="0"/>
                </a:rPr>
              </a:br>
              <a:endParaRPr lang="en-US" sz="1600" dirty="0">
                <a:ea typeface="Amazon Ember Light" panose="020B0403020204020204" pitchFamily="34" charset="0"/>
                <a:cs typeface="Amazon Ember Light" panose="020B0403020204020204" pitchFamily="34" charset="0"/>
              </a:endParaRPr>
            </a:p>
          </p:txBody>
        </p:sp>
      </p:grpSp>
      <p:sp>
        <p:nvSpPr>
          <p:cNvPr id="30" name="Slide Number Placeholder 29">
            <a:extLst>
              <a:ext uri="{FF2B5EF4-FFF2-40B4-BE49-F238E27FC236}">
                <a16:creationId xmlns:a16="http://schemas.microsoft.com/office/drawing/2014/main" id="{17D86392-E2DF-1149-B9EA-12D75C9573B4}"/>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64</a:t>
            </a:fld>
            <a:endParaRPr lang="en-US" dirty="0"/>
          </a:p>
        </p:txBody>
      </p:sp>
      <p:grpSp>
        <p:nvGrpSpPr>
          <p:cNvPr id="9" name="Group 8" descr="graphic shows AWS Storage Gateway in a corporate data center connected to Amazon S3 in the AWS Cloud. The two way connection is shown as TLS or SSL encrypted."/>
          <p:cNvGrpSpPr/>
          <p:nvPr/>
        </p:nvGrpSpPr>
        <p:grpSpPr>
          <a:xfrm>
            <a:off x="6031220" y="4789015"/>
            <a:ext cx="5814798" cy="1649558"/>
            <a:chOff x="5777220" y="4789015"/>
            <a:chExt cx="5814798" cy="1649558"/>
          </a:xfrm>
        </p:grpSpPr>
        <p:sp>
          <p:nvSpPr>
            <p:cNvPr id="8" name="TextBox 7">
              <a:extLst>
                <a:ext uri="{FF2B5EF4-FFF2-40B4-BE49-F238E27FC236}">
                  <a16:creationId xmlns:a16="http://schemas.microsoft.com/office/drawing/2014/main" id="{563B0D2C-4299-C74D-B930-2F79F3496558}"/>
                </a:ext>
              </a:extLst>
            </p:cNvPr>
            <p:cNvSpPr txBox="1"/>
            <p:nvPr/>
          </p:nvSpPr>
          <p:spPr>
            <a:xfrm>
              <a:off x="5777220" y="5915353"/>
              <a:ext cx="2676047" cy="338554"/>
            </a:xfrm>
            <a:prstGeom prst="rect">
              <a:avLst/>
            </a:prstGeom>
            <a:noFill/>
          </p:spPr>
          <p:txBody>
            <a:bodyPr wrap="square" rtlCol="0">
              <a:spAutoFit/>
            </a:bodyPr>
            <a:lstStyle/>
            <a:p>
              <a:pPr algn="ctr"/>
              <a:r>
                <a:rPr lang="en-US" sz="1600" dirty="0"/>
                <a:t>AWS Storage Gateway</a:t>
              </a:r>
            </a:p>
          </p:txBody>
        </p:sp>
        <p:pic>
          <p:nvPicPr>
            <p:cNvPr id="10" name="Graphic 9">
              <a:extLst>
                <a:ext uri="{FF2B5EF4-FFF2-40B4-BE49-F238E27FC236}">
                  <a16:creationId xmlns:a16="http://schemas.microsoft.com/office/drawing/2014/main" id="{AEB72ECF-4025-1343-A3B7-92932589A867}"/>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759643" y="5208459"/>
              <a:ext cx="711200" cy="711200"/>
            </a:xfrm>
            <a:prstGeom prst="rect">
              <a:avLst/>
            </a:prstGeom>
          </p:spPr>
        </p:pic>
        <p:pic>
          <p:nvPicPr>
            <p:cNvPr id="11" name="Graphic 10">
              <a:extLst>
                <a:ext uri="{FF2B5EF4-FFF2-40B4-BE49-F238E27FC236}">
                  <a16:creationId xmlns:a16="http://schemas.microsoft.com/office/drawing/2014/main" id="{FFDB7C9D-5EDD-C244-80C6-41D18238225C}"/>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0160416" y="5208459"/>
              <a:ext cx="711200" cy="711200"/>
            </a:xfrm>
            <a:prstGeom prst="rect">
              <a:avLst/>
            </a:prstGeom>
          </p:spPr>
        </p:pic>
        <p:sp>
          <p:nvSpPr>
            <p:cNvPr id="12" name="TextBox 11">
              <a:extLst>
                <a:ext uri="{FF2B5EF4-FFF2-40B4-BE49-F238E27FC236}">
                  <a16:creationId xmlns:a16="http://schemas.microsoft.com/office/drawing/2014/main" id="{AD86CB67-7D3B-A349-ACFB-F542C78957A0}"/>
                </a:ext>
              </a:extLst>
            </p:cNvPr>
            <p:cNvSpPr txBox="1"/>
            <p:nvPr/>
          </p:nvSpPr>
          <p:spPr>
            <a:xfrm>
              <a:off x="9290114" y="5868859"/>
              <a:ext cx="2301904" cy="338554"/>
            </a:xfrm>
            <a:prstGeom prst="rect">
              <a:avLst/>
            </a:prstGeom>
            <a:noFill/>
          </p:spPr>
          <p:txBody>
            <a:bodyPr wrap="square" rtlCol="0">
              <a:spAutoFit/>
            </a:bodyPr>
            <a:lstStyle/>
            <a:p>
              <a:pPr algn="ctr"/>
              <a:r>
                <a:rPr lang="en-US" sz="1600" dirty="0"/>
                <a:t>Amazon S3</a:t>
              </a:r>
            </a:p>
          </p:txBody>
        </p:sp>
        <p:sp>
          <p:nvSpPr>
            <p:cNvPr id="13" name="Rectangle 12">
              <a:extLst>
                <a:ext uri="{FF2B5EF4-FFF2-40B4-BE49-F238E27FC236}">
                  <a16:creationId xmlns:a16="http://schemas.microsoft.com/office/drawing/2014/main" id="{BA7CEFAA-99D9-F44C-87B2-11BAD1780B53}"/>
                </a:ext>
              </a:extLst>
            </p:cNvPr>
            <p:cNvSpPr/>
            <p:nvPr/>
          </p:nvSpPr>
          <p:spPr>
            <a:xfrm>
              <a:off x="9447937" y="4789015"/>
              <a:ext cx="2092044" cy="1603063"/>
            </a:xfrm>
            <a:prstGeom prst="rect">
              <a:avLst/>
            </a:prstGeom>
            <a:noFill/>
            <a:ln w="12700">
              <a:solidFill>
                <a:srgbClr val="141B2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600" dirty="0">
                  <a:solidFill>
                    <a:schemeClr val="tx1"/>
                  </a:solidFill>
                </a:rPr>
                <a:t>AWS Cloud</a:t>
              </a:r>
            </a:p>
          </p:txBody>
        </p:sp>
        <p:pic>
          <p:nvPicPr>
            <p:cNvPr id="14" name="Graphic 13">
              <a:extLst>
                <a:ext uri="{FF2B5EF4-FFF2-40B4-BE49-F238E27FC236}">
                  <a16:creationId xmlns:a16="http://schemas.microsoft.com/office/drawing/2014/main" id="{2FBCBC44-8C3A-7847-A55D-67864385307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447937" y="4789016"/>
              <a:ext cx="330200" cy="330200"/>
            </a:xfrm>
            <a:prstGeom prst="rect">
              <a:avLst/>
            </a:prstGeom>
          </p:spPr>
        </p:pic>
        <p:sp>
          <p:nvSpPr>
            <p:cNvPr id="15" name="Rectangle 14">
              <a:extLst>
                <a:ext uri="{FF2B5EF4-FFF2-40B4-BE49-F238E27FC236}">
                  <a16:creationId xmlns:a16="http://schemas.microsoft.com/office/drawing/2014/main" id="{FFFDE15F-5EF1-FA40-92A8-198EAAE0EA24}"/>
                </a:ext>
              </a:extLst>
            </p:cNvPr>
            <p:cNvSpPr/>
            <p:nvPr/>
          </p:nvSpPr>
          <p:spPr>
            <a:xfrm>
              <a:off x="5836558" y="4789015"/>
              <a:ext cx="2557371" cy="1649558"/>
            </a:xfrm>
            <a:prstGeom prst="rect">
              <a:avLst/>
            </a:prstGeom>
            <a:noFill/>
            <a:ln w="12700">
              <a:solidFill>
                <a:srgbClr val="5A6B8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600" dirty="0">
                  <a:solidFill>
                    <a:srgbClr val="5A6B86"/>
                  </a:solidFill>
                </a:rPr>
                <a:t>Corporate data center</a:t>
              </a:r>
            </a:p>
          </p:txBody>
        </p:sp>
        <p:pic>
          <p:nvPicPr>
            <p:cNvPr id="16" name="Graphic 15">
              <a:extLst>
                <a:ext uri="{FF2B5EF4-FFF2-40B4-BE49-F238E27FC236}">
                  <a16:creationId xmlns:a16="http://schemas.microsoft.com/office/drawing/2014/main" id="{8612BC22-75FB-AB47-937B-6CFD63D059EC}"/>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5849632" y="4791624"/>
              <a:ext cx="330200" cy="330200"/>
            </a:xfrm>
            <a:prstGeom prst="rect">
              <a:avLst/>
            </a:prstGeom>
          </p:spPr>
        </p:pic>
        <p:cxnSp>
          <p:nvCxnSpPr>
            <p:cNvPr id="3" name="Straight Arrow Connector 2">
              <a:extLst>
                <a:ext uri="{FF2B5EF4-FFF2-40B4-BE49-F238E27FC236}">
                  <a16:creationId xmlns:a16="http://schemas.microsoft.com/office/drawing/2014/main" id="{D70BA1CC-3142-3948-9442-45C0446AFE4E}"/>
                </a:ext>
              </a:extLst>
            </p:cNvPr>
            <p:cNvCxnSpPr>
              <a:cxnSpLocks/>
              <a:stCxn id="10" idx="3"/>
              <a:endCxn id="11" idx="1"/>
            </p:cNvCxnSpPr>
            <p:nvPr/>
          </p:nvCxnSpPr>
          <p:spPr>
            <a:xfrm>
              <a:off x="7470843" y="5564059"/>
              <a:ext cx="2689573" cy="0"/>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B093D105-7A4F-E24B-8CD8-B734B2CD47B2}"/>
                </a:ext>
              </a:extLst>
            </p:cNvPr>
            <p:cNvSpPr txBox="1"/>
            <p:nvPr/>
          </p:nvSpPr>
          <p:spPr>
            <a:xfrm>
              <a:off x="8402197" y="5569702"/>
              <a:ext cx="1144865" cy="584775"/>
            </a:xfrm>
            <a:prstGeom prst="rect">
              <a:avLst/>
            </a:prstGeom>
            <a:noFill/>
          </p:spPr>
          <p:txBody>
            <a:bodyPr wrap="none" rtlCol="0">
              <a:spAutoFit/>
            </a:bodyPr>
            <a:lstStyle/>
            <a:p>
              <a:r>
                <a:rPr lang="en-US" sz="1600" dirty="0">
                  <a:ea typeface="Amazon Ember Light" panose="020B0403020204020204" pitchFamily="34" charset="0"/>
                  <a:cs typeface="Amazon Ember Light" panose="020B0403020204020204" pitchFamily="34" charset="0"/>
                </a:rPr>
                <a:t>TLS or SSL</a:t>
              </a:r>
            </a:p>
            <a:p>
              <a:r>
                <a:rPr lang="en-US" sz="1600" dirty="0">
                  <a:ea typeface="Amazon Ember Light" panose="020B0403020204020204" pitchFamily="34" charset="0"/>
                  <a:cs typeface="Amazon Ember Light" panose="020B0403020204020204" pitchFamily="34" charset="0"/>
                </a:rPr>
                <a:t>encrypted</a:t>
              </a:r>
            </a:p>
          </p:txBody>
        </p:sp>
        <p:pic>
          <p:nvPicPr>
            <p:cNvPr id="31" name="Graphic 30">
              <a:extLst>
                <a:ext uri="{FF2B5EF4-FFF2-40B4-BE49-F238E27FC236}">
                  <a16:creationId xmlns:a16="http://schemas.microsoft.com/office/drawing/2014/main" id="{D080BF57-55A1-AD48-8104-32DEE9B55EE5}"/>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8692192" y="5117265"/>
              <a:ext cx="469900" cy="469900"/>
            </a:xfrm>
            <a:prstGeom prst="rect">
              <a:avLst/>
            </a:prstGeom>
          </p:spPr>
        </p:pic>
      </p:grpSp>
    </p:spTree>
    <p:custDataLst>
      <p:tags r:id="rId1"/>
    </p:custDataLst>
    <p:extLst>
      <p:ext uri="{BB962C8B-B14F-4D97-AF65-F5344CB8AC3E}">
        <p14:creationId xmlns:p14="http://schemas.microsoft.com/office/powerpoint/2010/main" val="184581616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43D59-FA0B-C24E-B1FA-56BE7D45A6FE}"/>
              </a:ext>
            </a:extLst>
          </p:cNvPr>
          <p:cNvSpPr>
            <a:spLocks noGrp="1"/>
          </p:cNvSpPr>
          <p:nvPr>
            <p:ph type="title"/>
          </p:nvPr>
        </p:nvSpPr>
        <p:spPr/>
        <p:txBody>
          <a:bodyPr/>
          <a:lstStyle/>
          <a:p>
            <a:r>
              <a:rPr lang="en-US" sz="3600" dirty="0"/>
              <a:t>Securing Amazon S3 buckets and objects</a:t>
            </a:r>
          </a:p>
        </p:txBody>
      </p:sp>
      <p:sp>
        <p:nvSpPr>
          <p:cNvPr id="3" name="Content Placeholder 2">
            <a:extLst>
              <a:ext uri="{FF2B5EF4-FFF2-40B4-BE49-F238E27FC236}">
                <a16:creationId xmlns:a16="http://schemas.microsoft.com/office/drawing/2014/main" id="{269C8F78-99A8-5B49-AE2D-DA1EB051A759}"/>
              </a:ext>
            </a:extLst>
          </p:cNvPr>
          <p:cNvSpPr>
            <a:spLocks noGrp="1"/>
          </p:cNvSpPr>
          <p:nvPr>
            <p:ph idx="1"/>
          </p:nvPr>
        </p:nvSpPr>
        <p:spPr/>
        <p:txBody>
          <a:bodyPr/>
          <a:lstStyle/>
          <a:p>
            <a:r>
              <a:rPr lang="en-US" dirty="0"/>
              <a:t>Newly created S3 buckets and objects are </a:t>
            </a:r>
            <a:r>
              <a:rPr lang="en-US" dirty="0">
                <a:solidFill>
                  <a:schemeClr val="accent6"/>
                </a:solidFill>
              </a:rPr>
              <a:t>private</a:t>
            </a:r>
            <a:r>
              <a:rPr lang="en-US" dirty="0"/>
              <a:t> and </a:t>
            </a:r>
            <a:r>
              <a:rPr lang="en-US" dirty="0">
                <a:solidFill>
                  <a:schemeClr val="accent6"/>
                </a:solidFill>
              </a:rPr>
              <a:t>protected</a:t>
            </a:r>
            <a:r>
              <a:rPr lang="en-US" dirty="0"/>
              <a:t> by default.</a:t>
            </a:r>
          </a:p>
          <a:p>
            <a:r>
              <a:rPr lang="en-US" dirty="0"/>
              <a:t>When use cases require sharing data objects on Amazon S3 – </a:t>
            </a:r>
          </a:p>
          <a:p>
            <a:pPr lvl="1"/>
            <a:r>
              <a:rPr lang="en-US" sz="2200" dirty="0"/>
              <a:t>It is essential to manage and control the data access.</a:t>
            </a:r>
          </a:p>
          <a:p>
            <a:pPr lvl="1"/>
            <a:r>
              <a:rPr lang="en-US" sz="2200" dirty="0"/>
              <a:t>Follow the </a:t>
            </a:r>
            <a:r>
              <a:rPr lang="en-US" sz="2200" b="1" dirty="0">
                <a:solidFill>
                  <a:schemeClr val="accent5"/>
                </a:solidFill>
              </a:rPr>
              <a:t>permissions that follow the principle of least privilege </a:t>
            </a:r>
            <a:r>
              <a:rPr lang="en-US" sz="2200" dirty="0"/>
              <a:t>and consider using Amazon S3 encryption.</a:t>
            </a:r>
          </a:p>
          <a:p>
            <a:r>
              <a:rPr lang="en-US" dirty="0"/>
              <a:t>Tools and options for controlling access to S3 data include – </a:t>
            </a:r>
          </a:p>
          <a:p>
            <a:pPr lvl="1"/>
            <a:r>
              <a:rPr lang="en-US" sz="2200" dirty="0">
                <a:hlinkClick r:id="rId4"/>
              </a:rPr>
              <a:t>Amazon S3 Block Public Access </a:t>
            </a:r>
            <a:r>
              <a:rPr lang="en-US" sz="2200" dirty="0"/>
              <a:t>feature: Simple to use.</a:t>
            </a:r>
          </a:p>
          <a:p>
            <a:pPr lvl="1"/>
            <a:r>
              <a:rPr lang="en-US" sz="2200" dirty="0"/>
              <a:t>IAM policies: A good option when the user can authenticate using IAM.</a:t>
            </a:r>
          </a:p>
          <a:p>
            <a:pPr lvl="1"/>
            <a:r>
              <a:rPr lang="en-US" sz="2200" dirty="0">
                <a:hlinkClick r:id="rId5"/>
              </a:rPr>
              <a:t>Bucket policies</a:t>
            </a:r>
            <a:endParaRPr lang="en-US" sz="2200" dirty="0"/>
          </a:p>
          <a:p>
            <a:pPr lvl="1"/>
            <a:r>
              <a:rPr lang="en-US" sz="2200" dirty="0">
                <a:hlinkClick r:id="rId6"/>
              </a:rPr>
              <a:t>Access control lists</a:t>
            </a:r>
            <a:r>
              <a:rPr lang="en-US" sz="2200" dirty="0"/>
              <a:t> (ACLs): A legacy access control mechanism.</a:t>
            </a:r>
          </a:p>
          <a:p>
            <a:pPr lvl="1"/>
            <a:r>
              <a:rPr lang="en-US" sz="2200" u="sng" dirty="0">
                <a:hlinkClick r:id="rId7"/>
              </a:rPr>
              <a:t>AWS Trusted Advisor</a:t>
            </a:r>
            <a:r>
              <a:rPr lang="en-US" sz="2200" dirty="0"/>
              <a:t> bucket permission check: A free feature.</a:t>
            </a:r>
          </a:p>
          <a:p>
            <a:pPr marL="457200" lvl="1" indent="0">
              <a:buNone/>
            </a:pPr>
            <a:endParaRPr lang="en-US" dirty="0"/>
          </a:p>
          <a:p>
            <a:pPr lvl="1"/>
            <a:endParaRPr lang="en-US" dirty="0"/>
          </a:p>
          <a:p>
            <a:endParaRPr lang="en-US" dirty="0"/>
          </a:p>
        </p:txBody>
      </p:sp>
      <p:sp>
        <p:nvSpPr>
          <p:cNvPr id="4" name="Slide Number Placeholder 3">
            <a:extLst>
              <a:ext uri="{FF2B5EF4-FFF2-40B4-BE49-F238E27FC236}">
                <a16:creationId xmlns:a16="http://schemas.microsoft.com/office/drawing/2014/main" id="{2B116061-8C1B-9649-8E49-5F69A2833A68}"/>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65</a:t>
            </a:fld>
            <a:endParaRPr lang="en-US" dirty="0"/>
          </a:p>
        </p:txBody>
      </p:sp>
      <p:sp>
        <p:nvSpPr>
          <p:cNvPr id="5" name="Footer Placeholder 4">
            <a:extLst>
              <a:ext uri="{FF2B5EF4-FFF2-40B4-BE49-F238E27FC236}">
                <a16:creationId xmlns:a16="http://schemas.microsoft.com/office/drawing/2014/main" id="{FF165FC0-A0D1-4343-B2CA-1816BF4EDEA0}"/>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Tree>
    <p:custDataLst>
      <p:tags r:id="rId1"/>
    </p:custDataLst>
    <p:extLst>
      <p:ext uri="{BB962C8B-B14F-4D97-AF65-F5344CB8AC3E}">
        <p14:creationId xmlns:p14="http://schemas.microsoft.com/office/powerpoint/2010/main" val="401187572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dirty="0"/>
              <a:t>Section 6: Working to ensure compliance</a:t>
            </a:r>
          </a:p>
        </p:txBody>
      </p:sp>
      <p:sp>
        <p:nvSpPr>
          <p:cNvPr id="3" name="Text Placeholder 2">
            <a:extLst>
              <a:ext uri="{FF2B5EF4-FFF2-40B4-BE49-F238E27FC236}">
                <a16:creationId xmlns:a16="http://schemas.microsoft.com/office/drawing/2014/main" id="{4CD374E3-FB71-C442-8DCB-4AACC1CD8B99}"/>
              </a:ext>
            </a:extLst>
          </p:cNvPr>
          <p:cNvSpPr>
            <a:spLocks noGrp="1"/>
          </p:cNvSpPr>
          <p:nvPr>
            <p:ph type="body" sz="quarter" idx="10"/>
          </p:nvPr>
        </p:nvSpPr>
        <p:spPr>
          <a:xfrm>
            <a:off x="419099" y="2554356"/>
            <a:ext cx="9219575" cy="488498"/>
          </a:xfrm>
        </p:spPr>
        <p:txBody>
          <a:bodyPr>
            <a:normAutofit/>
          </a:bodyPr>
          <a:lstStyle/>
          <a:p>
            <a:r>
              <a:rPr lang="en-US" dirty="0"/>
              <a:t>Module 4: AWS Cloud Security</a:t>
            </a:r>
          </a:p>
          <a:p>
            <a:endParaRPr lang="en-US" dirty="0"/>
          </a:p>
        </p:txBody>
      </p:sp>
      <p:sp>
        <p:nvSpPr>
          <p:cNvPr id="4" name="Footer Placeholder 3">
            <a:extLst>
              <a:ext uri="{FF2B5EF4-FFF2-40B4-BE49-F238E27FC236}">
                <a16:creationId xmlns:a16="http://schemas.microsoft.com/office/drawing/2014/main" id="{FF52DE50-0C8D-0D49-B776-425238A0AFA4}"/>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Tree>
    <p:custDataLst>
      <p:tags r:id="rId1"/>
    </p:custDataLst>
    <p:extLst>
      <p:ext uri="{BB962C8B-B14F-4D97-AF65-F5344CB8AC3E}">
        <p14:creationId xmlns:p14="http://schemas.microsoft.com/office/powerpoint/2010/main" val="403147061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A8C6A08-4375-094B-B87A-3AFB37BAF812}"/>
              </a:ext>
            </a:extLst>
          </p:cNvPr>
          <p:cNvSpPr>
            <a:spLocks noGrp="1"/>
          </p:cNvSpPr>
          <p:nvPr>
            <p:ph type="title"/>
          </p:nvPr>
        </p:nvSpPr>
        <p:spPr/>
        <p:txBody>
          <a:bodyPr/>
          <a:lstStyle/>
          <a:p>
            <a:r>
              <a:rPr lang="en-US" dirty="0"/>
              <a:t>AWS compliance programs</a:t>
            </a:r>
          </a:p>
        </p:txBody>
      </p:sp>
      <p:sp>
        <p:nvSpPr>
          <p:cNvPr id="6" name="Content Placeholder 5">
            <a:extLst>
              <a:ext uri="{FF2B5EF4-FFF2-40B4-BE49-F238E27FC236}">
                <a16:creationId xmlns:a16="http://schemas.microsoft.com/office/drawing/2014/main" id="{4A742DEB-C1B1-654C-94B3-B2B23D052606}"/>
              </a:ext>
            </a:extLst>
          </p:cNvPr>
          <p:cNvSpPr>
            <a:spLocks noGrp="1"/>
          </p:cNvSpPr>
          <p:nvPr>
            <p:ph idx="1"/>
          </p:nvPr>
        </p:nvSpPr>
        <p:spPr>
          <a:xfrm>
            <a:off x="419100" y="1528175"/>
            <a:ext cx="11353800" cy="4648788"/>
          </a:xfrm>
        </p:spPr>
        <p:txBody>
          <a:bodyPr/>
          <a:lstStyle/>
          <a:p>
            <a:r>
              <a:rPr lang="en-US" sz="2000" dirty="0"/>
              <a:t>Customers are subject to many different security and compliance regulations and requirements.</a:t>
            </a:r>
          </a:p>
          <a:p>
            <a:r>
              <a:rPr lang="en-US" sz="2000" b="1" dirty="0">
                <a:solidFill>
                  <a:schemeClr val="accent3"/>
                </a:solidFill>
              </a:rPr>
              <a:t>AWS engages with certifying bodies and independent auditors to provide customers with detailed information about the policies, processes, and controls that are established and operated by AWS.</a:t>
            </a:r>
          </a:p>
          <a:p>
            <a:endParaRPr lang="en-US" sz="2000" dirty="0"/>
          </a:p>
          <a:p>
            <a:r>
              <a:rPr lang="en-US" sz="2000" dirty="0"/>
              <a:t>Compliance programs can be broadly categorized – </a:t>
            </a:r>
          </a:p>
          <a:p>
            <a:pPr lvl="1"/>
            <a:r>
              <a:rPr lang="en-US" sz="1800" b="1" dirty="0">
                <a:solidFill>
                  <a:schemeClr val="accent5"/>
                </a:solidFill>
              </a:rPr>
              <a:t>Certifications and attestations</a:t>
            </a:r>
          </a:p>
          <a:p>
            <a:pPr lvl="2"/>
            <a:r>
              <a:rPr lang="en-US" sz="1600" dirty="0"/>
              <a:t>Assessed by a third-party, independent auditor</a:t>
            </a:r>
          </a:p>
          <a:p>
            <a:pPr lvl="2"/>
            <a:r>
              <a:rPr lang="en-US" sz="1600" dirty="0"/>
              <a:t>Examples: </a:t>
            </a:r>
            <a:r>
              <a:rPr lang="en-US" sz="1800" dirty="0">
                <a:solidFill>
                  <a:schemeClr val="accent6"/>
                </a:solidFill>
              </a:rPr>
              <a:t>ISO</a:t>
            </a:r>
            <a:r>
              <a:rPr lang="en-US" sz="1800" dirty="0"/>
              <a:t> 27001, 27017, 27018, and ISO/IEC 9001</a:t>
            </a:r>
            <a:endParaRPr lang="en-US" sz="1600" dirty="0"/>
          </a:p>
          <a:p>
            <a:pPr lvl="1"/>
            <a:r>
              <a:rPr lang="en-US" sz="1800" b="1" dirty="0">
                <a:solidFill>
                  <a:schemeClr val="accent5"/>
                </a:solidFill>
              </a:rPr>
              <a:t>Laws, regulations, and privacy</a:t>
            </a:r>
          </a:p>
          <a:p>
            <a:pPr lvl="2"/>
            <a:r>
              <a:rPr lang="en-US" sz="1600" dirty="0"/>
              <a:t>AWS provides security features and legal agreements to support compliance </a:t>
            </a:r>
          </a:p>
          <a:p>
            <a:pPr lvl="2"/>
            <a:r>
              <a:rPr lang="en-US" sz="1600" dirty="0"/>
              <a:t>Examples: EU </a:t>
            </a:r>
            <a:r>
              <a:rPr lang="en-US" sz="1600" dirty="0">
                <a:solidFill>
                  <a:schemeClr val="accent6"/>
                </a:solidFill>
              </a:rPr>
              <a:t>General Data Protection Regulation (GDPR)</a:t>
            </a:r>
            <a:r>
              <a:rPr lang="en-US" sz="1600" dirty="0"/>
              <a:t>, HIPAA</a:t>
            </a:r>
          </a:p>
          <a:p>
            <a:pPr lvl="1"/>
            <a:r>
              <a:rPr lang="en-US" sz="1800" b="1" dirty="0">
                <a:solidFill>
                  <a:schemeClr val="accent5"/>
                </a:solidFill>
              </a:rPr>
              <a:t>Alignments and frameworks</a:t>
            </a:r>
          </a:p>
          <a:p>
            <a:pPr lvl="2"/>
            <a:r>
              <a:rPr lang="en-US" sz="1600" dirty="0"/>
              <a:t>Industry- or function-specific security or compliance requirements</a:t>
            </a:r>
          </a:p>
          <a:p>
            <a:pPr lvl="2"/>
            <a:r>
              <a:rPr lang="en-US" sz="1600" dirty="0"/>
              <a:t>Examples: Center for Internet Security (CIS), EU-US Privacy Shield certified</a:t>
            </a:r>
          </a:p>
          <a:p>
            <a:pPr lvl="2"/>
            <a:endParaRPr lang="en-US" sz="1600" dirty="0"/>
          </a:p>
        </p:txBody>
      </p:sp>
      <p:sp>
        <p:nvSpPr>
          <p:cNvPr id="4" name="Footer Placeholder 3">
            <a:extLst>
              <a:ext uri="{FF2B5EF4-FFF2-40B4-BE49-F238E27FC236}">
                <a16:creationId xmlns:a16="http://schemas.microsoft.com/office/drawing/2014/main" id="{9E039DB5-0E9A-774F-A2CB-C63905B0DBB9}"/>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pic>
        <p:nvPicPr>
          <p:cNvPr id="8" name="Picture 7">
            <a:extLst>
              <a:ext uri="{FF2B5EF4-FFF2-40B4-BE49-F238E27FC236}">
                <a16:creationId xmlns:a16="http://schemas.microsoft.com/office/drawing/2014/main" id="{A998CB95-ED7B-5B47-9555-52038638F377}"/>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09113" y="3276599"/>
            <a:ext cx="838201" cy="838201"/>
          </a:xfrm>
          <a:prstGeom prst="rect">
            <a:avLst/>
          </a:prstGeom>
        </p:spPr>
      </p:pic>
      <p:sp>
        <p:nvSpPr>
          <p:cNvPr id="2" name="Slide Number Placeholder 1">
            <a:extLst>
              <a:ext uri="{FF2B5EF4-FFF2-40B4-BE49-F238E27FC236}">
                <a16:creationId xmlns:a16="http://schemas.microsoft.com/office/drawing/2014/main" id="{A69A5D2F-177B-6E4C-9D3C-CD33F0D3E6C6}"/>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67</a:t>
            </a:fld>
            <a:endParaRPr lang="en-US" dirty="0"/>
          </a:p>
        </p:txBody>
      </p:sp>
      <p:pic>
        <p:nvPicPr>
          <p:cNvPr id="7" name="Picture 6">
            <a:extLst>
              <a:ext uri="{FF2B5EF4-FFF2-40B4-BE49-F238E27FC236}">
                <a16:creationId xmlns:a16="http://schemas.microsoft.com/office/drawing/2014/main" id="{D61AC2CF-1A3E-7847-92CD-2DAB502288FF}"/>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8572927" y="4278084"/>
            <a:ext cx="815248" cy="755735"/>
          </a:xfrm>
          <a:prstGeom prst="rect">
            <a:avLst/>
          </a:prstGeom>
        </p:spPr>
      </p:pic>
      <p:pic>
        <p:nvPicPr>
          <p:cNvPr id="12" name="Picture 11">
            <a:extLst>
              <a:ext uri="{FF2B5EF4-FFF2-40B4-BE49-F238E27FC236}">
                <a16:creationId xmlns:a16="http://schemas.microsoft.com/office/drawing/2014/main" id="{B3F331EC-F910-8A46-AD50-6D51E76948D8}"/>
              </a:ex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rot="5400000" flipH="1">
            <a:off x="9453720" y="5222321"/>
            <a:ext cx="695992" cy="696688"/>
          </a:xfrm>
          <a:prstGeom prst="rect">
            <a:avLst/>
          </a:prstGeom>
        </p:spPr>
      </p:pic>
    </p:spTree>
    <p:custDataLst>
      <p:tags r:id="rId1"/>
    </p:custDataLst>
    <p:extLst>
      <p:ext uri="{BB962C8B-B14F-4D97-AF65-F5344CB8AC3E}">
        <p14:creationId xmlns:p14="http://schemas.microsoft.com/office/powerpoint/2010/main" val="277497453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1550DE-5AFC-2B46-92DE-F3F756F899DC}"/>
              </a:ext>
            </a:extLst>
          </p:cNvPr>
          <p:cNvSpPr>
            <a:spLocks noGrp="1"/>
          </p:cNvSpPr>
          <p:nvPr>
            <p:ph type="title"/>
          </p:nvPr>
        </p:nvSpPr>
        <p:spPr/>
        <p:txBody>
          <a:bodyPr/>
          <a:lstStyle/>
          <a:p>
            <a:r>
              <a:rPr lang="en-US" dirty="0"/>
              <a:t>AWS Config</a:t>
            </a:r>
          </a:p>
        </p:txBody>
      </p:sp>
      <p:sp>
        <p:nvSpPr>
          <p:cNvPr id="3" name="Content Placeholder 2">
            <a:extLst>
              <a:ext uri="{FF2B5EF4-FFF2-40B4-BE49-F238E27FC236}">
                <a16:creationId xmlns:a16="http://schemas.microsoft.com/office/drawing/2014/main" id="{1DB336AE-B72D-C54B-B563-2BCC6207EE96}"/>
              </a:ext>
            </a:extLst>
          </p:cNvPr>
          <p:cNvSpPr>
            <a:spLocks noGrp="1"/>
          </p:cNvSpPr>
          <p:nvPr>
            <p:ph idx="1"/>
          </p:nvPr>
        </p:nvSpPr>
        <p:spPr>
          <a:xfrm>
            <a:off x="6191250" y="1573539"/>
            <a:ext cx="5676899" cy="4648788"/>
          </a:xfrm>
        </p:spPr>
        <p:txBody>
          <a:bodyPr/>
          <a:lstStyle/>
          <a:p>
            <a:r>
              <a:rPr lang="en-US" sz="2400" b="1" dirty="0">
                <a:solidFill>
                  <a:schemeClr val="accent5"/>
                </a:solidFill>
              </a:rPr>
              <a:t>Assess, audit, and evaluate the configurations of AWS resources. </a:t>
            </a:r>
          </a:p>
          <a:p>
            <a:r>
              <a:rPr lang="en-US" sz="2400" dirty="0"/>
              <a:t>Use for continuous monitoring of configurations.</a:t>
            </a:r>
          </a:p>
          <a:p>
            <a:r>
              <a:rPr lang="en-US" sz="2400" dirty="0"/>
              <a:t>Automatically evaluate </a:t>
            </a:r>
            <a:br>
              <a:rPr lang="en-US" sz="2400" dirty="0"/>
            </a:br>
            <a:r>
              <a:rPr lang="en-US" sz="2400" i="1" dirty="0"/>
              <a:t>recorded</a:t>
            </a:r>
            <a:r>
              <a:rPr lang="en-US" sz="2400" dirty="0"/>
              <a:t> configurations versus </a:t>
            </a:r>
            <a:br>
              <a:rPr lang="en-US" sz="2400" dirty="0"/>
            </a:br>
            <a:r>
              <a:rPr lang="en-US" sz="2400" i="1" dirty="0"/>
              <a:t>desired</a:t>
            </a:r>
            <a:r>
              <a:rPr lang="en-US" sz="2400" dirty="0"/>
              <a:t> configurations.</a:t>
            </a:r>
          </a:p>
          <a:p>
            <a:r>
              <a:rPr lang="en-US" sz="2400" dirty="0"/>
              <a:t>Review configuration changes.</a:t>
            </a:r>
          </a:p>
          <a:p>
            <a:r>
              <a:rPr lang="en-US" sz="2400" dirty="0"/>
              <a:t>View detailed configuration histories.</a:t>
            </a:r>
          </a:p>
          <a:p>
            <a:r>
              <a:rPr lang="en-US" sz="2400" b="1" dirty="0">
                <a:solidFill>
                  <a:schemeClr val="accent5"/>
                </a:solidFill>
              </a:rPr>
              <a:t>Simplify compliance auditing and security analysis.</a:t>
            </a:r>
          </a:p>
        </p:txBody>
      </p:sp>
      <p:sp>
        <p:nvSpPr>
          <p:cNvPr id="4" name="Slide Number Placeholder 3">
            <a:extLst>
              <a:ext uri="{FF2B5EF4-FFF2-40B4-BE49-F238E27FC236}">
                <a16:creationId xmlns:a16="http://schemas.microsoft.com/office/drawing/2014/main" id="{494032C5-8196-CC4B-AF9B-19C23A03C299}"/>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68</a:t>
            </a:fld>
            <a:endParaRPr lang="en-US" dirty="0"/>
          </a:p>
        </p:txBody>
      </p:sp>
      <p:sp>
        <p:nvSpPr>
          <p:cNvPr id="5" name="Footer Placeholder 4">
            <a:extLst>
              <a:ext uri="{FF2B5EF4-FFF2-40B4-BE49-F238E27FC236}">
                <a16:creationId xmlns:a16="http://schemas.microsoft.com/office/drawing/2014/main" id="{C773AD01-8C54-EB43-B214-FE1E22B455CA}"/>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6" name="TextBox 5">
            <a:extLst>
              <a:ext uri="{FF2B5EF4-FFF2-40B4-BE49-F238E27FC236}">
                <a16:creationId xmlns:a16="http://schemas.microsoft.com/office/drawing/2014/main" id="{B0CA3808-C3F0-6C44-A3DD-69CC0A651A56}"/>
              </a:ext>
            </a:extLst>
          </p:cNvPr>
          <p:cNvSpPr txBox="1"/>
          <p:nvPr/>
        </p:nvSpPr>
        <p:spPr>
          <a:xfrm>
            <a:off x="60860" y="1823792"/>
            <a:ext cx="1303523" cy="338554"/>
          </a:xfrm>
          <a:prstGeom prst="rect">
            <a:avLst/>
          </a:prstGeom>
          <a:noFill/>
        </p:spPr>
        <p:txBody>
          <a:bodyPr wrap="square" rtlCol="0">
            <a:spAutoFit/>
          </a:bodyPr>
          <a:lstStyle/>
          <a:p>
            <a:pPr algn="ctr"/>
            <a:r>
              <a:rPr lang="en-US" sz="1600" dirty="0"/>
              <a:t>AWS Config</a:t>
            </a:r>
          </a:p>
        </p:txBody>
      </p:sp>
      <p:pic>
        <p:nvPicPr>
          <p:cNvPr id="7" name="Graphic 6">
            <a:extLst>
              <a:ext uri="{FF2B5EF4-FFF2-40B4-BE49-F238E27FC236}">
                <a16:creationId xmlns:a16="http://schemas.microsoft.com/office/drawing/2014/main" id="{28085EEE-9107-F54F-AD32-3FFA875F4E99}"/>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19100" y="1234653"/>
            <a:ext cx="587044" cy="587044"/>
          </a:xfrm>
          <a:prstGeom prst="rect">
            <a:avLst/>
          </a:prstGeom>
        </p:spPr>
      </p:pic>
      <p:pic>
        <p:nvPicPr>
          <p:cNvPr id="8" name="Picture 7" descr="screenshot of the AWS Config Dashboard ">
            <a:extLst>
              <a:ext uri="{FF2B5EF4-FFF2-40B4-BE49-F238E27FC236}">
                <a16:creationId xmlns:a16="http://schemas.microsoft.com/office/drawing/2014/main" id="{88AB2BA3-8A58-5047-8E1D-A5AFCB49ACA0}"/>
              </a:ext>
            </a:extLst>
          </p:cNvPr>
          <p:cNvPicPr>
            <a:picLocks noChangeAspect="1"/>
          </p:cNvPicPr>
          <p:nvPr/>
        </p:nvPicPr>
        <p:blipFill>
          <a:blip r:embed="rId6"/>
          <a:stretch>
            <a:fillRect/>
          </a:stretch>
        </p:blipFill>
        <p:spPr>
          <a:xfrm>
            <a:off x="419100" y="2222353"/>
            <a:ext cx="5542919" cy="3909662"/>
          </a:xfrm>
          <a:prstGeom prst="rect">
            <a:avLst/>
          </a:prstGeom>
          <a:ln>
            <a:solidFill>
              <a:schemeClr val="tx1"/>
            </a:solidFill>
          </a:ln>
        </p:spPr>
      </p:pic>
      <p:sp>
        <p:nvSpPr>
          <p:cNvPr id="9" name="TextBox 8">
            <a:extLst>
              <a:ext uri="{FF2B5EF4-FFF2-40B4-BE49-F238E27FC236}">
                <a16:creationId xmlns:a16="http://schemas.microsoft.com/office/drawing/2014/main" id="{FEDACD8A-E45B-054E-B69D-9BEF4EEE121D}"/>
              </a:ext>
            </a:extLst>
          </p:cNvPr>
          <p:cNvSpPr txBox="1"/>
          <p:nvPr/>
        </p:nvSpPr>
        <p:spPr>
          <a:xfrm>
            <a:off x="2286828" y="1909411"/>
            <a:ext cx="3558988" cy="338554"/>
          </a:xfrm>
          <a:prstGeom prst="rect">
            <a:avLst/>
          </a:prstGeom>
          <a:noFill/>
        </p:spPr>
        <p:txBody>
          <a:bodyPr wrap="none" rtlCol="0">
            <a:spAutoFit/>
          </a:bodyPr>
          <a:lstStyle/>
          <a:p>
            <a:r>
              <a:rPr lang="en-US" sz="1600" b="1" dirty="0">
                <a:solidFill>
                  <a:schemeClr val="accent3"/>
                </a:solidFill>
                <a:latin typeface="Amazon Ember Light" panose="020B0403020204020204" pitchFamily="34" charset="0"/>
                <a:ea typeface="Amazon Ember Light" panose="020B0403020204020204" pitchFamily="34" charset="0"/>
                <a:cs typeface="Amazon Ember Light" panose="020B0403020204020204" pitchFamily="34" charset="0"/>
              </a:rPr>
              <a:t>Example AWS Config Dashboard view</a:t>
            </a:r>
          </a:p>
        </p:txBody>
      </p:sp>
    </p:spTree>
    <p:custDataLst>
      <p:tags r:id="rId1"/>
    </p:custDataLst>
    <p:extLst>
      <p:ext uri="{BB962C8B-B14F-4D97-AF65-F5344CB8AC3E}">
        <p14:creationId xmlns:p14="http://schemas.microsoft.com/office/powerpoint/2010/main" val="289800900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B9B91D-316E-A940-956F-F9227A8506A1}"/>
              </a:ext>
            </a:extLst>
          </p:cNvPr>
          <p:cNvSpPr>
            <a:spLocks noGrp="1"/>
          </p:cNvSpPr>
          <p:nvPr>
            <p:ph type="title"/>
          </p:nvPr>
        </p:nvSpPr>
        <p:spPr/>
        <p:txBody>
          <a:bodyPr/>
          <a:lstStyle/>
          <a:p>
            <a:r>
              <a:rPr lang="en-US" dirty="0"/>
              <a:t>AWS Artifact</a:t>
            </a:r>
          </a:p>
        </p:txBody>
      </p:sp>
      <p:sp>
        <p:nvSpPr>
          <p:cNvPr id="3" name="Content Placeholder 2">
            <a:extLst>
              <a:ext uri="{FF2B5EF4-FFF2-40B4-BE49-F238E27FC236}">
                <a16:creationId xmlns:a16="http://schemas.microsoft.com/office/drawing/2014/main" id="{D5D7626D-B760-3748-9FBA-AC4D6757D7E6}"/>
              </a:ext>
            </a:extLst>
          </p:cNvPr>
          <p:cNvSpPr>
            <a:spLocks noGrp="1"/>
          </p:cNvSpPr>
          <p:nvPr>
            <p:ph idx="1"/>
          </p:nvPr>
        </p:nvSpPr>
        <p:spPr>
          <a:xfrm>
            <a:off x="1705232" y="1528175"/>
            <a:ext cx="9749482" cy="4648788"/>
          </a:xfrm>
        </p:spPr>
        <p:txBody>
          <a:bodyPr/>
          <a:lstStyle/>
          <a:p>
            <a:r>
              <a:rPr lang="en-US" b="1" dirty="0">
                <a:solidFill>
                  <a:schemeClr val="accent5"/>
                </a:solidFill>
              </a:rPr>
              <a:t>Is a resource for compliance-related information</a:t>
            </a:r>
          </a:p>
          <a:p>
            <a:r>
              <a:rPr lang="en-US" dirty="0"/>
              <a:t>Provide access to security and compliance reports, and select online agreements</a:t>
            </a:r>
          </a:p>
          <a:p>
            <a:r>
              <a:rPr lang="en-US" dirty="0"/>
              <a:t>Can access example downloads:</a:t>
            </a:r>
          </a:p>
          <a:p>
            <a:pPr lvl="1"/>
            <a:r>
              <a:rPr lang="en-US" dirty="0"/>
              <a:t>AWS ISO certifications</a:t>
            </a:r>
          </a:p>
          <a:p>
            <a:pPr lvl="1"/>
            <a:r>
              <a:rPr lang="en-US" dirty="0"/>
              <a:t>Payment Card Industry (PCI) and Service Organization Control (SOC) reports</a:t>
            </a:r>
          </a:p>
          <a:p>
            <a:r>
              <a:rPr lang="en-US" dirty="0"/>
              <a:t>Access AWS Artifact directly from the AWS Management Console</a:t>
            </a:r>
          </a:p>
          <a:p>
            <a:pPr lvl="1"/>
            <a:r>
              <a:rPr lang="en-US" dirty="0"/>
              <a:t>Under </a:t>
            </a:r>
            <a:r>
              <a:rPr lang="en-US" b="1" dirty="0"/>
              <a:t>Security, Identify &amp; Compliance</a:t>
            </a:r>
            <a:r>
              <a:rPr lang="en-US" dirty="0"/>
              <a:t>, click </a:t>
            </a:r>
            <a:r>
              <a:rPr lang="en-US" b="1" dirty="0"/>
              <a:t>Artifact</a:t>
            </a:r>
            <a:r>
              <a:rPr lang="en-US" dirty="0"/>
              <a:t>.</a:t>
            </a:r>
          </a:p>
        </p:txBody>
      </p:sp>
      <p:sp>
        <p:nvSpPr>
          <p:cNvPr id="4" name="Slide Number Placeholder 3">
            <a:extLst>
              <a:ext uri="{FF2B5EF4-FFF2-40B4-BE49-F238E27FC236}">
                <a16:creationId xmlns:a16="http://schemas.microsoft.com/office/drawing/2014/main" id="{B8ECE290-5482-9245-8C62-A17F4D0A82CD}"/>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69</a:t>
            </a:fld>
            <a:endParaRPr lang="en-US" dirty="0"/>
          </a:p>
        </p:txBody>
      </p:sp>
      <p:sp>
        <p:nvSpPr>
          <p:cNvPr id="5" name="Footer Placeholder 4">
            <a:extLst>
              <a:ext uri="{FF2B5EF4-FFF2-40B4-BE49-F238E27FC236}">
                <a16:creationId xmlns:a16="http://schemas.microsoft.com/office/drawing/2014/main" id="{4F39C95C-0F33-2440-804C-F66D0CD9442E}"/>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6" name="TextBox 5">
            <a:extLst>
              <a:ext uri="{FF2B5EF4-FFF2-40B4-BE49-F238E27FC236}">
                <a16:creationId xmlns:a16="http://schemas.microsoft.com/office/drawing/2014/main" id="{AAB392BB-FF10-6043-82BD-D7DCF60ABD63}"/>
              </a:ext>
            </a:extLst>
          </p:cNvPr>
          <p:cNvSpPr txBox="1"/>
          <p:nvPr/>
        </p:nvSpPr>
        <p:spPr>
          <a:xfrm>
            <a:off x="187571" y="2340458"/>
            <a:ext cx="1421398" cy="338554"/>
          </a:xfrm>
          <a:prstGeom prst="rect">
            <a:avLst/>
          </a:prstGeom>
          <a:noFill/>
        </p:spPr>
        <p:txBody>
          <a:bodyPr wrap="square" rtlCol="0">
            <a:spAutoFit/>
          </a:bodyPr>
          <a:lstStyle/>
          <a:p>
            <a:pPr algn="ctr"/>
            <a:r>
              <a:rPr lang="en-US" sz="1600" dirty="0"/>
              <a:t>AWS Artifact</a:t>
            </a:r>
          </a:p>
        </p:txBody>
      </p:sp>
      <p:pic>
        <p:nvPicPr>
          <p:cNvPr id="7" name="Graphic 6">
            <a:extLst>
              <a:ext uri="{FF2B5EF4-FFF2-40B4-BE49-F238E27FC236}">
                <a16:creationId xmlns:a16="http://schemas.microsoft.com/office/drawing/2014/main" id="{B96FB11E-93E8-6D45-B8AB-A0496BE57A73}"/>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42670" y="1606379"/>
            <a:ext cx="711200" cy="711200"/>
          </a:xfrm>
          <a:prstGeom prst="rect">
            <a:avLst/>
          </a:prstGeom>
        </p:spPr>
      </p:pic>
    </p:spTree>
    <p:custDataLst>
      <p:tags r:id="rId1"/>
    </p:custDataLst>
    <p:extLst>
      <p:ext uri="{BB962C8B-B14F-4D97-AF65-F5344CB8AC3E}">
        <p14:creationId xmlns:p14="http://schemas.microsoft.com/office/powerpoint/2010/main" val="3937232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9100" y="365125"/>
            <a:ext cx="9259472" cy="474119"/>
          </a:xfrm>
        </p:spPr>
        <p:txBody>
          <a:bodyPr>
            <a:noAutofit/>
          </a:bodyPr>
          <a:lstStyle/>
          <a:p>
            <a:r>
              <a:rPr lang="en-US" sz="3600" dirty="0">
                <a:latin typeface="+mj-lt"/>
              </a:rPr>
              <a:t>Customer responsibility: Security </a:t>
            </a:r>
            <a:r>
              <a:rPr lang="en-US" sz="3600" i="1" dirty="0">
                <a:latin typeface="+mj-lt"/>
                <a:ea typeface="Amazon Ember" panose="020B0603020204020204" pitchFamily="34" charset="0"/>
                <a:cs typeface="Amazon Ember" panose="020B0603020204020204" pitchFamily="34" charset="0"/>
              </a:rPr>
              <a:t>in</a:t>
            </a:r>
            <a:r>
              <a:rPr lang="en-US" sz="3600" b="1" dirty="0">
                <a:solidFill>
                  <a:schemeClr val="accent5">
                    <a:lumMod val="50000"/>
                  </a:schemeClr>
                </a:solidFill>
                <a:latin typeface="+mj-lt"/>
              </a:rPr>
              <a:t> </a:t>
            </a:r>
            <a:r>
              <a:rPr lang="en-US" sz="3600" dirty="0">
                <a:latin typeface="+mj-lt"/>
              </a:rPr>
              <a:t>the cloud</a:t>
            </a:r>
          </a:p>
        </p:txBody>
      </p:sp>
      <p:sp>
        <p:nvSpPr>
          <p:cNvPr id="6" name="Slide Number Placeholder 5">
            <a:extLst>
              <a:ext uri="{FF2B5EF4-FFF2-40B4-BE49-F238E27FC236}">
                <a16:creationId xmlns:a16="http://schemas.microsoft.com/office/drawing/2014/main" id="{B02AD194-FDCE-DE40-ACDC-34462D47F30C}"/>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7</a:t>
            </a:fld>
            <a:endParaRPr lang="en-US" dirty="0"/>
          </a:p>
        </p:txBody>
      </p:sp>
      <p:sp>
        <p:nvSpPr>
          <p:cNvPr id="4" name="Content Placeholder 3">
            <a:extLst>
              <a:ext uri="{FF2B5EF4-FFF2-40B4-BE49-F238E27FC236}">
                <a16:creationId xmlns:a16="http://schemas.microsoft.com/office/drawing/2014/main" id="{C8DC1965-B68E-EA4E-9BED-CDBA4C6064DA}"/>
              </a:ext>
            </a:extLst>
          </p:cNvPr>
          <p:cNvSpPr>
            <a:spLocks noGrp="1"/>
          </p:cNvSpPr>
          <p:nvPr>
            <p:ph idx="13"/>
          </p:nvPr>
        </p:nvSpPr>
        <p:spPr/>
        <p:txBody>
          <a:bodyPr/>
          <a:lstStyle/>
          <a:p>
            <a:pPr marL="0" indent="0">
              <a:buNone/>
            </a:pPr>
            <a:r>
              <a:rPr lang="en-US" sz="2400" dirty="0"/>
              <a:t>Customer responsibilities:</a:t>
            </a:r>
          </a:p>
          <a:p>
            <a:r>
              <a:rPr lang="en-US" sz="2000" dirty="0"/>
              <a:t>Amazon Elastic Compute Cloud (Amazon EC2) instance </a:t>
            </a:r>
            <a:r>
              <a:rPr lang="en-US" sz="2000" dirty="0">
                <a:solidFill>
                  <a:schemeClr val="accent6"/>
                </a:solidFill>
              </a:rPr>
              <a:t>operating system</a:t>
            </a:r>
          </a:p>
          <a:p>
            <a:pPr lvl="1"/>
            <a:r>
              <a:rPr lang="en-US" sz="1800" dirty="0"/>
              <a:t>Including patching, maintenance</a:t>
            </a:r>
          </a:p>
          <a:p>
            <a:r>
              <a:rPr lang="en-US" sz="2000" dirty="0">
                <a:solidFill>
                  <a:schemeClr val="accent6"/>
                </a:solidFill>
              </a:rPr>
              <a:t>Applications</a:t>
            </a:r>
            <a:endParaRPr lang="en-US" sz="2000" dirty="0"/>
          </a:p>
          <a:p>
            <a:pPr lvl="1"/>
            <a:r>
              <a:rPr lang="en-US" sz="1800" dirty="0"/>
              <a:t>Passwords, role-based access, etc.</a:t>
            </a:r>
          </a:p>
          <a:p>
            <a:r>
              <a:rPr lang="en-US" sz="2000" dirty="0">
                <a:solidFill>
                  <a:schemeClr val="accent6"/>
                </a:solidFill>
              </a:rPr>
              <a:t>Security group </a:t>
            </a:r>
            <a:r>
              <a:rPr lang="en-US" sz="2000" dirty="0"/>
              <a:t>configuration</a:t>
            </a:r>
          </a:p>
          <a:p>
            <a:r>
              <a:rPr lang="en-US" sz="2000" dirty="0"/>
              <a:t>OS or host-based </a:t>
            </a:r>
            <a:r>
              <a:rPr lang="en-US" sz="2000" dirty="0">
                <a:solidFill>
                  <a:schemeClr val="accent6"/>
                </a:solidFill>
              </a:rPr>
              <a:t>firewalls</a:t>
            </a:r>
            <a:endParaRPr lang="en-US" sz="2000" dirty="0"/>
          </a:p>
          <a:p>
            <a:pPr lvl="1"/>
            <a:r>
              <a:rPr lang="en-US" sz="1800" dirty="0"/>
              <a:t>Including intrusion detection or prevention systems</a:t>
            </a:r>
          </a:p>
          <a:p>
            <a:r>
              <a:rPr lang="en-US" sz="2000" dirty="0">
                <a:solidFill>
                  <a:schemeClr val="accent6"/>
                </a:solidFill>
              </a:rPr>
              <a:t>Network</a:t>
            </a:r>
            <a:r>
              <a:rPr lang="en-US" sz="2000" dirty="0"/>
              <a:t> configurations</a:t>
            </a:r>
          </a:p>
          <a:p>
            <a:r>
              <a:rPr lang="en-US" sz="2000" dirty="0"/>
              <a:t>Account management</a:t>
            </a:r>
          </a:p>
          <a:p>
            <a:pPr lvl="1"/>
            <a:r>
              <a:rPr lang="en-US" sz="1800" dirty="0"/>
              <a:t>Login and permission settings for each user</a:t>
            </a:r>
            <a:endParaRPr lang="en-US" sz="2000" dirty="0"/>
          </a:p>
        </p:txBody>
      </p:sp>
      <p:sp>
        <p:nvSpPr>
          <p:cNvPr id="5" name="Footer Placeholder 4">
            <a:extLst>
              <a:ext uri="{FF2B5EF4-FFF2-40B4-BE49-F238E27FC236}">
                <a16:creationId xmlns:a16="http://schemas.microsoft.com/office/drawing/2014/main" id="{74030E88-39E8-AC40-A7C9-1547CBC0CA69}"/>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grpSp>
        <p:nvGrpSpPr>
          <p:cNvPr id="19" name="Group 18" descr="the graphic shows that the customer can confgure client-side data encryption, server-side data encryption, networking traffic protection, the OS, firewall and network configurations, applications, and IAM, and customer data as well."/>
          <p:cNvGrpSpPr/>
          <p:nvPr/>
        </p:nvGrpSpPr>
        <p:grpSpPr>
          <a:xfrm>
            <a:off x="425014" y="2210462"/>
            <a:ext cx="5399336" cy="3591333"/>
            <a:chOff x="477118" y="1299408"/>
            <a:chExt cx="5050536" cy="3031168"/>
          </a:xfrm>
        </p:grpSpPr>
        <p:sp>
          <p:nvSpPr>
            <p:cNvPr id="20" name="TextBox 19"/>
            <p:cNvSpPr txBox="1"/>
            <p:nvPr/>
          </p:nvSpPr>
          <p:spPr>
            <a:xfrm>
              <a:off x="1212725" y="4039007"/>
              <a:ext cx="3569873" cy="291569"/>
            </a:xfrm>
            <a:prstGeom prst="rect">
              <a:avLst/>
            </a:prstGeom>
            <a:noFill/>
          </p:spPr>
          <p:txBody>
            <a:bodyPr wrap="square" lIns="67744" tIns="33895" rIns="67744" bIns="33895" rtlCol="0">
              <a:spAutoFit/>
            </a:bodyPr>
            <a:lstStyle/>
            <a:p>
              <a:pPr algn="ctr" defTabSz="457200"/>
              <a:r>
                <a:rPr lang="en-US" kern="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Customer-configurable</a:t>
              </a:r>
            </a:p>
          </p:txBody>
        </p:sp>
        <p:sp>
          <p:nvSpPr>
            <p:cNvPr id="24" name="Rectangle 5"/>
            <p:cNvSpPr/>
            <p:nvPr/>
          </p:nvSpPr>
          <p:spPr bwMode="auto">
            <a:xfrm>
              <a:off x="477118" y="1839039"/>
              <a:ext cx="5041087" cy="475009"/>
            </a:xfrm>
            <a:prstGeom prst="roundRect">
              <a:avLst/>
            </a:prstGeom>
            <a:solidFill>
              <a:schemeClr val="accent5">
                <a:lumMod val="20000"/>
                <a:lumOff val="80000"/>
              </a:schemeClr>
            </a:soli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90325" tIns="45193" rIns="90325" bIns="45193"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451926" fontAlgn="base">
                <a:spcBef>
                  <a:spcPct val="0"/>
                </a:spcBef>
                <a:spcAft>
                  <a:spcPct val="0"/>
                </a:spcAft>
                <a:defRPr/>
              </a:pPr>
              <a:r>
                <a:rPr lang="en-US" altLang="ja-JP" sz="160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sym typeface="Times New Roman" pitchFamily="18" charset="0"/>
                </a:rPr>
                <a:t>Applications, IAM</a:t>
              </a:r>
            </a:p>
          </p:txBody>
        </p:sp>
        <p:sp>
          <p:nvSpPr>
            <p:cNvPr id="25" name="Rectangle 5"/>
            <p:cNvSpPr/>
            <p:nvPr/>
          </p:nvSpPr>
          <p:spPr bwMode="auto">
            <a:xfrm>
              <a:off x="490790" y="2371794"/>
              <a:ext cx="5036864" cy="436871"/>
            </a:xfrm>
            <a:prstGeom prst="roundRect">
              <a:avLst/>
            </a:prstGeom>
            <a:solidFill>
              <a:schemeClr val="accent4">
                <a:lumMod val="20000"/>
                <a:lumOff val="80000"/>
              </a:schemeClr>
            </a:solidFill>
            <a:ln>
              <a:noFill/>
              <a:headEnd type="none" w="med" len="med"/>
              <a:tailEnd type="none" w="med" len="med"/>
            </a:ln>
            <a:effectLst/>
          </p:spPr>
          <p:style>
            <a:lnRef idx="1">
              <a:schemeClr val="accent2"/>
            </a:lnRef>
            <a:fillRef idx="2">
              <a:schemeClr val="accent2"/>
            </a:fillRef>
            <a:effectRef idx="1">
              <a:schemeClr val="accent2"/>
            </a:effectRef>
            <a:fontRef idx="minor">
              <a:schemeClr val="dk1"/>
            </a:fontRef>
          </p:style>
          <p:txBody>
            <a:bodyPr lIns="90325" tIns="45193" rIns="90325" bIns="45193"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defTabSz="451926" fontAlgn="base">
                <a:spcBef>
                  <a:spcPct val="0"/>
                </a:spcBef>
                <a:spcAft>
                  <a:spcPct val="0"/>
                </a:spcAft>
                <a:defRPr/>
              </a:pPr>
              <a:r>
                <a:rPr lang="en-US" altLang="ja-JP" sz="160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sym typeface="Times New Roman" pitchFamily="18" charset="0"/>
                </a:rPr>
                <a:t>Operating system, network, and firewall configuration</a:t>
              </a:r>
            </a:p>
          </p:txBody>
        </p:sp>
        <p:sp>
          <p:nvSpPr>
            <p:cNvPr id="26" name="Rectangle 5"/>
            <p:cNvSpPr/>
            <p:nvPr/>
          </p:nvSpPr>
          <p:spPr bwMode="auto">
            <a:xfrm>
              <a:off x="477118" y="1299408"/>
              <a:ext cx="5041087" cy="475009"/>
            </a:xfrm>
            <a:prstGeom prst="roundRect">
              <a:avLst/>
            </a:prstGeom>
            <a:solidFill>
              <a:schemeClr val="accent3">
                <a:lumMod val="20000"/>
                <a:lumOff val="80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lIns="90325" tIns="45193" rIns="90325" bIns="45193"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451926" fontAlgn="base">
                <a:spcBef>
                  <a:spcPct val="0"/>
                </a:spcBef>
                <a:spcAft>
                  <a:spcPct val="0"/>
                </a:spcAft>
                <a:defRPr/>
              </a:pPr>
              <a:r>
                <a:rPr lang="en-US" altLang="ja-JP" sz="1600" dirty="0">
                  <a:solidFill>
                    <a:schemeClr val="tx1"/>
                  </a:solidFill>
                  <a:latin typeface="Amazon Ember" panose="020B0603020204020204" pitchFamily="34" charset="0"/>
                  <a:ea typeface="Amazon Ember" panose="020B0603020204020204" pitchFamily="34" charset="0"/>
                  <a:cs typeface="Amazon Ember" panose="020B0603020204020204" pitchFamily="34" charset="0"/>
                  <a:sym typeface="Times New Roman" pitchFamily="18" charset="0"/>
                </a:rPr>
                <a:t>Customer data</a:t>
              </a:r>
              <a:endParaRPr lang="en-US" altLang="ja-JP" sz="2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sym typeface="Times New Roman" pitchFamily="18" charset="0"/>
              </a:endParaRPr>
            </a:p>
          </p:txBody>
        </p:sp>
        <p:sp>
          <p:nvSpPr>
            <p:cNvPr id="27" name="Rectangle 5"/>
            <p:cNvSpPr/>
            <p:nvPr/>
          </p:nvSpPr>
          <p:spPr bwMode="auto">
            <a:xfrm>
              <a:off x="3875671" y="2874436"/>
              <a:ext cx="1651980" cy="1129707"/>
            </a:xfrm>
            <a:prstGeom prst="roundRect">
              <a:avLst/>
            </a:prstGeom>
            <a:solidFill>
              <a:schemeClr val="accent6">
                <a:lumMod val="20000"/>
                <a:lumOff val="80000"/>
              </a:schemeClr>
            </a:solidFill>
            <a:ln>
              <a:noFill/>
              <a:headEnd type="none" w="med" len="med"/>
              <a:tailEnd type="none" w="med" len="med"/>
            </a:ln>
            <a:effectLst/>
          </p:spPr>
          <p:style>
            <a:lnRef idx="1">
              <a:schemeClr val="accent2"/>
            </a:lnRef>
            <a:fillRef idx="2">
              <a:schemeClr val="accent2"/>
            </a:fillRef>
            <a:effectRef idx="1">
              <a:schemeClr val="accent2"/>
            </a:effectRef>
            <a:fontRef idx="minor">
              <a:schemeClr val="dk1"/>
            </a:fontRef>
          </p:style>
          <p:txBody>
            <a:bodyPr lIns="90325" tIns="45193" rIns="90325" bIns="45193"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defTabSz="451926" fontAlgn="base">
                <a:spcBef>
                  <a:spcPct val="0"/>
                </a:spcBef>
                <a:spcAft>
                  <a:spcPct val="0"/>
                </a:spcAft>
              </a:pPr>
              <a:r>
                <a:rPr lang="en-US" altLang="ja-JP" sz="160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sym typeface="Times New Roman" pitchFamily="18" charset="0"/>
                </a:rPr>
                <a:t>Network traffic protection</a:t>
              </a:r>
            </a:p>
            <a:p>
              <a:pPr algn="ctr" defTabSz="451926" fontAlgn="base">
                <a:spcBef>
                  <a:spcPct val="0"/>
                </a:spcBef>
                <a:spcAft>
                  <a:spcPct val="0"/>
                </a:spcAft>
              </a:pPr>
              <a:r>
                <a:rPr lang="en-US" altLang="ja-JP" sz="160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sym typeface="Times New Roman" pitchFamily="18" charset="0"/>
                </a:rPr>
                <a:t>(encryption, integrity, identity)</a:t>
              </a:r>
            </a:p>
          </p:txBody>
        </p:sp>
        <p:sp>
          <p:nvSpPr>
            <p:cNvPr id="28" name="Rectangle 5"/>
            <p:cNvSpPr/>
            <p:nvPr/>
          </p:nvSpPr>
          <p:spPr bwMode="auto">
            <a:xfrm>
              <a:off x="487347" y="2868707"/>
              <a:ext cx="1651980" cy="1129707"/>
            </a:xfrm>
            <a:prstGeom prst="roundRect">
              <a:avLst/>
            </a:prstGeom>
            <a:solidFill>
              <a:schemeClr val="accent6">
                <a:lumMod val="20000"/>
                <a:lumOff val="80000"/>
              </a:schemeClr>
            </a:solidFill>
            <a:ln>
              <a:noFill/>
              <a:headEnd type="none" w="med" len="med"/>
              <a:tailEnd type="none" w="med" len="med"/>
            </a:ln>
            <a:effectLst/>
          </p:spPr>
          <p:style>
            <a:lnRef idx="1">
              <a:schemeClr val="accent2"/>
            </a:lnRef>
            <a:fillRef idx="2">
              <a:schemeClr val="accent2"/>
            </a:fillRef>
            <a:effectRef idx="1">
              <a:schemeClr val="accent2"/>
            </a:effectRef>
            <a:fontRef idx="minor">
              <a:schemeClr val="dk1"/>
            </a:fontRef>
          </p:style>
          <p:txBody>
            <a:bodyPr lIns="90325" tIns="45193" rIns="90325" bIns="45193"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defTabSz="451926" fontAlgn="base">
                <a:spcBef>
                  <a:spcPct val="0"/>
                </a:spcBef>
                <a:spcAft>
                  <a:spcPct val="0"/>
                </a:spcAft>
                <a:defRPr/>
              </a:pPr>
              <a:r>
                <a:rPr lang="en-US" altLang="ja-JP" sz="160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sym typeface="Times New Roman" pitchFamily="18" charset="0"/>
                </a:rPr>
                <a:t>Client-side data</a:t>
              </a:r>
            </a:p>
            <a:p>
              <a:pPr algn="ctr" defTabSz="451926" fontAlgn="base">
                <a:spcBef>
                  <a:spcPct val="0"/>
                </a:spcBef>
                <a:spcAft>
                  <a:spcPct val="0"/>
                </a:spcAft>
                <a:defRPr/>
              </a:pPr>
              <a:r>
                <a:rPr lang="en-US" altLang="ja-JP" sz="160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sym typeface="Times New Roman" pitchFamily="18" charset="0"/>
                </a:rPr>
                <a:t>encryption and data integrity authentication</a:t>
              </a:r>
            </a:p>
          </p:txBody>
        </p:sp>
        <p:sp>
          <p:nvSpPr>
            <p:cNvPr id="29" name="Rectangle 5"/>
            <p:cNvSpPr/>
            <p:nvPr/>
          </p:nvSpPr>
          <p:spPr bwMode="auto">
            <a:xfrm>
              <a:off x="2179790" y="2876731"/>
              <a:ext cx="1651980" cy="1117709"/>
            </a:xfrm>
            <a:prstGeom prst="roundRect">
              <a:avLst/>
            </a:prstGeom>
            <a:solidFill>
              <a:schemeClr val="accent6">
                <a:lumMod val="20000"/>
                <a:lumOff val="80000"/>
              </a:schemeClr>
            </a:solidFill>
            <a:ln>
              <a:noFill/>
              <a:headEnd type="none" w="med" len="med"/>
              <a:tailEnd type="none" w="med" len="med"/>
            </a:ln>
            <a:effectLst/>
          </p:spPr>
          <p:style>
            <a:lnRef idx="1">
              <a:schemeClr val="accent2"/>
            </a:lnRef>
            <a:fillRef idx="2">
              <a:schemeClr val="accent2"/>
            </a:fillRef>
            <a:effectRef idx="1">
              <a:schemeClr val="accent2"/>
            </a:effectRef>
            <a:fontRef idx="minor">
              <a:schemeClr val="dk1"/>
            </a:fontRef>
          </p:style>
          <p:txBody>
            <a:bodyPr lIns="90325" tIns="45193" rIns="90325" bIns="45193"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defTabSz="451926" fontAlgn="base">
                <a:spcBef>
                  <a:spcPct val="0"/>
                </a:spcBef>
                <a:spcAft>
                  <a:spcPct val="0"/>
                </a:spcAft>
              </a:pPr>
              <a:r>
                <a:rPr lang="en-US" altLang="ja-JP" sz="160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sym typeface="Times New Roman" pitchFamily="18" charset="0"/>
                </a:rPr>
                <a:t>Server-side encryption </a:t>
              </a:r>
            </a:p>
            <a:p>
              <a:pPr algn="ctr" defTabSz="451926" fontAlgn="base">
                <a:spcBef>
                  <a:spcPct val="0"/>
                </a:spcBef>
                <a:spcAft>
                  <a:spcPct val="0"/>
                </a:spcAft>
              </a:pPr>
              <a:r>
                <a:rPr lang="en-US" altLang="ja-JP" sz="160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sym typeface="Times New Roman" pitchFamily="18" charset="0"/>
                </a:rPr>
                <a:t>(file system or data)</a:t>
              </a:r>
            </a:p>
          </p:txBody>
        </p:sp>
      </p:grpSp>
    </p:spTree>
    <p:custDataLst>
      <p:tags r:id="rId1"/>
    </p:custDataLst>
    <p:extLst>
      <p:ext uri="{BB962C8B-B14F-4D97-AF65-F5344CB8AC3E}">
        <p14:creationId xmlns:p14="http://schemas.microsoft.com/office/powerpoint/2010/main" val="356179013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61F0458-3057-6C4E-AA8A-F09A50D08BCB}"/>
              </a:ext>
              <a:ext uri="{C183D7F6-B498-43B3-948B-1728B52AA6E4}">
                <adec:decorative xmlns:adec="http://schemas.microsoft.com/office/drawing/2017/decorative" val="1"/>
              </a:ext>
            </a:extLst>
          </p:cNvPr>
          <p:cNvSpPr>
            <a:spLocks noGrp="1"/>
          </p:cNvSpPr>
          <p:nvPr>
            <p:ph type="ftr" sz="quarter" idx="11"/>
          </p:nvPr>
        </p:nvSpPr>
        <p:spPr/>
        <p:txBody>
          <a:bodyPr/>
          <a:lstStyle/>
          <a:p>
            <a:r>
              <a:rPr lang="en-US" dirty="0"/>
              <a:t>© 2019 Amazon Web Services, Inc. or its Affiliates. All rights reserved.</a:t>
            </a:r>
          </a:p>
        </p:txBody>
      </p:sp>
      <p:sp>
        <p:nvSpPr>
          <p:cNvPr id="3" name="Title 2">
            <a:extLst>
              <a:ext uri="{FF2B5EF4-FFF2-40B4-BE49-F238E27FC236}">
                <a16:creationId xmlns:a16="http://schemas.microsoft.com/office/drawing/2014/main" id="{34A9215D-56A1-C14C-8D1D-ECD06964D449}"/>
              </a:ext>
            </a:extLst>
          </p:cNvPr>
          <p:cNvSpPr>
            <a:spLocks noGrp="1"/>
          </p:cNvSpPr>
          <p:nvPr>
            <p:ph type="title"/>
          </p:nvPr>
        </p:nvSpPr>
        <p:spPr/>
        <p:txBody>
          <a:bodyPr/>
          <a:lstStyle/>
          <a:p>
            <a:r>
              <a:rPr lang="en-US" dirty="0"/>
              <a:t>Section 6 key takeaways</a:t>
            </a:r>
          </a:p>
        </p:txBody>
      </p:sp>
      <p:sp>
        <p:nvSpPr>
          <p:cNvPr id="4" name="Slide Number Placeholder 3">
            <a:extLst>
              <a:ext uri="{FF2B5EF4-FFF2-40B4-BE49-F238E27FC236}">
                <a16:creationId xmlns:a16="http://schemas.microsoft.com/office/drawing/2014/main" id="{406E8B36-A7F8-3F48-8D41-4C8D5BF9F3EB}"/>
              </a:ext>
              <a:ext uri="{C183D7F6-B498-43B3-948B-1728B52AA6E4}">
                <adec:decorative xmlns:adec="http://schemas.microsoft.com/office/drawing/2017/decorative" val="1"/>
              </a:ext>
            </a:extLst>
          </p:cNvPr>
          <p:cNvSpPr>
            <a:spLocks noGrp="1"/>
          </p:cNvSpPr>
          <p:nvPr>
            <p:ph type="sldNum" sz="quarter" idx="10"/>
          </p:nvPr>
        </p:nvSpPr>
        <p:spPr/>
        <p:txBody>
          <a:bodyPr/>
          <a:lstStyle/>
          <a:p>
            <a:fld id="{B6A95138-A96E-2F42-A959-2EFD44FE4AB7}" type="slidenum">
              <a:rPr lang="en-US" smtClean="0"/>
              <a:pPr/>
              <a:t>70</a:t>
            </a:fld>
            <a:endParaRPr lang="en-US" dirty="0"/>
          </a:p>
        </p:txBody>
      </p:sp>
      <p:sp>
        <p:nvSpPr>
          <p:cNvPr id="5" name="Content Placeholder 4">
            <a:extLst>
              <a:ext uri="{FF2B5EF4-FFF2-40B4-BE49-F238E27FC236}">
                <a16:creationId xmlns:a16="http://schemas.microsoft.com/office/drawing/2014/main" id="{5DED86B2-95F3-E144-93EC-D7312615DDBA}"/>
              </a:ext>
            </a:extLst>
          </p:cNvPr>
          <p:cNvSpPr>
            <a:spLocks noGrp="1"/>
          </p:cNvSpPr>
          <p:nvPr>
            <p:ph idx="16"/>
          </p:nvPr>
        </p:nvSpPr>
        <p:spPr/>
        <p:txBody>
          <a:bodyPr/>
          <a:lstStyle/>
          <a:p>
            <a:endParaRPr lang="en-US" sz="2400" dirty="0"/>
          </a:p>
          <a:p>
            <a:r>
              <a:rPr lang="en-US" sz="2400" b="1" dirty="0">
                <a:solidFill>
                  <a:schemeClr val="accent5"/>
                </a:solidFill>
              </a:rPr>
              <a:t>AWS security compliance programs </a:t>
            </a:r>
            <a:r>
              <a:rPr lang="en-US" sz="2400" dirty="0"/>
              <a:t>provide information about the policies, processes, and controls that are established and operated by AWS.</a:t>
            </a:r>
          </a:p>
          <a:p>
            <a:endParaRPr lang="en-US" sz="2400" dirty="0"/>
          </a:p>
          <a:p>
            <a:r>
              <a:rPr lang="en-US" sz="2400" b="1" dirty="0">
                <a:solidFill>
                  <a:schemeClr val="accent5"/>
                </a:solidFill>
              </a:rPr>
              <a:t>AWS Config</a:t>
            </a:r>
            <a:r>
              <a:rPr lang="en-US" sz="2400" dirty="0"/>
              <a:t> is used to assess, audit, and evaluate the configurations of AWS resources.</a:t>
            </a:r>
          </a:p>
          <a:p>
            <a:endParaRPr lang="en-US" sz="2400" dirty="0"/>
          </a:p>
          <a:p>
            <a:r>
              <a:rPr lang="en-US" sz="2400" b="1" dirty="0">
                <a:solidFill>
                  <a:schemeClr val="accent5"/>
                </a:solidFill>
              </a:rPr>
              <a:t>AWS Artifact</a:t>
            </a:r>
            <a:r>
              <a:rPr lang="en-US" sz="2400" dirty="0"/>
              <a:t> provides access to security and compliance reports.</a:t>
            </a:r>
          </a:p>
          <a:p>
            <a:endParaRPr lang="en-US" sz="2400" dirty="0"/>
          </a:p>
          <a:p>
            <a:endParaRPr lang="en-US" sz="2400" dirty="0"/>
          </a:p>
        </p:txBody>
      </p:sp>
      <p:pic>
        <p:nvPicPr>
          <p:cNvPr id="6" name="Picture Placeholder 6">
            <a:extLst>
              <a:ext uri="{FF2B5EF4-FFF2-40B4-BE49-F238E27FC236}">
                <a16:creationId xmlns:a16="http://schemas.microsoft.com/office/drawing/2014/main" id="{DF245F4B-F83C-4547-948B-29463175E4C7}"/>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val="0"/>
              </a:ext>
            </a:extLst>
          </a:blip>
          <a:srcRect l="4146" r="4146"/>
          <a:stretch>
            <a:fillRect/>
          </a:stretch>
        </p:blipFill>
        <p:spPr>
          <a:xfrm>
            <a:off x="597222" y="2770357"/>
            <a:ext cx="3931314" cy="3104201"/>
          </a:xfrm>
          <a:prstGeom prst="rect">
            <a:avLst/>
          </a:prstGeom>
        </p:spPr>
      </p:pic>
    </p:spTree>
    <p:custDataLst>
      <p:tags r:id="rId1"/>
    </p:custDataLst>
    <p:extLst>
      <p:ext uri="{BB962C8B-B14F-4D97-AF65-F5344CB8AC3E}">
        <p14:creationId xmlns:p14="http://schemas.microsoft.com/office/powerpoint/2010/main" val="338517588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5F9588-0D48-6040-A804-DC3F9CFED1F9}"/>
              </a:ext>
            </a:extLst>
          </p:cNvPr>
          <p:cNvSpPr>
            <a:spLocks noGrp="1"/>
          </p:cNvSpPr>
          <p:nvPr>
            <p:ph type="title"/>
          </p:nvPr>
        </p:nvSpPr>
        <p:spPr/>
        <p:txBody>
          <a:bodyPr/>
          <a:lstStyle/>
          <a:p>
            <a:r>
              <a:rPr lang="en-US" sz="3600" dirty="0"/>
              <a:t>Section 7: Additional security services and resources</a:t>
            </a:r>
          </a:p>
        </p:txBody>
      </p:sp>
      <p:sp>
        <p:nvSpPr>
          <p:cNvPr id="3" name="Text Placeholder 2">
            <a:extLst>
              <a:ext uri="{FF2B5EF4-FFF2-40B4-BE49-F238E27FC236}">
                <a16:creationId xmlns:a16="http://schemas.microsoft.com/office/drawing/2014/main" id="{07302A3F-FD05-254B-A290-7F4B1A9E2341}"/>
              </a:ext>
            </a:extLst>
          </p:cNvPr>
          <p:cNvSpPr>
            <a:spLocks noGrp="1"/>
          </p:cNvSpPr>
          <p:nvPr>
            <p:ph type="body" sz="quarter" idx="10"/>
          </p:nvPr>
        </p:nvSpPr>
        <p:spPr/>
        <p:txBody>
          <a:bodyPr/>
          <a:lstStyle/>
          <a:p>
            <a:r>
              <a:rPr lang="en-US" dirty="0"/>
              <a:t>Module 4: AWS Cloud Security</a:t>
            </a:r>
          </a:p>
        </p:txBody>
      </p:sp>
      <p:sp>
        <p:nvSpPr>
          <p:cNvPr id="4" name="Footer Placeholder 3">
            <a:extLst>
              <a:ext uri="{FF2B5EF4-FFF2-40B4-BE49-F238E27FC236}">
                <a16:creationId xmlns:a16="http://schemas.microsoft.com/office/drawing/2014/main" id="{43C403DA-065D-F349-94D1-EC2E462CC4CC}"/>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Tree>
    <p:custDataLst>
      <p:tags r:id="rId1"/>
    </p:custDataLst>
    <p:extLst>
      <p:ext uri="{BB962C8B-B14F-4D97-AF65-F5344CB8AC3E}">
        <p14:creationId xmlns:p14="http://schemas.microsoft.com/office/powerpoint/2010/main" val="300463553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Autofit/>
          </a:bodyPr>
          <a:lstStyle/>
          <a:p>
            <a:r>
              <a:rPr lang="en-US" dirty="0"/>
              <a:t>AWS Service Catalog</a:t>
            </a:r>
          </a:p>
        </p:txBody>
      </p:sp>
      <p:sp>
        <p:nvSpPr>
          <p:cNvPr id="8" name="Content Placeholder 7">
            <a:extLst>
              <a:ext uri="{FF2B5EF4-FFF2-40B4-BE49-F238E27FC236}">
                <a16:creationId xmlns:a16="http://schemas.microsoft.com/office/drawing/2014/main" id="{5E09A744-5380-794D-8A7E-547ED37578BE}"/>
              </a:ext>
            </a:extLst>
          </p:cNvPr>
          <p:cNvSpPr>
            <a:spLocks noGrp="1"/>
          </p:cNvSpPr>
          <p:nvPr>
            <p:ph idx="1"/>
          </p:nvPr>
        </p:nvSpPr>
        <p:spPr>
          <a:xfrm>
            <a:off x="1742303" y="1528175"/>
            <a:ext cx="9625913" cy="4648788"/>
          </a:xfrm>
        </p:spPr>
        <p:txBody>
          <a:bodyPr/>
          <a:lstStyle/>
          <a:p>
            <a:pPr fontAlgn="ctr"/>
            <a:r>
              <a:rPr lang="en-US" sz="2400" b="1" dirty="0">
                <a:solidFill>
                  <a:schemeClr val="accent5"/>
                </a:solidFill>
              </a:rPr>
              <a:t>Create and manage catalogs of IT services that are approved by your organization</a:t>
            </a:r>
            <a:endParaRPr lang="en-US" sz="2400" dirty="0"/>
          </a:p>
          <a:p>
            <a:pPr lvl="1" fontAlgn="ctr"/>
            <a:r>
              <a:rPr lang="en-US" sz="2000" dirty="0"/>
              <a:t>Helps employees find and deploy </a:t>
            </a:r>
            <a:r>
              <a:rPr lang="en-US" sz="2000" i="1" dirty="0"/>
              <a:t>approved</a:t>
            </a:r>
            <a:r>
              <a:rPr lang="en-US" sz="2000" dirty="0"/>
              <a:t> IT services</a:t>
            </a:r>
          </a:p>
          <a:p>
            <a:pPr lvl="1" fontAlgn="ctr"/>
            <a:r>
              <a:rPr lang="en-US" sz="2000" dirty="0"/>
              <a:t>An IT service can include one or more AWS resources</a:t>
            </a:r>
          </a:p>
          <a:p>
            <a:pPr lvl="1" fontAlgn="ctr"/>
            <a:r>
              <a:rPr lang="en-US" sz="2000" dirty="0"/>
              <a:t>Example: </a:t>
            </a:r>
          </a:p>
          <a:p>
            <a:pPr lvl="2" fontAlgn="ctr"/>
            <a:r>
              <a:rPr lang="en-US" sz="1800" dirty="0"/>
              <a:t>EC2 instances, storage volumes, databases, and networking components</a:t>
            </a:r>
          </a:p>
          <a:p>
            <a:pPr fontAlgn="ctr"/>
            <a:r>
              <a:rPr lang="en-US" sz="2400" dirty="0"/>
              <a:t>Control AWS service usage by specifying constraints – </a:t>
            </a:r>
          </a:p>
          <a:p>
            <a:pPr lvl="1" fontAlgn="ctr"/>
            <a:r>
              <a:rPr lang="en-US" sz="2000" dirty="0"/>
              <a:t>Example constraints:</a:t>
            </a:r>
          </a:p>
          <a:p>
            <a:pPr lvl="2" fontAlgn="ctr"/>
            <a:r>
              <a:rPr lang="en-US" sz="1800" dirty="0"/>
              <a:t>The AWS Region where a product can be launched</a:t>
            </a:r>
          </a:p>
          <a:p>
            <a:pPr lvl="2" fontAlgn="ctr"/>
            <a:r>
              <a:rPr lang="en-US" sz="1800" dirty="0"/>
              <a:t>Allowed IP address ranges</a:t>
            </a:r>
          </a:p>
          <a:p>
            <a:r>
              <a:rPr lang="en-US" sz="2400" dirty="0"/>
              <a:t>Centrally manage the IT service lifecycle</a:t>
            </a:r>
          </a:p>
          <a:p>
            <a:r>
              <a:rPr lang="en-US" sz="2400" dirty="0"/>
              <a:t>Help meet compliance requirements</a:t>
            </a:r>
          </a:p>
        </p:txBody>
      </p:sp>
      <p:sp>
        <p:nvSpPr>
          <p:cNvPr id="5" name="Slide Number Placeholder 4">
            <a:extLst>
              <a:ext uri="{FF2B5EF4-FFF2-40B4-BE49-F238E27FC236}">
                <a16:creationId xmlns:a16="http://schemas.microsoft.com/office/drawing/2014/main" id="{AFA97AB5-1F85-A44C-BD2A-21BA83B534C4}"/>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72</a:t>
            </a:fld>
            <a:endParaRPr lang="en-US" dirty="0"/>
          </a:p>
        </p:txBody>
      </p:sp>
      <p:sp>
        <p:nvSpPr>
          <p:cNvPr id="2" name="Footer Placeholder 1">
            <a:extLst>
              <a:ext uri="{FF2B5EF4-FFF2-40B4-BE49-F238E27FC236}">
                <a16:creationId xmlns:a16="http://schemas.microsoft.com/office/drawing/2014/main" id="{71AC0082-D68C-3A4D-A96F-8F4F01B81D0F}"/>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11" name="TextBox 10">
            <a:extLst>
              <a:ext uri="{FF2B5EF4-FFF2-40B4-BE49-F238E27FC236}">
                <a16:creationId xmlns:a16="http://schemas.microsoft.com/office/drawing/2014/main" id="{3A512C6C-2ED1-3B44-A1C3-466972A3B827}"/>
              </a:ext>
            </a:extLst>
          </p:cNvPr>
          <p:cNvSpPr txBox="1"/>
          <p:nvPr/>
        </p:nvSpPr>
        <p:spPr>
          <a:xfrm>
            <a:off x="205688" y="2410884"/>
            <a:ext cx="1506552" cy="584775"/>
          </a:xfrm>
          <a:prstGeom prst="rect">
            <a:avLst/>
          </a:prstGeom>
          <a:noFill/>
        </p:spPr>
        <p:txBody>
          <a:bodyPr wrap="square" rtlCol="0">
            <a:spAutoFit/>
          </a:bodyPr>
          <a:lstStyle/>
          <a:p>
            <a:pPr algn="ctr"/>
            <a:r>
              <a:rPr lang="en-US" sz="1600" dirty="0"/>
              <a:t>AWS Service </a:t>
            </a:r>
            <a:br>
              <a:rPr lang="en-US" sz="1600" dirty="0"/>
            </a:br>
            <a:r>
              <a:rPr lang="en-US" sz="1600" dirty="0"/>
              <a:t>Catalog</a:t>
            </a:r>
          </a:p>
        </p:txBody>
      </p:sp>
      <p:pic>
        <p:nvPicPr>
          <p:cNvPr id="13" name="Graphic 12">
            <a:extLst>
              <a:ext uri="{FF2B5EF4-FFF2-40B4-BE49-F238E27FC236}">
                <a16:creationId xmlns:a16="http://schemas.microsoft.com/office/drawing/2014/main" id="{0E5710D0-119A-B840-8A89-8885834B3FD5}"/>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03364" y="1674970"/>
            <a:ext cx="711200" cy="711200"/>
          </a:xfrm>
          <a:prstGeom prst="rect">
            <a:avLst/>
          </a:prstGeom>
        </p:spPr>
      </p:pic>
    </p:spTree>
    <p:custDataLst>
      <p:tags r:id="rId1"/>
    </p:custDataLst>
    <p:extLst>
      <p:ext uri="{BB962C8B-B14F-4D97-AF65-F5344CB8AC3E}">
        <p14:creationId xmlns:p14="http://schemas.microsoft.com/office/powerpoint/2010/main" val="359358492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14FD8-78EC-904A-9099-70F2C7B18044}"/>
              </a:ext>
            </a:extLst>
          </p:cNvPr>
          <p:cNvSpPr>
            <a:spLocks noGrp="1"/>
          </p:cNvSpPr>
          <p:nvPr>
            <p:ph type="title"/>
          </p:nvPr>
        </p:nvSpPr>
        <p:spPr/>
        <p:txBody>
          <a:bodyPr/>
          <a:lstStyle/>
          <a:p>
            <a:r>
              <a:rPr lang="en-US" dirty="0"/>
              <a:t>Selected additional security services</a:t>
            </a:r>
          </a:p>
        </p:txBody>
      </p:sp>
      <p:sp>
        <p:nvSpPr>
          <p:cNvPr id="3" name="Content Placeholder 2">
            <a:extLst>
              <a:ext uri="{FF2B5EF4-FFF2-40B4-BE49-F238E27FC236}">
                <a16:creationId xmlns:a16="http://schemas.microsoft.com/office/drawing/2014/main" id="{1529A156-181C-4E4A-AE54-C31C659C84AA}"/>
              </a:ext>
            </a:extLst>
          </p:cNvPr>
          <p:cNvSpPr>
            <a:spLocks noGrp="1"/>
          </p:cNvSpPr>
          <p:nvPr>
            <p:ph idx="1"/>
          </p:nvPr>
        </p:nvSpPr>
        <p:spPr>
          <a:xfrm>
            <a:off x="2102415" y="3015735"/>
            <a:ext cx="8177350" cy="966865"/>
          </a:xfrm>
        </p:spPr>
        <p:txBody>
          <a:bodyPr/>
          <a:lstStyle/>
          <a:p>
            <a:pPr marL="0" indent="0">
              <a:buNone/>
            </a:pPr>
            <a:r>
              <a:rPr lang="en-US" sz="2400" dirty="0"/>
              <a:t>Define standards and best practices for your applications and </a:t>
            </a:r>
            <a:r>
              <a:rPr lang="en-US" sz="2400" b="1" dirty="0">
                <a:solidFill>
                  <a:schemeClr val="accent5"/>
                </a:solidFill>
              </a:rPr>
              <a:t>validate adherence to</a:t>
            </a:r>
            <a:r>
              <a:rPr lang="en-US" sz="2400" dirty="0"/>
              <a:t> these </a:t>
            </a:r>
            <a:r>
              <a:rPr lang="en-US" sz="2400" b="1" dirty="0">
                <a:solidFill>
                  <a:schemeClr val="accent5"/>
                </a:solidFill>
              </a:rPr>
              <a:t>standards</a:t>
            </a:r>
            <a:r>
              <a:rPr lang="en-US" sz="2400" dirty="0"/>
              <a:t>.</a:t>
            </a:r>
          </a:p>
        </p:txBody>
      </p:sp>
      <p:sp>
        <p:nvSpPr>
          <p:cNvPr id="4" name="Slide Number Placeholder 3">
            <a:extLst>
              <a:ext uri="{FF2B5EF4-FFF2-40B4-BE49-F238E27FC236}">
                <a16:creationId xmlns:a16="http://schemas.microsoft.com/office/drawing/2014/main" id="{F7937303-7906-EE43-AB16-E81BF3E1B107}"/>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73</a:t>
            </a:fld>
            <a:endParaRPr lang="en-US" dirty="0"/>
          </a:p>
        </p:txBody>
      </p:sp>
      <p:sp>
        <p:nvSpPr>
          <p:cNvPr id="5" name="Footer Placeholder 4">
            <a:extLst>
              <a:ext uri="{FF2B5EF4-FFF2-40B4-BE49-F238E27FC236}">
                <a16:creationId xmlns:a16="http://schemas.microsoft.com/office/drawing/2014/main" id="{F19DB831-73FF-3E4A-B965-109259502840}"/>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6" name="TextBox 5">
            <a:extLst>
              <a:ext uri="{FF2B5EF4-FFF2-40B4-BE49-F238E27FC236}">
                <a16:creationId xmlns:a16="http://schemas.microsoft.com/office/drawing/2014/main" id="{9A6CAB5A-E962-EF46-A0EC-A8A452BDBA75}"/>
              </a:ext>
            </a:extLst>
          </p:cNvPr>
          <p:cNvSpPr txBox="1"/>
          <p:nvPr/>
        </p:nvSpPr>
        <p:spPr>
          <a:xfrm>
            <a:off x="374945" y="5144892"/>
            <a:ext cx="1236655" cy="584775"/>
          </a:xfrm>
          <a:prstGeom prst="rect">
            <a:avLst/>
          </a:prstGeom>
          <a:noFill/>
        </p:spPr>
        <p:txBody>
          <a:bodyPr wrap="square" rtlCol="0">
            <a:spAutoFit/>
          </a:bodyPr>
          <a:lstStyle/>
          <a:p>
            <a:pPr algn="ctr"/>
            <a:r>
              <a:rPr lang="en-US" sz="1600" dirty="0"/>
              <a:t>Amazon </a:t>
            </a:r>
            <a:br>
              <a:rPr lang="en-US" sz="1600" dirty="0"/>
            </a:br>
            <a:r>
              <a:rPr lang="en-US" sz="1600" dirty="0"/>
              <a:t>GuardDuty</a:t>
            </a:r>
          </a:p>
        </p:txBody>
      </p:sp>
      <p:pic>
        <p:nvPicPr>
          <p:cNvPr id="7" name="Graphic 6">
            <a:extLst>
              <a:ext uri="{FF2B5EF4-FFF2-40B4-BE49-F238E27FC236}">
                <a16:creationId xmlns:a16="http://schemas.microsoft.com/office/drawing/2014/main" id="{9A90EB79-BC64-4245-BFED-67B22502FA8E}"/>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37673" y="4470763"/>
            <a:ext cx="711200" cy="711200"/>
          </a:xfrm>
          <a:prstGeom prst="rect">
            <a:avLst/>
          </a:prstGeom>
        </p:spPr>
      </p:pic>
      <p:sp>
        <p:nvSpPr>
          <p:cNvPr id="8" name="Content Placeholder 2">
            <a:extLst>
              <a:ext uri="{FF2B5EF4-FFF2-40B4-BE49-F238E27FC236}">
                <a16:creationId xmlns:a16="http://schemas.microsoft.com/office/drawing/2014/main" id="{A98C4F8A-5B0D-A844-82D1-DE5C81B961F1}"/>
              </a:ext>
            </a:extLst>
          </p:cNvPr>
          <p:cNvSpPr txBox="1">
            <a:spLocks/>
          </p:cNvSpPr>
          <p:nvPr/>
        </p:nvSpPr>
        <p:spPr>
          <a:xfrm>
            <a:off x="2102415" y="1564292"/>
            <a:ext cx="8177349" cy="90644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t>Proactively </a:t>
            </a:r>
            <a:r>
              <a:rPr lang="en-US" sz="2400" b="1" dirty="0">
                <a:solidFill>
                  <a:schemeClr val="accent5"/>
                </a:solidFill>
              </a:rPr>
              <a:t>protect personally identifiable information</a:t>
            </a:r>
            <a:r>
              <a:rPr lang="en-US" sz="2400" dirty="0"/>
              <a:t> (PII) and know when it moves.</a:t>
            </a:r>
          </a:p>
        </p:txBody>
      </p:sp>
      <p:sp>
        <p:nvSpPr>
          <p:cNvPr id="9" name="Content Placeholder 2">
            <a:extLst>
              <a:ext uri="{FF2B5EF4-FFF2-40B4-BE49-F238E27FC236}">
                <a16:creationId xmlns:a16="http://schemas.microsoft.com/office/drawing/2014/main" id="{E86334ED-7EB6-E943-B68A-0CDAB413906F}"/>
              </a:ext>
            </a:extLst>
          </p:cNvPr>
          <p:cNvSpPr txBox="1">
            <a:spLocks/>
          </p:cNvSpPr>
          <p:nvPr/>
        </p:nvSpPr>
        <p:spPr>
          <a:xfrm>
            <a:off x="2102414" y="4470763"/>
            <a:ext cx="8177349" cy="9668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t>Intelligent </a:t>
            </a:r>
            <a:r>
              <a:rPr lang="en-US" sz="2400" b="1" dirty="0">
                <a:solidFill>
                  <a:schemeClr val="accent5"/>
                </a:solidFill>
              </a:rPr>
              <a:t>threat detection</a:t>
            </a:r>
            <a:r>
              <a:rPr lang="en-US" sz="2400" dirty="0">
                <a:solidFill>
                  <a:schemeClr val="accent5"/>
                </a:solidFill>
              </a:rPr>
              <a:t> </a:t>
            </a:r>
            <a:r>
              <a:rPr lang="en-US" sz="2400" dirty="0"/>
              <a:t>and continuous monitoring to protect your AWS  accounts and workloads.</a:t>
            </a:r>
          </a:p>
        </p:txBody>
      </p:sp>
      <p:sp>
        <p:nvSpPr>
          <p:cNvPr id="11" name="TextBox 10">
            <a:extLst>
              <a:ext uri="{FF2B5EF4-FFF2-40B4-BE49-F238E27FC236}">
                <a16:creationId xmlns:a16="http://schemas.microsoft.com/office/drawing/2014/main" id="{66B40372-19D5-D549-A451-DB0C3D66E439}"/>
              </a:ext>
            </a:extLst>
          </p:cNvPr>
          <p:cNvSpPr txBox="1"/>
          <p:nvPr/>
        </p:nvSpPr>
        <p:spPr>
          <a:xfrm>
            <a:off x="466920" y="3688121"/>
            <a:ext cx="1086540" cy="584775"/>
          </a:xfrm>
          <a:prstGeom prst="rect">
            <a:avLst/>
          </a:prstGeom>
          <a:noFill/>
        </p:spPr>
        <p:txBody>
          <a:bodyPr wrap="square" rtlCol="0">
            <a:spAutoFit/>
          </a:bodyPr>
          <a:lstStyle/>
          <a:p>
            <a:pPr algn="ctr"/>
            <a:r>
              <a:rPr lang="en-US" sz="1600" dirty="0"/>
              <a:t>Amazon </a:t>
            </a:r>
            <a:br>
              <a:rPr lang="en-US" sz="1600" dirty="0"/>
            </a:br>
            <a:r>
              <a:rPr lang="en-US" sz="1600" dirty="0"/>
              <a:t>Inspector</a:t>
            </a:r>
          </a:p>
        </p:txBody>
      </p:sp>
      <p:pic>
        <p:nvPicPr>
          <p:cNvPr id="12" name="Graphic 11">
            <a:extLst>
              <a:ext uri="{FF2B5EF4-FFF2-40B4-BE49-F238E27FC236}">
                <a16:creationId xmlns:a16="http://schemas.microsoft.com/office/drawing/2014/main" id="{52FDFEA5-6CBD-974A-9ECD-F6927F703FA7}"/>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54590" y="3015735"/>
            <a:ext cx="711200" cy="711200"/>
          </a:xfrm>
          <a:prstGeom prst="rect">
            <a:avLst/>
          </a:prstGeom>
        </p:spPr>
      </p:pic>
      <p:pic>
        <p:nvPicPr>
          <p:cNvPr id="13" name="Graphic 12">
            <a:extLst>
              <a:ext uri="{FF2B5EF4-FFF2-40B4-BE49-F238E27FC236}">
                <a16:creationId xmlns:a16="http://schemas.microsoft.com/office/drawing/2014/main" id="{F9DBC27A-8907-0E40-905E-0A6AF4121F6A}"/>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54590" y="1560706"/>
            <a:ext cx="711200" cy="711200"/>
          </a:xfrm>
          <a:prstGeom prst="rect">
            <a:avLst/>
          </a:prstGeom>
        </p:spPr>
      </p:pic>
      <p:sp>
        <p:nvSpPr>
          <p:cNvPr id="14" name="TextBox 13">
            <a:extLst>
              <a:ext uri="{FF2B5EF4-FFF2-40B4-BE49-F238E27FC236}">
                <a16:creationId xmlns:a16="http://schemas.microsoft.com/office/drawing/2014/main" id="{E92E456D-E954-3949-B14C-1B40767ED3A4}"/>
              </a:ext>
            </a:extLst>
          </p:cNvPr>
          <p:cNvSpPr txBox="1"/>
          <p:nvPr/>
        </p:nvSpPr>
        <p:spPr>
          <a:xfrm>
            <a:off x="450003" y="2241366"/>
            <a:ext cx="1086540" cy="584775"/>
          </a:xfrm>
          <a:prstGeom prst="rect">
            <a:avLst/>
          </a:prstGeom>
          <a:noFill/>
        </p:spPr>
        <p:txBody>
          <a:bodyPr wrap="square" rtlCol="0">
            <a:spAutoFit/>
          </a:bodyPr>
          <a:lstStyle/>
          <a:p>
            <a:pPr algn="ctr"/>
            <a:r>
              <a:rPr lang="en-US" sz="1600" dirty="0"/>
              <a:t>Amazon </a:t>
            </a:r>
            <a:br>
              <a:rPr lang="en-US" sz="1600" dirty="0"/>
            </a:br>
            <a:r>
              <a:rPr lang="en-US" sz="1600" dirty="0"/>
              <a:t>Macie</a:t>
            </a:r>
          </a:p>
        </p:txBody>
      </p:sp>
    </p:spTree>
    <p:custDataLst>
      <p:tags r:id="rId1"/>
    </p:custDataLst>
    <p:extLst>
      <p:ext uri="{BB962C8B-B14F-4D97-AF65-F5344CB8AC3E}">
        <p14:creationId xmlns:p14="http://schemas.microsoft.com/office/powerpoint/2010/main" val="374098990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9DD3E1-B0BA-7941-ACF6-89F4C489A40A}"/>
              </a:ext>
            </a:extLst>
          </p:cNvPr>
          <p:cNvSpPr>
            <a:spLocks noGrp="1"/>
          </p:cNvSpPr>
          <p:nvPr>
            <p:ph type="title"/>
          </p:nvPr>
        </p:nvSpPr>
        <p:spPr/>
        <p:txBody>
          <a:bodyPr/>
          <a:lstStyle/>
          <a:p>
            <a:r>
              <a:rPr lang="en-US" sz="4000" dirty="0"/>
              <a:t>Module wrap-up</a:t>
            </a:r>
          </a:p>
        </p:txBody>
      </p:sp>
      <p:sp>
        <p:nvSpPr>
          <p:cNvPr id="3" name="Text Placeholder 2">
            <a:extLst>
              <a:ext uri="{FF2B5EF4-FFF2-40B4-BE49-F238E27FC236}">
                <a16:creationId xmlns:a16="http://schemas.microsoft.com/office/drawing/2014/main" id="{9705F87E-6E2F-D249-BE4B-4F176A6B5D76}"/>
              </a:ext>
            </a:extLst>
          </p:cNvPr>
          <p:cNvSpPr>
            <a:spLocks noGrp="1"/>
          </p:cNvSpPr>
          <p:nvPr>
            <p:ph type="body" sz="quarter" idx="10"/>
          </p:nvPr>
        </p:nvSpPr>
        <p:spPr/>
        <p:txBody>
          <a:bodyPr/>
          <a:lstStyle/>
          <a:p>
            <a:r>
              <a:rPr lang="en-US" dirty="0"/>
              <a:t>Module 4: AWS Cloud Security</a:t>
            </a:r>
          </a:p>
        </p:txBody>
      </p:sp>
      <p:sp>
        <p:nvSpPr>
          <p:cNvPr id="4" name="Footer Placeholder 3">
            <a:extLst>
              <a:ext uri="{FF2B5EF4-FFF2-40B4-BE49-F238E27FC236}">
                <a16:creationId xmlns:a16="http://schemas.microsoft.com/office/drawing/2014/main" id="{1A2456B8-8531-F443-AB1E-DDB065BAACC1}"/>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Tree>
    <p:custDataLst>
      <p:tags r:id="rId1"/>
    </p:custDataLst>
    <p:extLst>
      <p:ext uri="{BB962C8B-B14F-4D97-AF65-F5344CB8AC3E}">
        <p14:creationId xmlns:p14="http://schemas.microsoft.com/office/powerpoint/2010/main" val="218605456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latin typeface="+mj-lt"/>
              </a:rPr>
              <a:t>Module summary                                                     </a:t>
            </a:r>
          </a:p>
        </p:txBody>
      </p:sp>
      <p:sp>
        <p:nvSpPr>
          <p:cNvPr id="6" name="Content Placeholder 5">
            <a:extLst>
              <a:ext uri="{FF2B5EF4-FFF2-40B4-BE49-F238E27FC236}">
                <a16:creationId xmlns:a16="http://schemas.microsoft.com/office/drawing/2014/main" id="{96B1D8CB-247D-9047-BFCE-7C071A34030D}"/>
              </a:ext>
            </a:extLst>
          </p:cNvPr>
          <p:cNvSpPr>
            <a:spLocks noGrp="1"/>
          </p:cNvSpPr>
          <p:nvPr>
            <p:ph idx="1"/>
          </p:nvPr>
        </p:nvSpPr>
        <p:spPr/>
        <p:txBody>
          <a:bodyPr/>
          <a:lstStyle/>
          <a:p>
            <a:pPr marL="17462" lvl="1" indent="0">
              <a:buNone/>
            </a:pPr>
            <a:r>
              <a:rPr lang="en-US" sz="3200" dirty="0"/>
              <a:t>In summary, in this module you learned how to:</a:t>
            </a:r>
            <a:endParaRPr lang="en-US" sz="2800" dirty="0"/>
          </a:p>
          <a:p>
            <a:pPr marL="238125" lvl="1" indent="-220663"/>
            <a:r>
              <a:rPr lang="en-US" sz="2800" dirty="0"/>
              <a:t>Recognize the shared responsibility model</a:t>
            </a:r>
          </a:p>
          <a:p>
            <a:pPr marL="238125" lvl="1" indent="-220663"/>
            <a:r>
              <a:rPr lang="en-US" sz="2800" dirty="0"/>
              <a:t>Identify the responsibility of the customer and AWS</a:t>
            </a:r>
          </a:p>
          <a:p>
            <a:pPr marL="238125" lvl="1" indent="-220663"/>
            <a:r>
              <a:rPr lang="en-US" sz="2800" dirty="0"/>
              <a:t>Recognize IAM users, groups, and roles</a:t>
            </a:r>
          </a:p>
          <a:p>
            <a:pPr marL="238125" lvl="1" indent="-220663"/>
            <a:r>
              <a:rPr lang="en-US" sz="2800" dirty="0"/>
              <a:t>Describe different types of security credentials in IAM</a:t>
            </a:r>
          </a:p>
          <a:p>
            <a:pPr marL="238125" lvl="1" indent="-220663"/>
            <a:r>
              <a:rPr lang="en-US" sz="2800" dirty="0"/>
              <a:t>Identify the steps to securing a new AWS account</a:t>
            </a:r>
          </a:p>
          <a:p>
            <a:pPr marL="238125" lvl="1" indent="-220663"/>
            <a:r>
              <a:rPr lang="en-US" sz="2800" dirty="0"/>
              <a:t>Explore IAM users and groups</a:t>
            </a:r>
          </a:p>
          <a:p>
            <a:pPr marL="238125" lvl="1" indent="-220663"/>
            <a:r>
              <a:rPr lang="en-US" sz="2800" dirty="0"/>
              <a:t>Recognize how to secure AWS data</a:t>
            </a:r>
          </a:p>
          <a:p>
            <a:pPr marL="238125" lvl="1" indent="-220663"/>
            <a:r>
              <a:rPr lang="en-US" sz="2800" dirty="0"/>
              <a:t>Recognize AWS compliance programs</a:t>
            </a:r>
            <a:endParaRPr lang="en-US" sz="2400" dirty="0">
              <a:latin typeface="+mn-lt"/>
            </a:endParaRPr>
          </a:p>
          <a:p>
            <a:pPr marL="0" indent="0">
              <a:buNone/>
            </a:pPr>
            <a:endParaRPr lang="en-US" sz="2400" dirty="0">
              <a:latin typeface="+mn-lt"/>
            </a:endParaRPr>
          </a:p>
        </p:txBody>
      </p:sp>
      <p:sp>
        <p:nvSpPr>
          <p:cNvPr id="4" name="Slide Number Placeholder 3">
            <a:extLst>
              <a:ext uri="{FF2B5EF4-FFF2-40B4-BE49-F238E27FC236}">
                <a16:creationId xmlns:a16="http://schemas.microsoft.com/office/drawing/2014/main" id="{EBECEECC-6889-3C4B-ADDE-289EB9D9F6A9}"/>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75</a:t>
            </a:fld>
            <a:endParaRPr lang="en-US" dirty="0"/>
          </a:p>
        </p:txBody>
      </p:sp>
      <p:sp>
        <p:nvSpPr>
          <p:cNvPr id="3" name="Footer Placeholder 2">
            <a:extLst>
              <a:ext uri="{FF2B5EF4-FFF2-40B4-BE49-F238E27FC236}">
                <a16:creationId xmlns:a16="http://schemas.microsoft.com/office/drawing/2014/main" id="{B3400E98-0E0E-E54A-BBC5-8E454C3F9794}"/>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Tree>
    <p:custDataLst>
      <p:tags r:id="rId1"/>
    </p:custDataLst>
    <p:extLst>
      <p:ext uri="{BB962C8B-B14F-4D97-AF65-F5344CB8AC3E}">
        <p14:creationId xmlns:p14="http://schemas.microsoft.com/office/powerpoint/2010/main" val="407943163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89D4C57-8ACE-7A46-BE45-25F2ADAE9651}"/>
              </a:ext>
            </a:extLst>
          </p:cNvPr>
          <p:cNvSpPr>
            <a:spLocks noGrp="1"/>
          </p:cNvSpPr>
          <p:nvPr>
            <p:ph type="title"/>
          </p:nvPr>
        </p:nvSpPr>
        <p:spPr/>
        <p:txBody>
          <a:bodyPr/>
          <a:lstStyle/>
          <a:p>
            <a:r>
              <a:rPr lang="en-US" sz="4000" dirty="0">
                <a:latin typeface="+mj-lt"/>
              </a:rPr>
              <a:t>Complete the knowledge check</a:t>
            </a:r>
          </a:p>
        </p:txBody>
      </p:sp>
      <p:sp>
        <p:nvSpPr>
          <p:cNvPr id="3" name="Slide Number Placeholder 2">
            <a:extLst>
              <a:ext uri="{FF2B5EF4-FFF2-40B4-BE49-F238E27FC236}">
                <a16:creationId xmlns:a16="http://schemas.microsoft.com/office/drawing/2014/main" id="{51DB29AB-AD97-C840-8439-66F28982EBFC}"/>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76</a:t>
            </a:fld>
            <a:endParaRPr lang="en-US" dirty="0"/>
          </a:p>
        </p:txBody>
      </p:sp>
      <p:sp>
        <p:nvSpPr>
          <p:cNvPr id="2" name="Footer Placeholder 1">
            <a:extLst>
              <a:ext uri="{FF2B5EF4-FFF2-40B4-BE49-F238E27FC236}">
                <a16:creationId xmlns:a16="http://schemas.microsoft.com/office/drawing/2014/main" id="{A1E06863-06C9-A243-9422-4B55DC60D9BE}"/>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pic>
        <p:nvPicPr>
          <p:cNvPr id="6" name="Picture 5">
            <a:extLst>
              <a:ext uri="{FF2B5EF4-FFF2-40B4-BE49-F238E27FC236}">
                <a16:creationId xmlns:a16="http://schemas.microsoft.com/office/drawing/2014/main" id="{6AA59BB7-F837-804D-AFBB-23A2CCBCA2A3}"/>
              </a:ext>
              <a:ext uri="{C183D7F6-B498-43B3-948B-1728B52AA6E4}">
                <adec:decorative xmlns:adec="http://schemas.microsoft.com/office/drawing/2017/decorative" val="1"/>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2588755" y="1564105"/>
            <a:ext cx="6864617" cy="4576411"/>
          </a:xfrm>
          <a:prstGeom prst="rect">
            <a:avLst/>
          </a:prstGeom>
          <a:ln>
            <a:solidFill>
              <a:schemeClr val="accent1"/>
            </a:solidFill>
          </a:ln>
        </p:spPr>
      </p:pic>
    </p:spTree>
    <p:custDataLst>
      <p:tags r:id="rId1"/>
    </p:custDataLst>
    <p:extLst>
      <p:ext uri="{BB962C8B-B14F-4D97-AF65-F5344CB8AC3E}">
        <p14:creationId xmlns:p14="http://schemas.microsoft.com/office/powerpoint/2010/main" val="253269846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C3CE73EB-211E-124D-80C7-B13C8898C13B}"/>
              </a:ext>
            </a:extLst>
          </p:cNvPr>
          <p:cNvSpPr>
            <a:spLocks noGrp="1"/>
          </p:cNvSpPr>
          <p:nvPr>
            <p:ph type="title"/>
          </p:nvPr>
        </p:nvSpPr>
        <p:spPr/>
        <p:txBody>
          <a:bodyPr/>
          <a:lstStyle/>
          <a:p>
            <a:r>
              <a:rPr lang="en-US" dirty="0"/>
              <a:t>Sample exam question</a:t>
            </a:r>
          </a:p>
        </p:txBody>
      </p:sp>
      <p:sp>
        <p:nvSpPr>
          <p:cNvPr id="4" name="Text Placeholder 3"/>
          <p:cNvSpPr>
            <a:spLocks noGrp="1"/>
          </p:cNvSpPr>
          <p:nvPr>
            <p:ph idx="1"/>
          </p:nvPr>
        </p:nvSpPr>
        <p:spPr/>
        <p:txBody>
          <a:bodyPr/>
          <a:lstStyle/>
          <a:p>
            <a:pPr marL="0" lvl="0" indent="0">
              <a:buNone/>
            </a:pPr>
            <a:r>
              <a:rPr lang="en-US" dirty="0"/>
              <a:t>Which of the following is AWS's responsibility under the </a:t>
            </a:r>
            <a:br>
              <a:rPr lang="en-US" dirty="0"/>
            </a:br>
            <a:r>
              <a:rPr lang="en-US" dirty="0"/>
              <a:t>AWS shared responsibility model?</a:t>
            </a:r>
          </a:p>
          <a:p>
            <a:pPr lvl="0"/>
            <a:endParaRPr lang="en-US" dirty="0"/>
          </a:p>
          <a:p>
            <a:pPr marL="457200" lvl="0" indent="-457200">
              <a:buFont typeface="+mj-lt"/>
              <a:buAutoNum type="alphaUcPeriod"/>
            </a:pPr>
            <a:r>
              <a:rPr lang="en-US" dirty="0"/>
              <a:t>Configuring third-party applications</a:t>
            </a:r>
          </a:p>
          <a:p>
            <a:pPr marL="457200" lvl="0" indent="-457200">
              <a:buFont typeface="+mj-lt"/>
              <a:buAutoNum type="alphaUcPeriod"/>
            </a:pPr>
            <a:r>
              <a:rPr lang="en-US" dirty="0"/>
              <a:t>Maintaining physical hardware</a:t>
            </a:r>
          </a:p>
          <a:p>
            <a:pPr marL="457200" lvl="0" indent="-457200">
              <a:buFont typeface="+mj-lt"/>
              <a:buAutoNum type="alphaUcPeriod"/>
            </a:pPr>
            <a:r>
              <a:rPr lang="en-US" dirty="0"/>
              <a:t>Securing application access and data</a:t>
            </a:r>
          </a:p>
          <a:p>
            <a:pPr marL="457200" lvl="0" indent="-457200">
              <a:buFont typeface="+mj-lt"/>
              <a:buAutoNum type="alphaUcPeriod"/>
            </a:pPr>
            <a:r>
              <a:rPr lang="en-US" dirty="0"/>
              <a:t>Managing custom Amazon Machine Images (AMIs)</a:t>
            </a:r>
            <a:endParaRPr lang="en-US" sz="2400" dirty="0"/>
          </a:p>
        </p:txBody>
      </p:sp>
      <p:sp>
        <p:nvSpPr>
          <p:cNvPr id="2" name="Slide Number Placeholder 1">
            <a:extLs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pPr/>
              <a:t>77</a:t>
            </a:fld>
            <a:endParaRPr lang="en-US" dirty="0"/>
          </a:p>
        </p:txBody>
      </p:sp>
      <p:sp>
        <p:nvSpPr>
          <p:cNvPr id="14" name="Footer Placeholder 2">
            <a:extLst>
              <a:ext uri="{C183D7F6-B498-43B3-948B-1728B52AA6E4}">
                <adec:decorative xmlns:adec="http://schemas.microsoft.com/office/drawing/2017/decorative" val="1"/>
              </a:ext>
            </a:extLst>
          </p:cNvPr>
          <p:cNvSpPr>
            <a:spLocks noGrp="1"/>
          </p:cNvSpPr>
          <p:nvPr>
            <p:ph type="ftr" sz="quarter" idx="3"/>
          </p:nvPr>
        </p:nvSpPr>
        <p:spPr>
          <a:xfrm>
            <a:off x="419100" y="6356350"/>
            <a:ext cx="3970020" cy="365125"/>
          </a:xfrm>
        </p:spPr>
        <p:txBody>
          <a:bodyPr/>
          <a:lstStyle>
            <a:lvl1pPr>
              <a:defRPr>
                <a:latin typeface="Amazon Ember" panose="02000000000000000000" pitchFamily="2" charset="0"/>
                <a:ea typeface="Amazon Ember" panose="02000000000000000000" pitchFamily="2" charset="0"/>
              </a:defRPr>
            </a:lvl1pPr>
          </a:lstStyle>
          <a:p>
            <a:r>
              <a:rPr lang="en-US" dirty="0"/>
              <a:t>© 2019 Amazon Web Services, Inc. or its Affiliates. All rights reserved.</a:t>
            </a:r>
          </a:p>
        </p:txBody>
      </p:sp>
      <p:sp>
        <p:nvSpPr>
          <p:cNvPr id="22" name="Rectangle 21" descr="box around 'answer B - Maintaining physical hardware'.">
            <a:extLst>
              <a:ext uri="{FF2B5EF4-FFF2-40B4-BE49-F238E27FC236}">
                <a16:creationId xmlns:a16="http://schemas.microsoft.com/office/drawing/2014/main" id="{1C03C7B4-56D2-574C-84EC-E802BAD51BD6}"/>
              </a:ext>
            </a:extLst>
          </p:cNvPr>
          <p:cNvSpPr/>
          <p:nvPr/>
        </p:nvSpPr>
        <p:spPr>
          <a:xfrm>
            <a:off x="419099" y="3458317"/>
            <a:ext cx="5372101" cy="396240"/>
          </a:xfrm>
          <a:prstGeom prst="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descr="box around 'AWS's responsibility'.">
            <a:extLst>
              <a:ext uri="{FF2B5EF4-FFF2-40B4-BE49-F238E27FC236}">
                <a16:creationId xmlns:a16="http://schemas.microsoft.com/office/drawing/2014/main" id="{D917926B-89D2-A148-BEFD-97157995F014}"/>
              </a:ext>
            </a:extLst>
          </p:cNvPr>
          <p:cNvSpPr/>
          <p:nvPr/>
        </p:nvSpPr>
        <p:spPr>
          <a:xfrm>
            <a:off x="4477246" y="1528175"/>
            <a:ext cx="3089745" cy="400216"/>
          </a:xfrm>
          <a:prstGeom prst="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descr="box around 'AWS shared responsibility model'.">
            <a:extLst>
              <a:ext uri="{FF2B5EF4-FFF2-40B4-BE49-F238E27FC236}">
                <a16:creationId xmlns:a16="http://schemas.microsoft.com/office/drawing/2014/main" id="{6E0CBF61-7E56-8546-AB58-C94D4F2FF6BF}"/>
              </a:ext>
            </a:extLst>
          </p:cNvPr>
          <p:cNvSpPr/>
          <p:nvPr/>
        </p:nvSpPr>
        <p:spPr>
          <a:xfrm>
            <a:off x="503018" y="1938642"/>
            <a:ext cx="5089400" cy="396240"/>
          </a:xfrm>
          <a:prstGeom prst="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ustDataLst>
      <p:tags r:id="rId1"/>
    </p:custDataLst>
    <p:extLst>
      <p:ext uri="{BB962C8B-B14F-4D97-AF65-F5344CB8AC3E}">
        <p14:creationId xmlns:p14="http://schemas.microsoft.com/office/powerpoint/2010/main" val="2281676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C3BDA1E-70CE-624A-B5EB-BCC3DB7442B6}"/>
              </a:ext>
            </a:extLst>
          </p:cNvPr>
          <p:cNvSpPr>
            <a:spLocks noGrp="1"/>
          </p:cNvSpPr>
          <p:nvPr>
            <p:ph type="title"/>
          </p:nvPr>
        </p:nvSpPr>
        <p:spPr/>
        <p:txBody>
          <a:bodyPr/>
          <a:lstStyle/>
          <a:p>
            <a:r>
              <a:rPr lang="en-US" dirty="0"/>
              <a:t>Additional resources</a:t>
            </a:r>
          </a:p>
        </p:txBody>
      </p:sp>
      <p:sp>
        <p:nvSpPr>
          <p:cNvPr id="6" name="Content Placeholder 5">
            <a:extLst>
              <a:ext uri="{FF2B5EF4-FFF2-40B4-BE49-F238E27FC236}">
                <a16:creationId xmlns:a16="http://schemas.microsoft.com/office/drawing/2014/main" id="{C24D63F6-A158-794F-A13B-8595DA9918EE}"/>
              </a:ext>
            </a:extLst>
          </p:cNvPr>
          <p:cNvSpPr>
            <a:spLocks noGrp="1"/>
          </p:cNvSpPr>
          <p:nvPr>
            <p:ph idx="1"/>
          </p:nvPr>
        </p:nvSpPr>
        <p:spPr/>
        <p:txBody>
          <a:bodyPr/>
          <a:lstStyle/>
          <a:p>
            <a:pPr>
              <a:lnSpc>
                <a:spcPct val="150000"/>
              </a:lnSpc>
            </a:pPr>
            <a:r>
              <a:rPr lang="en-US" sz="2400" dirty="0">
                <a:hlinkClick r:id="rId4"/>
              </a:rPr>
              <a:t>AWS Cloud Security </a:t>
            </a:r>
            <a:r>
              <a:rPr lang="en-US" sz="2400" dirty="0"/>
              <a:t>home page</a:t>
            </a:r>
            <a:endParaRPr lang="en-US" sz="2000" dirty="0"/>
          </a:p>
          <a:p>
            <a:pPr>
              <a:lnSpc>
                <a:spcPct val="150000"/>
              </a:lnSpc>
            </a:pPr>
            <a:r>
              <a:rPr lang="en-US" sz="2400" dirty="0">
                <a:hlinkClick r:id="rId5"/>
              </a:rPr>
              <a:t>AWS Security Resources </a:t>
            </a:r>
            <a:endParaRPr lang="en-US" sz="2000" dirty="0"/>
          </a:p>
          <a:p>
            <a:pPr>
              <a:lnSpc>
                <a:spcPct val="150000"/>
              </a:lnSpc>
            </a:pPr>
            <a:r>
              <a:rPr lang="en-US" sz="2400" dirty="0">
                <a:hlinkClick r:id="rId6"/>
              </a:rPr>
              <a:t>AWS Security Blog </a:t>
            </a:r>
            <a:endParaRPr lang="en-US" sz="2400" dirty="0"/>
          </a:p>
          <a:p>
            <a:pPr>
              <a:lnSpc>
                <a:spcPct val="150000"/>
              </a:lnSpc>
            </a:pPr>
            <a:r>
              <a:rPr lang="en-US" sz="2400" dirty="0">
                <a:hlinkClick r:id="rId7"/>
              </a:rPr>
              <a:t>Security Bulletins </a:t>
            </a:r>
            <a:endParaRPr lang="en-US" sz="2000" dirty="0"/>
          </a:p>
          <a:p>
            <a:pPr>
              <a:lnSpc>
                <a:spcPct val="150000"/>
              </a:lnSpc>
            </a:pPr>
            <a:r>
              <a:rPr lang="en-US" sz="2400" dirty="0">
                <a:hlinkClick r:id="rId8"/>
              </a:rPr>
              <a:t>Vulnerability and Penetration testing </a:t>
            </a:r>
            <a:endParaRPr lang="en-US" sz="2400" dirty="0"/>
          </a:p>
          <a:p>
            <a:pPr>
              <a:lnSpc>
                <a:spcPct val="150000"/>
              </a:lnSpc>
            </a:pPr>
            <a:r>
              <a:rPr lang="en-US" sz="2400" dirty="0"/>
              <a:t>AWS Well-Architected Framework – </a:t>
            </a:r>
            <a:r>
              <a:rPr lang="en-US" sz="2400" dirty="0">
                <a:hlinkClick r:id="rId9"/>
              </a:rPr>
              <a:t>Security pillar</a:t>
            </a:r>
            <a:endParaRPr lang="en-US" sz="2400" dirty="0"/>
          </a:p>
          <a:p>
            <a:pPr>
              <a:lnSpc>
                <a:spcPct val="150000"/>
              </a:lnSpc>
            </a:pPr>
            <a:r>
              <a:rPr lang="en-US" sz="2400" dirty="0"/>
              <a:t>AWS documentation - </a:t>
            </a:r>
            <a:r>
              <a:rPr lang="en-US" sz="2400" dirty="0">
                <a:hlinkClick r:id="rId10"/>
              </a:rPr>
              <a:t>IAM Best Practices</a:t>
            </a:r>
            <a:br>
              <a:rPr lang="en-US" dirty="0"/>
            </a:br>
            <a:endParaRPr lang="en-US" dirty="0"/>
          </a:p>
        </p:txBody>
      </p:sp>
      <p:sp>
        <p:nvSpPr>
          <p:cNvPr id="4" name="Footer Placeholder 3">
            <a:extLst>
              <a:ext uri="{FF2B5EF4-FFF2-40B4-BE49-F238E27FC236}">
                <a16:creationId xmlns:a16="http://schemas.microsoft.com/office/drawing/2014/main" id="{81EEE3EC-94FF-D14B-8B71-F800E63F01B7}"/>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7" name="Slide Number Placeholder 6">
            <a:extLst>
              <a:ext uri="{FF2B5EF4-FFF2-40B4-BE49-F238E27FC236}">
                <a16:creationId xmlns:a16="http://schemas.microsoft.com/office/drawing/2014/main" id="{D5B2A961-CCA2-6447-BF5F-597E9969DCCD}"/>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78</a:t>
            </a:fld>
            <a:endParaRPr lang="en-US" dirty="0"/>
          </a:p>
        </p:txBody>
      </p:sp>
    </p:spTree>
    <p:custDataLst>
      <p:tags r:id="rId1"/>
    </p:custDataLst>
    <p:extLst>
      <p:ext uri="{BB962C8B-B14F-4D97-AF65-F5344CB8AC3E}">
        <p14:creationId xmlns:p14="http://schemas.microsoft.com/office/powerpoint/2010/main" val="79227211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p:txBody>
          <a:bodyPr>
            <a:normAutofit fontScale="90000"/>
          </a:bodyPr>
          <a:lstStyle/>
          <a:p>
            <a:r>
              <a:rPr lang="en-US" dirty="0"/>
              <a:t>Thank you</a:t>
            </a:r>
            <a:endParaRPr lang="en-US" dirty="0">
              <a:latin typeface="Amazon Ember Light" charset="0"/>
              <a:ea typeface="Amazon Ember Light" charset="0"/>
              <a:cs typeface="Amazon Ember Light" charset="0"/>
            </a:endParaRPr>
          </a:p>
        </p:txBody>
      </p:sp>
    </p:spTree>
    <p:custDataLst>
      <p:tags r:id="rId1"/>
    </p:custDataLst>
    <p:extLst>
      <p:ext uri="{BB962C8B-B14F-4D97-AF65-F5344CB8AC3E}">
        <p14:creationId xmlns:p14="http://schemas.microsoft.com/office/powerpoint/2010/main" val="26836278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a:extLst>
              <a:ext uri="{FF2B5EF4-FFF2-40B4-BE49-F238E27FC236}">
                <a16:creationId xmlns:a16="http://schemas.microsoft.com/office/drawing/2014/main" id="{50E36C29-8FC1-9346-A380-6D0710444240}"/>
              </a:ext>
            </a:extLst>
          </p:cNvPr>
          <p:cNvSpPr>
            <a:spLocks noGrp="1"/>
          </p:cNvSpPr>
          <p:nvPr>
            <p:ph type="title"/>
          </p:nvPr>
        </p:nvSpPr>
        <p:spPr>
          <a:xfrm>
            <a:off x="419100" y="365125"/>
            <a:ext cx="8851509" cy="474119"/>
          </a:xfrm>
        </p:spPr>
        <p:txBody>
          <a:bodyPr>
            <a:noAutofit/>
          </a:bodyPr>
          <a:lstStyle/>
          <a:p>
            <a:r>
              <a:rPr lang="en-US" sz="3600" dirty="0">
                <a:latin typeface="+mj-lt"/>
              </a:rPr>
              <a:t>Service characteristics and security responsibility</a:t>
            </a:r>
          </a:p>
        </p:txBody>
      </p:sp>
      <p:sp>
        <p:nvSpPr>
          <p:cNvPr id="18" name="Slide Number Placeholder 17">
            <a:extLst>
              <a:ext uri="{FF2B5EF4-FFF2-40B4-BE49-F238E27FC236}">
                <a16:creationId xmlns:a16="http://schemas.microsoft.com/office/drawing/2014/main" id="{FC4566DC-C2EA-FE46-B4A0-24B3DD03C35E}"/>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8</a:t>
            </a:fld>
            <a:endParaRPr lang="en-US" dirty="0"/>
          </a:p>
        </p:txBody>
      </p:sp>
      <p:sp>
        <p:nvSpPr>
          <p:cNvPr id="15" name="Content Placeholder 14">
            <a:extLst>
              <a:ext uri="{FF2B5EF4-FFF2-40B4-BE49-F238E27FC236}">
                <a16:creationId xmlns:a16="http://schemas.microsoft.com/office/drawing/2014/main" id="{6FAB4940-2062-1E4B-B80C-5D09C0E649FA}"/>
              </a:ext>
            </a:extLst>
          </p:cNvPr>
          <p:cNvSpPr>
            <a:spLocks noGrp="1"/>
          </p:cNvSpPr>
          <p:nvPr>
            <p:ph idx="13"/>
          </p:nvPr>
        </p:nvSpPr>
        <p:spPr/>
        <p:txBody>
          <a:bodyPr/>
          <a:lstStyle/>
          <a:p>
            <a:pPr marL="0" indent="0">
              <a:buNone/>
            </a:pPr>
            <a:r>
              <a:rPr lang="en-US" sz="2400" b="1" dirty="0"/>
              <a:t>Infrastructure as a service (IaaS) </a:t>
            </a:r>
          </a:p>
          <a:p>
            <a:r>
              <a:rPr lang="en-US" sz="1800" dirty="0"/>
              <a:t>Customer has more flexibility over configuring networking and storage settings</a:t>
            </a:r>
          </a:p>
          <a:p>
            <a:r>
              <a:rPr lang="en-US" sz="1800" dirty="0"/>
              <a:t>Customer is responsible for managing more aspects of the security </a:t>
            </a:r>
          </a:p>
          <a:p>
            <a:r>
              <a:rPr lang="en-US" sz="1800" dirty="0"/>
              <a:t>Customer configures the access controls </a:t>
            </a:r>
          </a:p>
          <a:p>
            <a:pPr marL="0" indent="0">
              <a:buNone/>
            </a:pPr>
            <a:endParaRPr lang="en-US" sz="1800" dirty="0"/>
          </a:p>
          <a:p>
            <a:pPr marL="0" indent="0">
              <a:buNone/>
            </a:pPr>
            <a:r>
              <a:rPr lang="en-US" sz="2400" b="1" dirty="0"/>
              <a:t>Platform as a service (PaaS) </a:t>
            </a:r>
          </a:p>
          <a:p>
            <a:r>
              <a:rPr lang="en-US" sz="1800" dirty="0"/>
              <a:t>Customer does not need to manage the underlying infrastructure</a:t>
            </a:r>
          </a:p>
          <a:p>
            <a:r>
              <a:rPr lang="en-US" sz="1800" dirty="0"/>
              <a:t>AWS handles the operating system, database patching, firewall configuration, and disaster recovery</a:t>
            </a:r>
          </a:p>
          <a:p>
            <a:r>
              <a:rPr lang="en-US" sz="1800" dirty="0"/>
              <a:t>Customer can focus on managing code or data</a:t>
            </a:r>
            <a:endParaRPr lang="en-US" sz="2000" dirty="0"/>
          </a:p>
          <a:p>
            <a:pPr marL="0" indent="0">
              <a:buNone/>
            </a:pPr>
            <a:endParaRPr lang="en-US" sz="1200" dirty="0"/>
          </a:p>
          <a:p>
            <a:pPr marL="0" indent="0">
              <a:buNone/>
            </a:pPr>
            <a:endParaRPr lang="en-US" sz="1200" dirty="0"/>
          </a:p>
          <a:p>
            <a:pPr marL="0" indent="0">
              <a:buNone/>
            </a:pPr>
            <a:endParaRPr lang="en-US" sz="1800" dirty="0"/>
          </a:p>
        </p:txBody>
      </p:sp>
      <p:sp>
        <p:nvSpPr>
          <p:cNvPr id="17" name="Footer Placeholder 16">
            <a:extLst>
              <a:ext uri="{FF2B5EF4-FFF2-40B4-BE49-F238E27FC236}">
                <a16:creationId xmlns:a16="http://schemas.microsoft.com/office/drawing/2014/main" id="{3984BDA1-41D9-CC4F-AD6C-2475AD99C680}"/>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grpSp>
        <p:nvGrpSpPr>
          <p:cNvPr id="4" name="Group 3" descr="box labeled &quot;examle services managed by the customer&quot;, includes three examples: EC2, Elastic Block Store, and Amazon VPC.">
            <a:extLst>
              <a:ext uri="{FF2B5EF4-FFF2-40B4-BE49-F238E27FC236}">
                <a16:creationId xmlns:a16="http://schemas.microsoft.com/office/drawing/2014/main" id="{41D77E78-FA29-5647-9B83-3D91593EF2DB}"/>
              </a:ext>
            </a:extLst>
          </p:cNvPr>
          <p:cNvGrpSpPr/>
          <p:nvPr/>
        </p:nvGrpSpPr>
        <p:grpSpPr>
          <a:xfrm>
            <a:off x="326582" y="1516113"/>
            <a:ext cx="4801867" cy="2239895"/>
            <a:chOff x="326582" y="1516113"/>
            <a:chExt cx="4801867" cy="2239895"/>
          </a:xfrm>
        </p:grpSpPr>
        <p:sp>
          <p:nvSpPr>
            <p:cNvPr id="45" name="Rectangle 44">
              <a:extLst>
                <a:ext uri="{FF2B5EF4-FFF2-40B4-BE49-F238E27FC236}">
                  <a16:creationId xmlns:a16="http://schemas.microsoft.com/office/drawing/2014/main" id="{C1453445-1B87-614D-93DA-9DBF2F452C47}"/>
                </a:ext>
              </a:extLst>
            </p:cNvPr>
            <p:cNvSpPr/>
            <p:nvPr/>
          </p:nvSpPr>
          <p:spPr>
            <a:xfrm>
              <a:off x="326582" y="1516113"/>
              <a:ext cx="4801867" cy="2239895"/>
            </a:xfrm>
            <a:prstGeom prst="rect">
              <a:avLst/>
            </a:prstGeom>
            <a:solidFill>
              <a:srgbClr val="5A6B86">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r>
                <a:rPr lang="en-US" sz="1600" b="1" dirty="0">
                  <a:solidFill>
                    <a:schemeClr val="tx1"/>
                  </a:solidFill>
                </a:rPr>
                <a:t>Example services managed by the customer</a:t>
              </a:r>
            </a:p>
          </p:txBody>
        </p:sp>
        <p:sp>
          <p:nvSpPr>
            <p:cNvPr id="41" name="TextBox 40">
              <a:extLst>
                <a:ext uri="{FF2B5EF4-FFF2-40B4-BE49-F238E27FC236}">
                  <a16:creationId xmlns:a16="http://schemas.microsoft.com/office/drawing/2014/main" id="{F04AD06B-AE35-624A-9992-EEB39434A661}"/>
                </a:ext>
              </a:extLst>
            </p:cNvPr>
            <p:cNvSpPr txBox="1"/>
            <p:nvPr/>
          </p:nvSpPr>
          <p:spPr>
            <a:xfrm>
              <a:off x="344931" y="2835502"/>
              <a:ext cx="1278964" cy="584775"/>
            </a:xfrm>
            <a:prstGeom prst="rect">
              <a:avLst/>
            </a:prstGeom>
            <a:noFill/>
          </p:spPr>
          <p:txBody>
            <a:bodyPr wrap="square" rtlCol="0">
              <a:spAutoFit/>
            </a:bodyPr>
            <a:lstStyle/>
            <a:p>
              <a:pPr algn="ctr"/>
              <a:r>
                <a:rPr lang="en-US" sz="1600" dirty="0"/>
                <a:t>Amazon </a:t>
              </a:r>
              <a:br>
                <a:rPr lang="en-US" sz="1600" dirty="0"/>
              </a:br>
              <a:r>
                <a:rPr lang="en-US" sz="1600" dirty="0"/>
                <a:t>EC2</a:t>
              </a:r>
            </a:p>
          </p:txBody>
        </p:sp>
        <p:pic>
          <p:nvPicPr>
            <p:cNvPr id="42" name="Graphic 41">
              <a:extLst>
                <a:ext uri="{FF2B5EF4-FFF2-40B4-BE49-F238E27FC236}">
                  <a16:creationId xmlns:a16="http://schemas.microsoft.com/office/drawing/2014/main" id="{EA977331-F586-464D-8939-4A2DF1F2A49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17868" y="2093819"/>
              <a:ext cx="720047" cy="711200"/>
            </a:xfrm>
            <a:prstGeom prst="rect">
              <a:avLst/>
            </a:prstGeom>
          </p:spPr>
        </p:pic>
        <p:sp>
          <p:nvSpPr>
            <p:cNvPr id="43" name="TextBox 42">
              <a:extLst>
                <a:ext uri="{FF2B5EF4-FFF2-40B4-BE49-F238E27FC236}">
                  <a16:creationId xmlns:a16="http://schemas.microsoft.com/office/drawing/2014/main" id="{C17D701A-E912-D54C-9B19-2710EAF1C9BF}"/>
                </a:ext>
              </a:extLst>
            </p:cNvPr>
            <p:cNvSpPr txBox="1"/>
            <p:nvPr/>
          </p:nvSpPr>
          <p:spPr>
            <a:xfrm>
              <a:off x="1571163" y="2835502"/>
              <a:ext cx="1581951" cy="830997"/>
            </a:xfrm>
            <a:prstGeom prst="rect">
              <a:avLst/>
            </a:prstGeom>
            <a:noFill/>
          </p:spPr>
          <p:txBody>
            <a:bodyPr wrap="square" rtlCol="0">
              <a:spAutoFit/>
            </a:bodyPr>
            <a:lstStyle/>
            <a:p>
              <a:pPr algn="ctr"/>
              <a:r>
                <a:rPr lang="en-US" sz="1600" dirty="0"/>
                <a:t>Amazon Elastic Block Store (Amazon EBS)</a:t>
              </a:r>
            </a:p>
          </p:txBody>
        </p:sp>
        <p:pic>
          <p:nvPicPr>
            <p:cNvPr id="44" name="Graphic 43">
              <a:extLst>
                <a:ext uri="{FF2B5EF4-FFF2-40B4-BE49-F238E27FC236}">
                  <a16:creationId xmlns:a16="http://schemas.microsoft.com/office/drawing/2014/main" id="{D34B0274-6A22-F84E-88CE-8A06A7BF77A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021711" y="2093819"/>
              <a:ext cx="720047" cy="711200"/>
            </a:xfrm>
            <a:prstGeom prst="rect">
              <a:avLst/>
            </a:prstGeom>
          </p:spPr>
        </p:pic>
        <p:sp>
          <p:nvSpPr>
            <p:cNvPr id="46" name="TextBox 45">
              <a:extLst>
                <a:ext uri="{FF2B5EF4-FFF2-40B4-BE49-F238E27FC236}">
                  <a16:creationId xmlns:a16="http://schemas.microsoft.com/office/drawing/2014/main" id="{58921647-3DB1-A84C-91A7-83FC8D3A9AA7}"/>
                </a:ext>
              </a:extLst>
            </p:cNvPr>
            <p:cNvSpPr txBox="1"/>
            <p:nvPr/>
          </p:nvSpPr>
          <p:spPr>
            <a:xfrm>
              <a:off x="3020213" y="2789335"/>
              <a:ext cx="2095879" cy="830997"/>
            </a:xfrm>
            <a:prstGeom prst="rect">
              <a:avLst/>
            </a:prstGeom>
            <a:noFill/>
          </p:spPr>
          <p:txBody>
            <a:bodyPr wrap="square" rtlCol="0">
              <a:spAutoFit/>
            </a:bodyPr>
            <a:lstStyle/>
            <a:p>
              <a:pPr algn="ctr"/>
              <a:r>
                <a:rPr lang="en-US" sz="1600" dirty="0"/>
                <a:t>Amazon </a:t>
              </a:r>
              <a:br>
                <a:rPr lang="en-US" sz="1600" dirty="0"/>
              </a:br>
              <a:r>
                <a:rPr lang="en-US" sz="1600" dirty="0"/>
                <a:t>Virtual Private Cloud (Amazon VPC)</a:t>
              </a:r>
            </a:p>
          </p:txBody>
        </p:sp>
        <p:pic>
          <p:nvPicPr>
            <p:cNvPr id="47" name="Graphic 46">
              <a:extLst>
                <a:ext uri="{FF2B5EF4-FFF2-40B4-BE49-F238E27FC236}">
                  <a16:creationId xmlns:a16="http://schemas.microsoft.com/office/drawing/2014/main" id="{08B831A5-66C5-D24C-AFB4-83D181CB9F8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797116" y="2093819"/>
              <a:ext cx="720047" cy="711200"/>
            </a:xfrm>
            <a:prstGeom prst="rect">
              <a:avLst/>
            </a:prstGeom>
          </p:spPr>
        </p:pic>
      </p:grpSp>
      <p:grpSp>
        <p:nvGrpSpPr>
          <p:cNvPr id="6" name="Group 5" descr="box labeled &quot;examle services managed by AWS&quot;, includes three examples: Lambda, RDS, and Elastic Beanstalk.">
            <a:extLst>
              <a:ext uri="{FF2B5EF4-FFF2-40B4-BE49-F238E27FC236}">
                <a16:creationId xmlns:a16="http://schemas.microsoft.com/office/drawing/2014/main" id="{8CD6E908-7220-E54F-AECB-17FDDF36BB54}"/>
              </a:ext>
            </a:extLst>
          </p:cNvPr>
          <p:cNvGrpSpPr/>
          <p:nvPr/>
        </p:nvGrpSpPr>
        <p:grpSpPr>
          <a:xfrm>
            <a:off x="213812" y="4058398"/>
            <a:ext cx="4902280" cy="2297952"/>
            <a:chOff x="213812" y="4058398"/>
            <a:chExt cx="4902280" cy="2297952"/>
          </a:xfrm>
        </p:grpSpPr>
        <p:sp>
          <p:nvSpPr>
            <p:cNvPr id="31" name="Rectangle 30">
              <a:extLst>
                <a:ext uri="{FF2B5EF4-FFF2-40B4-BE49-F238E27FC236}">
                  <a16:creationId xmlns:a16="http://schemas.microsoft.com/office/drawing/2014/main" id="{27D6FBD0-8666-4B4C-926F-F2C768EE553D}"/>
                </a:ext>
              </a:extLst>
            </p:cNvPr>
            <p:cNvSpPr/>
            <p:nvPr/>
          </p:nvSpPr>
          <p:spPr>
            <a:xfrm>
              <a:off x="314225" y="4058398"/>
              <a:ext cx="4801867" cy="2297952"/>
            </a:xfrm>
            <a:prstGeom prst="rect">
              <a:avLst/>
            </a:prstGeom>
            <a:solidFill>
              <a:srgbClr val="5A6B86">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r>
                <a:rPr lang="en-US" sz="1600" b="1" dirty="0">
                  <a:solidFill>
                    <a:schemeClr val="tx1"/>
                  </a:solidFill>
                </a:rPr>
                <a:t>Example services managed by AWS</a:t>
              </a:r>
            </a:p>
          </p:txBody>
        </p:sp>
        <p:sp>
          <p:nvSpPr>
            <p:cNvPr id="32" name="TextBox 31">
              <a:extLst>
                <a:ext uri="{FF2B5EF4-FFF2-40B4-BE49-F238E27FC236}">
                  <a16:creationId xmlns:a16="http://schemas.microsoft.com/office/drawing/2014/main" id="{7E15D212-99D7-724E-9B9B-83511FC32E6D}"/>
                </a:ext>
              </a:extLst>
            </p:cNvPr>
            <p:cNvSpPr txBox="1"/>
            <p:nvPr/>
          </p:nvSpPr>
          <p:spPr>
            <a:xfrm>
              <a:off x="1519429" y="5434909"/>
              <a:ext cx="2208917" cy="830997"/>
            </a:xfrm>
            <a:prstGeom prst="rect">
              <a:avLst/>
            </a:prstGeom>
            <a:noFill/>
          </p:spPr>
          <p:txBody>
            <a:bodyPr wrap="square" rtlCol="0">
              <a:spAutoFit/>
            </a:bodyPr>
            <a:lstStyle/>
            <a:p>
              <a:pPr algn="ctr"/>
              <a:r>
                <a:rPr lang="en-US" sz="1600" dirty="0"/>
                <a:t>Amazon </a:t>
              </a:r>
              <a:br>
                <a:rPr lang="en-US" sz="1600" dirty="0"/>
              </a:br>
              <a:r>
                <a:rPr lang="en-US" sz="1600" dirty="0"/>
                <a:t>Relational Database Service (Amazon RDS)</a:t>
              </a:r>
            </a:p>
          </p:txBody>
        </p:sp>
        <p:pic>
          <p:nvPicPr>
            <p:cNvPr id="33" name="Graphic 32">
              <a:extLst>
                <a:ext uri="{FF2B5EF4-FFF2-40B4-BE49-F238E27FC236}">
                  <a16:creationId xmlns:a16="http://schemas.microsoft.com/office/drawing/2014/main" id="{FFB4EDBD-AC1E-2541-A1C9-4EFB1311B17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268288" y="4687410"/>
              <a:ext cx="711200" cy="711200"/>
            </a:xfrm>
            <a:prstGeom prst="rect">
              <a:avLst/>
            </a:prstGeom>
          </p:spPr>
        </p:pic>
        <p:sp>
          <p:nvSpPr>
            <p:cNvPr id="36" name="TextBox 35">
              <a:extLst>
                <a:ext uri="{FF2B5EF4-FFF2-40B4-BE49-F238E27FC236}">
                  <a16:creationId xmlns:a16="http://schemas.microsoft.com/office/drawing/2014/main" id="{E7086C61-CF0E-C341-AD93-F731FAEC2804}"/>
                </a:ext>
              </a:extLst>
            </p:cNvPr>
            <p:cNvSpPr txBox="1"/>
            <p:nvPr/>
          </p:nvSpPr>
          <p:spPr>
            <a:xfrm>
              <a:off x="3767936" y="5434909"/>
              <a:ext cx="1312064" cy="584775"/>
            </a:xfrm>
            <a:prstGeom prst="rect">
              <a:avLst/>
            </a:prstGeom>
            <a:noFill/>
          </p:spPr>
          <p:txBody>
            <a:bodyPr wrap="square" rtlCol="0">
              <a:spAutoFit/>
            </a:bodyPr>
            <a:lstStyle/>
            <a:p>
              <a:pPr algn="ctr"/>
              <a:r>
                <a:rPr lang="en-US" sz="1600" dirty="0"/>
                <a:t>AWS Elastic Beanstalk</a:t>
              </a:r>
            </a:p>
          </p:txBody>
        </p:sp>
        <p:pic>
          <p:nvPicPr>
            <p:cNvPr id="38" name="Graphic 37">
              <a:extLst>
                <a:ext uri="{FF2B5EF4-FFF2-40B4-BE49-F238E27FC236}">
                  <a16:creationId xmlns:a16="http://schemas.microsoft.com/office/drawing/2014/main" id="{53314BDA-95C1-5845-9235-0EBF5DABA197}"/>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04566" y="4731351"/>
              <a:ext cx="711200" cy="623318"/>
            </a:xfrm>
            <a:prstGeom prst="rect">
              <a:avLst/>
            </a:prstGeom>
          </p:spPr>
        </p:pic>
        <p:sp>
          <p:nvSpPr>
            <p:cNvPr id="39" name="TextBox 38">
              <a:extLst>
                <a:ext uri="{FF2B5EF4-FFF2-40B4-BE49-F238E27FC236}">
                  <a16:creationId xmlns:a16="http://schemas.microsoft.com/office/drawing/2014/main" id="{11C4E2EF-0A17-CB45-A120-E72F4A3FDDF0}"/>
                </a:ext>
              </a:extLst>
            </p:cNvPr>
            <p:cNvSpPr txBox="1"/>
            <p:nvPr/>
          </p:nvSpPr>
          <p:spPr>
            <a:xfrm>
              <a:off x="213812" y="5434909"/>
              <a:ext cx="1506552" cy="584775"/>
            </a:xfrm>
            <a:prstGeom prst="rect">
              <a:avLst/>
            </a:prstGeom>
            <a:noFill/>
          </p:spPr>
          <p:txBody>
            <a:bodyPr wrap="square" rtlCol="0">
              <a:spAutoFit/>
            </a:bodyPr>
            <a:lstStyle/>
            <a:p>
              <a:pPr algn="ctr"/>
              <a:r>
                <a:rPr lang="en-US" sz="1600" dirty="0"/>
                <a:t>AWS </a:t>
              </a:r>
              <a:br>
                <a:rPr lang="en-US" sz="1600" dirty="0"/>
              </a:br>
              <a:r>
                <a:rPr lang="en-US" sz="1600" dirty="0"/>
                <a:t>Lambda</a:t>
              </a:r>
            </a:p>
          </p:txBody>
        </p:sp>
        <p:pic>
          <p:nvPicPr>
            <p:cNvPr id="50" name="Graphic 49">
              <a:extLst>
                <a:ext uri="{FF2B5EF4-FFF2-40B4-BE49-F238E27FC236}">
                  <a16:creationId xmlns:a16="http://schemas.microsoft.com/office/drawing/2014/main" id="{38EF2782-C2B3-2B48-A3E5-DB3C54BEB12F}"/>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4033609" y="4687410"/>
              <a:ext cx="711200" cy="711200"/>
            </a:xfrm>
            <a:prstGeom prst="rect">
              <a:avLst/>
            </a:prstGeom>
          </p:spPr>
        </p:pic>
      </p:grpSp>
    </p:spTree>
    <p:custDataLst>
      <p:tags r:id="rId1"/>
    </p:custDataLst>
    <p:extLst>
      <p:ext uri="{BB962C8B-B14F-4D97-AF65-F5344CB8AC3E}">
        <p14:creationId xmlns:p14="http://schemas.microsoft.com/office/powerpoint/2010/main" val="36121726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a:extLst>
              <a:ext uri="{FF2B5EF4-FFF2-40B4-BE49-F238E27FC236}">
                <a16:creationId xmlns:a16="http://schemas.microsoft.com/office/drawing/2014/main" id="{50E36C29-8FC1-9346-A380-6D0710444240}"/>
              </a:ext>
            </a:extLst>
          </p:cNvPr>
          <p:cNvSpPr>
            <a:spLocks noGrp="1"/>
          </p:cNvSpPr>
          <p:nvPr>
            <p:ph type="title"/>
          </p:nvPr>
        </p:nvSpPr>
        <p:spPr>
          <a:xfrm>
            <a:off x="419100" y="365125"/>
            <a:ext cx="8414349" cy="474119"/>
          </a:xfrm>
        </p:spPr>
        <p:txBody>
          <a:bodyPr>
            <a:noAutofit/>
          </a:bodyPr>
          <a:lstStyle/>
          <a:p>
            <a:r>
              <a:rPr lang="en-US" sz="3600" dirty="0">
                <a:latin typeface="+mj-lt"/>
              </a:rPr>
              <a:t>Service characteristics and security responsibility (continued)</a:t>
            </a:r>
          </a:p>
        </p:txBody>
      </p:sp>
      <p:sp>
        <p:nvSpPr>
          <p:cNvPr id="18" name="Slide Number Placeholder 17">
            <a:extLst>
              <a:ext uri="{FF2B5EF4-FFF2-40B4-BE49-F238E27FC236}">
                <a16:creationId xmlns:a16="http://schemas.microsoft.com/office/drawing/2014/main" id="{FC4566DC-C2EA-FE46-B4A0-24B3DD03C35E}"/>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9</a:t>
            </a:fld>
            <a:endParaRPr lang="en-US" dirty="0"/>
          </a:p>
        </p:txBody>
      </p:sp>
      <p:sp>
        <p:nvSpPr>
          <p:cNvPr id="15" name="Content Placeholder 14">
            <a:extLst>
              <a:ext uri="{FF2B5EF4-FFF2-40B4-BE49-F238E27FC236}">
                <a16:creationId xmlns:a16="http://schemas.microsoft.com/office/drawing/2014/main" id="{6FAB4940-2062-1E4B-B80C-5D09C0E649FA}"/>
              </a:ext>
            </a:extLst>
          </p:cNvPr>
          <p:cNvSpPr>
            <a:spLocks noGrp="1"/>
          </p:cNvSpPr>
          <p:nvPr>
            <p:ph idx="13"/>
          </p:nvPr>
        </p:nvSpPr>
        <p:spPr/>
        <p:txBody>
          <a:bodyPr/>
          <a:lstStyle/>
          <a:p>
            <a:pPr marL="0" indent="0">
              <a:buNone/>
            </a:pPr>
            <a:r>
              <a:rPr lang="en-US" sz="2400" b="1" dirty="0"/>
              <a:t>Software as a service (SaaS) </a:t>
            </a:r>
          </a:p>
          <a:p>
            <a:r>
              <a:rPr lang="en-US" sz="1800" dirty="0"/>
              <a:t>Software is centrally hosted</a:t>
            </a:r>
          </a:p>
          <a:p>
            <a:r>
              <a:rPr lang="en-US" sz="1800" dirty="0"/>
              <a:t>Licensed on a subscription model or pay-as-you-go basis.</a:t>
            </a:r>
          </a:p>
          <a:p>
            <a:r>
              <a:rPr lang="en-US" sz="1800" dirty="0"/>
              <a:t>Services are typically accessed via web browser, mobile app, or application programming interface (API)</a:t>
            </a:r>
          </a:p>
          <a:p>
            <a:r>
              <a:rPr lang="en-US" sz="1800" dirty="0"/>
              <a:t>Customers do not need to manage the infrastructure that supports the service</a:t>
            </a:r>
            <a:endParaRPr lang="en-US" sz="1200" dirty="0"/>
          </a:p>
          <a:p>
            <a:pPr marL="0" indent="0">
              <a:buNone/>
            </a:pPr>
            <a:endParaRPr lang="en-US" sz="1200" dirty="0"/>
          </a:p>
          <a:p>
            <a:pPr marL="0" indent="0">
              <a:buNone/>
            </a:pPr>
            <a:endParaRPr lang="en-US" sz="1800" dirty="0"/>
          </a:p>
        </p:txBody>
      </p:sp>
      <p:sp>
        <p:nvSpPr>
          <p:cNvPr id="17" name="Footer Placeholder 16">
            <a:extLst>
              <a:ext uri="{FF2B5EF4-FFF2-40B4-BE49-F238E27FC236}">
                <a16:creationId xmlns:a16="http://schemas.microsoft.com/office/drawing/2014/main" id="{3984BDA1-41D9-CC4F-AD6C-2475AD99C680}"/>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45" name="Rectangle 44">
            <a:extLst>
              <a:ext uri="{FF2B5EF4-FFF2-40B4-BE49-F238E27FC236}">
                <a16:creationId xmlns:a16="http://schemas.microsoft.com/office/drawing/2014/main" id="{C1453445-1B87-614D-93DA-9DBF2F452C47}"/>
              </a:ext>
            </a:extLst>
          </p:cNvPr>
          <p:cNvSpPr/>
          <p:nvPr/>
        </p:nvSpPr>
        <p:spPr>
          <a:xfrm>
            <a:off x="326582" y="1516113"/>
            <a:ext cx="4801867" cy="2058053"/>
          </a:xfrm>
          <a:prstGeom prst="rect">
            <a:avLst/>
          </a:prstGeom>
          <a:solidFill>
            <a:srgbClr val="5A6B86">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r>
              <a:rPr lang="en-US" sz="1600" b="1" dirty="0">
                <a:solidFill>
                  <a:schemeClr val="tx1"/>
                </a:solidFill>
              </a:rPr>
              <a:t>SaaS examples</a:t>
            </a:r>
          </a:p>
        </p:txBody>
      </p:sp>
      <p:sp>
        <p:nvSpPr>
          <p:cNvPr id="22" name="TextBox 21">
            <a:extLst>
              <a:ext uri="{FF2B5EF4-FFF2-40B4-BE49-F238E27FC236}">
                <a16:creationId xmlns:a16="http://schemas.microsoft.com/office/drawing/2014/main" id="{74CCDEB9-2A7D-E94C-AF20-4AD4238603BC}"/>
              </a:ext>
            </a:extLst>
          </p:cNvPr>
          <p:cNvSpPr txBox="1"/>
          <p:nvPr/>
        </p:nvSpPr>
        <p:spPr>
          <a:xfrm>
            <a:off x="493174" y="2920544"/>
            <a:ext cx="1506552" cy="584775"/>
          </a:xfrm>
          <a:prstGeom prst="rect">
            <a:avLst/>
          </a:prstGeom>
          <a:noFill/>
        </p:spPr>
        <p:txBody>
          <a:bodyPr wrap="square" rtlCol="0">
            <a:spAutoFit/>
          </a:bodyPr>
          <a:lstStyle/>
          <a:p>
            <a:pPr algn="ct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AWS Trusted </a:t>
            </a:r>
          </a:p>
          <a:p>
            <a:pPr algn="ct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Advisor</a:t>
            </a:r>
          </a:p>
        </p:txBody>
      </p:sp>
      <p:pic>
        <p:nvPicPr>
          <p:cNvPr id="23" name="Graphic 22">
            <a:extLst>
              <a:ext uri="{FF2B5EF4-FFF2-40B4-BE49-F238E27FC236}">
                <a16:creationId xmlns:a16="http://schemas.microsoft.com/office/drawing/2014/main" id="{E5AE8CFA-097F-B446-A17B-51F05497EA7F}"/>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90682" y="2189539"/>
            <a:ext cx="711200" cy="711200"/>
          </a:xfrm>
          <a:prstGeom prst="rect">
            <a:avLst/>
          </a:prstGeom>
        </p:spPr>
      </p:pic>
      <p:sp>
        <p:nvSpPr>
          <p:cNvPr id="24" name="TextBox 23">
            <a:extLst>
              <a:ext uri="{FF2B5EF4-FFF2-40B4-BE49-F238E27FC236}">
                <a16:creationId xmlns:a16="http://schemas.microsoft.com/office/drawing/2014/main" id="{66124682-7940-5242-8038-EFABFA20C90B}"/>
              </a:ext>
            </a:extLst>
          </p:cNvPr>
          <p:cNvSpPr txBox="1"/>
          <p:nvPr/>
        </p:nvSpPr>
        <p:spPr>
          <a:xfrm>
            <a:off x="2000266" y="2937178"/>
            <a:ext cx="1266062" cy="338554"/>
          </a:xfrm>
          <a:prstGeom prst="rect">
            <a:avLst/>
          </a:prstGeom>
          <a:noFill/>
        </p:spPr>
        <p:txBody>
          <a:bodyPr wrap="square" rtlCol="0">
            <a:spAutoFit/>
          </a:bodyPr>
          <a:lstStyle/>
          <a:p>
            <a:pPr algn="ct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AWS Shield</a:t>
            </a:r>
          </a:p>
        </p:txBody>
      </p:sp>
      <p:pic>
        <p:nvPicPr>
          <p:cNvPr id="25" name="Graphic 24">
            <a:extLst>
              <a:ext uri="{FF2B5EF4-FFF2-40B4-BE49-F238E27FC236}">
                <a16:creationId xmlns:a16="http://schemas.microsoft.com/office/drawing/2014/main" id="{0E4066DC-F0F7-B543-8F11-3730DC597170}"/>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298365" y="2189539"/>
            <a:ext cx="711200" cy="711200"/>
          </a:xfrm>
          <a:prstGeom prst="rect">
            <a:avLst/>
          </a:prstGeom>
        </p:spPr>
      </p:pic>
      <p:sp>
        <p:nvSpPr>
          <p:cNvPr id="11" name="TextBox 10">
            <a:extLst>
              <a:ext uri="{FF2B5EF4-FFF2-40B4-BE49-F238E27FC236}">
                <a16:creationId xmlns:a16="http://schemas.microsoft.com/office/drawing/2014/main" id="{118DF70E-4CB9-3A4C-8269-8AA2ACE6CD9B}"/>
              </a:ext>
            </a:extLst>
          </p:cNvPr>
          <p:cNvSpPr txBox="1"/>
          <p:nvPr/>
        </p:nvSpPr>
        <p:spPr>
          <a:xfrm>
            <a:off x="2903314" y="2913407"/>
            <a:ext cx="2316668" cy="338554"/>
          </a:xfrm>
          <a:prstGeom prst="rect">
            <a:avLst/>
          </a:prstGeom>
          <a:noFill/>
        </p:spPr>
        <p:txBody>
          <a:bodyPr wrap="square" rtlCol="0">
            <a:spAutoFit/>
          </a:bodyPr>
          <a:lstStyle/>
          <a:p>
            <a:pPr algn="ctr"/>
            <a:r>
              <a:rPr lang="pt" sz="1600" dirty="0">
                <a:latin typeface="Amazon Ember Light" panose="020B0403020204020204" pitchFamily="34" charset="0"/>
                <a:ea typeface="Amazon Ember Light" panose="020B0403020204020204" pitchFamily="34" charset="0"/>
                <a:cs typeface="Amazon Ember Light" panose="020B0403020204020204" pitchFamily="34" charset="0"/>
              </a:rPr>
              <a:t>Amazon Chime</a:t>
            </a:r>
            <a:endParaRPr lang="en-US" sz="16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pic>
        <p:nvPicPr>
          <p:cNvPr id="12" name="Graphic 11">
            <a:extLst>
              <a:ext uri="{FF2B5EF4-FFF2-40B4-BE49-F238E27FC236}">
                <a16:creationId xmlns:a16="http://schemas.microsoft.com/office/drawing/2014/main" id="{B4A0077D-CA8F-EF48-8DCC-AEC26A646581}"/>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706048" y="2175537"/>
            <a:ext cx="711200" cy="711200"/>
          </a:xfrm>
          <a:prstGeom prst="rect">
            <a:avLst/>
          </a:prstGeom>
        </p:spPr>
      </p:pic>
    </p:spTree>
    <p:custDataLst>
      <p:tags r:id="rId1"/>
    </p:custDataLst>
    <p:extLst>
      <p:ext uri="{BB962C8B-B14F-4D97-AF65-F5344CB8AC3E}">
        <p14:creationId xmlns:p14="http://schemas.microsoft.com/office/powerpoint/2010/main" val="81913797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DESIGN_ID_OFFICE THEME" val="qJFqUAbJ"/>
  <p:tag name="ARTICULATE_SLIDE_THUMBNAIL_REFRESH" val="1"/>
  <p:tag name="ARTICULATE_SLIDE_COUNT" val="79"/>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ffice Theme">
  <a:themeElements>
    <a:clrScheme name="Training and Certification 1">
      <a:dk1>
        <a:srgbClr val="000000"/>
      </a:dk1>
      <a:lt1>
        <a:srgbClr val="FFFFFF"/>
      </a:lt1>
      <a:dk2>
        <a:srgbClr val="36C2B3"/>
      </a:dk2>
      <a:lt2>
        <a:srgbClr val="FFFFFF"/>
      </a:lt2>
      <a:accent1>
        <a:srgbClr val="232F3E"/>
      </a:accent1>
      <a:accent2>
        <a:srgbClr val="D5DBDB"/>
      </a:accent2>
      <a:accent3>
        <a:srgbClr val="36C2B3"/>
      </a:accent3>
      <a:accent4>
        <a:srgbClr val="1CC9F7"/>
      </a:accent4>
      <a:accent5>
        <a:srgbClr val="4D27AA"/>
      </a:accent5>
      <a:accent6>
        <a:srgbClr val="E617E6"/>
      </a:accent6>
      <a:hlink>
        <a:srgbClr val="1CC9F7"/>
      </a:hlink>
      <a:folHlink>
        <a:srgbClr val="232F3E"/>
      </a:folHlink>
    </a:clrScheme>
    <a:fontScheme name="Custom 1">
      <a:majorFont>
        <a:latin typeface="Amazon Ember Light"/>
        <a:ea typeface=""/>
        <a:cs typeface=""/>
      </a:majorFont>
      <a:minorFont>
        <a:latin typeface="Amazon Ember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defRPr sz="2800" dirty="0" err="1" smtClean="0">
            <a:latin typeface="Amazon Ember Light" panose="020B0403020204020204" pitchFamily="34" charset="0"/>
            <a:ea typeface="Amazon Ember Light" panose="020B0403020204020204" pitchFamily="34" charset="0"/>
            <a:cs typeface="Amazon Ember Light" panose="020B0403020204020204" pitchFamily="34" charset="0"/>
          </a:defRPr>
        </a:defPPr>
      </a:lstStyle>
    </a:txDef>
  </a:objectDefaults>
  <a:extraClrSchemeLst/>
  <a:extLst>
    <a:ext uri="{05A4C25C-085E-4340-85A3-A5531E510DB2}">
      <thm15:themeFamily xmlns:thm15="http://schemas.microsoft.com/office/thememl/2012/main" name="Academy_2019_Accessible" id="{0B1EFAAE-1898-4168-A8E4-48C906B750E4}" vid="{0BAE7003-4F32-4828-986F-3F3EE3E6BA8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19497</TotalTime>
  <Words>16785</Words>
  <Application>Microsoft Office PowerPoint</Application>
  <PresentationFormat>Widescreen</PresentationFormat>
  <Paragraphs>1244</Paragraphs>
  <Slides>79</Slides>
  <Notes>79</Notes>
  <HiddenSlides>17</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79</vt:i4>
      </vt:variant>
    </vt:vector>
  </HeadingPairs>
  <TitlesOfParts>
    <vt:vector size="90" baseType="lpstr">
      <vt:lpstr>Amazon Ember</vt:lpstr>
      <vt:lpstr>Amazon Ember Light</vt:lpstr>
      <vt:lpstr>Amazon Ember Medium</vt:lpstr>
      <vt:lpstr>Arial</vt:lpstr>
      <vt:lpstr>Calibri</vt:lpstr>
      <vt:lpstr>Courier New</vt:lpstr>
      <vt:lpstr>Helvetica Neue</vt:lpstr>
      <vt:lpstr>Lucida Console</vt:lpstr>
      <vt:lpstr>Segoe UI</vt:lpstr>
      <vt:lpstr>Times New Roman</vt:lpstr>
      <vt:lpstr>Office Theme</vt:lpstr>
      <vt:lpstr>Module 4: AWS Cloud Security</vt:lpstr>
      <vt:lpstr>Module overview</vt:lpstr>
      <vt:lpstr>Module objectives</vt:lpstr>
      <vt:lpstr>Section 1: AWS shared responsibility model</vt:lpstr>
      <vt:lpstr>AWS shared responsibility model</vt:lpstr>
      <vt:lpstr>AWS responsibility: Security of the cloud</vt:lpstr>
      <vt:lpstr>Customer responsibility: Security in the cloud</vt:lpstr>
      <vt:lpstr>Service characteristics and security responsibility</vt:lpstr>
      <vt:lpstr>Service characteristics and security responsibility (continued)</vt:lpstr>
      <vt:lpstr>Activity: AWS shared responsibility model</vt:lpstr>
      <vt:lpstr>Activity: Scenario 1 of 2</vt:lpstr>
      <vt:lpstr>Activity: Scenario 2 of 2</vt:lpstr>
      <vt:lpstr>Section 1 key takeaways</vt:lpstr>
      <vt:lpstr>Section 2: AWS Identity and Access Management (IAM)</vt:lpstr>
      <vt:lpstr>AWS Identity and Access Management (IAM)</vt:lpstr>
      <vt:lpstr>IAM: Essential components</vt:lpstr>
      <vt:lpstr>Authenticate as an IAM user to gain access</vt:lpstr>
      <vt:lpstr>IAM MFA</vt:lpstr>
      <vt:lpstr>Authorization: What actions are permitted</vt:lpstr>
      <vt:lpstr>IAM: Authorization</vt:lpstr>
      <vt:lpstr>IAM policies</vt:lpstr>
      <vt:lpstr>IAM policy example</vt:lpstr>
      <vt:lpstr>Resource-based policies</vt:lpstr>
      <vt:lpstr>IAM permissions</vt:lpstr>
      <vt:lpstr>IAM groups</vt:lpstr>
      <vt:lpstr>IAM roles</vt:lpstr>
      <vt:lpstr>Example use of an IAM role</vt:lpstr>
      <vt:lpstr>Section 2 key takeaways</vt:lpstr>
      <vt:lpstr>Recorded demo: IAM</vt:lpstr>
      <vt:lpstr>Section 3: Securing a new AWS account</vt:lpstr>
      <vt:lpstr>AWS account root user access versus IAM access</vt:lpstr>
      <vt:lpstr>Securing a new AWS account: Account root user</vt:lpstr>
      <vt:lpstr>Securing a new AWS account: MFA</vt:lpstr>
      <vt:lpstr>Securing a new AWS account: AWS CloudTrail</vt:lpstr>
      <vt:lpstr>Securing a new AWS account: Billing reports</vt:lpstr>
      <vt:lpstr>Optional: Securing a new AWS account – Full walkthrough</vt:lpstr>
      <vt:lpstr>IAM security status review</vt:lpstr>
      <vt:lpstr>Activate MFA on the account root user</vt:lpstr>
      <vt:lpstr>Activate MFA on account root user</vt:lpstr>
      <vt:lpstr>MFA on account root user is activated</vt:lpstr>
      <vt:lpstr>Create an individual IAM user (1)</vt:lpstr>
      <vt:lpstr>Create an individual IAM user (2)</vt:lpstr>
      <vt:lpstr>Create an individual IAM user (3)</vt:lpstr>
      <vt:lpstr>Create an individual IAM user (4)</vt:lpstr>
      <vt:lpstr>Create an individual IAM user (5)</vt:lpstr>
      <vt:lpstr>IAM user creation successful</vt:lpstr>
      <vt:lpstr>IAM Dashboard security status</vt:lpstr>
      <vt:lpstr>Set an IAM password policy</vt:lpstr>
      <vt:lpstr>Security status checks completed</vt:lpstr>
      <vt:lpstr>Section 3 key takeaways</vt:lpstr>
      <vt:lpstr>Lab 1:  Introduction to IAM</vt:lpstr>
      <vt:lpstr>Lab 1: Tasks</vt:lpstr>
      <vt:lpstr>Lab 1: Final product </vt:lpstr>
      <vt:lpstr>Begin Lab 1: Introduction to AWS IAM</vt:lpstr>
      <vt:lpstr>Lab debrief:  Key takeaways</vt:lpstr>
      <vt:lpstr>Section 4: Securing accounts</vt:lpstr>
      <vt:lpstr>AWS Organizations</vt:lpstr>
      <vt:lpstr>AWS Organizations: Service control policies</vt:lpstr>
      <vt:lpstr>AWS Key Management Service (AWS KMS)</vt:lpstr>
      <vt:lpstr>Amazon Cognito</vt:lpstr>
      <vt:lpstr>AWS Shield</vt:lpstr>
      <vt:lpstr>Section 5: Securing data on AWS</vt:lpstr>
      <vt:lpstr>Encryption of data at rest</vt:lpstr>
      <vt:lpstr>Encryption of data in transit</vt:lpstr>
      <vt:lpstr>Securing Amazon S3 buckets and objects</vt:lpstr>
      <vt:lpstr>Section 6: Working to ensure compliance</vt:lpstr>
      <vt:lpstr>AWS compliance programs</vt:lpstr>
      <vt:lpstr>AWS Config</vt:lpstr>
      <vt:lpstr>AWS Artifact</vt:lpstr>
      <vt:lpstr>Section 6 key takeaways</vt:lpstr>
      <vt:lpstr>Section 7: Additional security services and resources</vt:lpstr>
      <vt:lpstr>AWS Service Catalog</vt:lpstr>
      <vt:lpstr>Selected additional security services</vt:lpstr>
      <vt:lpstr>Module wrap-up</vt:lpstr>
      <vt:lpstr>Module summary                                                     </vt:lpstr>
      <vt:lpstr>Complete the knowledge check</vt:lpstr>
      <vt:lpstr>Sample exam question</vt:lpstr>
      <vt:lpstr>Additional resources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David Mohr</dc:creator>
  <cp:keywords>v1.0</cp:keywords>
  <cp:lastModifiedBy>Harris, Melissa</cp:lastModifiedBy>
  <cp:revision>526</cp:revision>
  <cp:lastPrinted>2019-11-01T15:57:01Z</cp:lastPrinted>
  <dcterms:created xsi:type="dcterms:W3CDTF">2019-09-16T17:01:53Z</dcterms:created>
  <dcterms:modified xsi:type="dcterms:W3CDTF">2020-11-17T14:26:59Z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373078B8-3778-4BED-93CE-B8FC9DC9BD60</vt:lpwstr>
  </property>
  <property fmtid="{D5CDD505-2E9C-101B-9397-08002B2CF9AE}" pid="3" name="ArticulatePath">
    <vt:lpwstr>NEW 2019_TO TEST</vt:lpwstr>
  </property>
</Properties>
</file>